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65" r:id="rId8"/>
    <p:sldId id="256" r:id="rId9"/>
    <p:sldId id="266" r:id="rId10"/>
    <p:sldId id="269" r:id="rId11"/>
    <p:sldId id="268" r:id="rId12"/>
    <p:sldId id="258" r:id="rId13"/>
    <p:sldId id="259" r:id="rId14"/>
    <p:sldId id="270" r:id="rId15"/>
    <p:sldId id="271" r:id="rId16"/>
    <p:sldId id="272" r:id="rId17"/>
    <p:sldId id="273" r:id="rId18"/>
    <p:sldId id="260" r:id="rId19"/>
    <p:sldId id="274" r:id="rId20"/>
    <p:sldId id="261" r:id="rId21"/>
    <p:sldId id="262"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3.xml"/><Relationship Id="rId1" Type="http://schemas.openxmlformats.org/officeDocument/2006/relationships/slideMaster" Target="../slideMasters/slideMaster1.xml"/><Relationship Id="rId5" Type="http://schemas.openxmlformats.org/officeDocument/2006/relationships/slide" Target="../slides/slide5.xml"/><Relationship Id="rId4" Type="http://schemas.openxmlformats.org/officeDocument/2006/relationships/slide" Target="../slides/slide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rId2" action="ppaction://hlinksldjump"/>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 action="ppaction://noaction"/>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3"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4"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5"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3" name="Content Placeholder 2"/>
          <p:cNvSpPr>
            <a:spLocks noGrp="1"/>
          </p:cNvSpPr>
          <p:nvPr>
            <p:ph idx="1"/>
          </p:nvPr>
        </p:nvSpPr>
        <p:spPr/>
        <p:txBody>
          <a:bodyPr/>
          <a:lstStyle/>
          <a:p>
            <a:r>
              <a:rPr sz="1800" dirty="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extLst>
      <p:ext uri="{BB962C8B-B14F-4D97-AF65-F5344CB8AC3E}">
        <p14:creationId xmlns:p14="http://schemas.microsoft.com/office/powerpoint/2010/main" val="240076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97713"/>
            <a:ext cx="7704000" cy="2594119"/>
          </a:xfrm>
        </p:spPr>
        <p:txBody>
          <a:bodyPr/>
          <a:lstStyle/>
          <a:p>
            <a:pPr marL="139700" indent="0">
              <a:buNone/>
            </a:pPr>
            <a:r>
              <a:rPr lang="en-US" sz="1800" dirty="0"/>
              <a:t>Virtual Environment: racetrack with  8 right turns and 4 left turns, 57 pairs of arrow signs, 12 directional signs placed by the roadside to warn them of any upcoming turns, guardrails, and objects like grass, trees, and wooden</a:t>
            </a:r>
          </a:p>
          <a:p>
            <a:pPr marL="139700" indent="0">
              <a:buNone/>
            </a:pPr>
            <a:r>
              <a:rPr lang="en-US" sz="1800" dirty="0"/>
              <a:t>Houses to make the virtual scene more realistic. </a:t>
            </a:r>
            <a:endParaRPr sz="1800" dirty="0"/>
          </a:p>
        </p:txBody>
      </p:sp>
      <p:pic>
        <p:nvPicPr>
          <p:cNvPr id="5" name="Picture 4">
            <a:extLst>
              <a:ext uri="{FF2B5EF4-FFF2-40B4-BE49-F238E27FC236}">
                <a16:creationId xmlns:a16="http://schemas.microsoft.com/office/drawing/2014/main" id="{F4C99487-A85E-74E8-0A0C-245C6DA682AD}"/>
              </a:ext>
            </a:extLst>
          </p:cNvPr>
          <p:cNvPicPr>
            <a:picLocks noChangeAspect="1"/>
          </p:cNvPicPr>
          <p:nvPr/>
        </p:nvPicPr>
        <p:blipFill>
          <a:blip r:embed="rId2"/>
          <a:stretch>
            <a:fillRect/>
          </a:stretch>
        </p:blipFill>
        <p:spPr>
          <a:xfrm>
            <a:off x="910804" y="1483600"/>
            <a:ext cx="5287113" cy="1876687"/>
          </a:xfrm>
          <a:prstGeom prst="rect">
            <a:avLst/>
          </a:prstGeom>
        </p:spPr>
      </p:pic>
    </p:spTree>
    <p:extLst>
      <p:ext uri="{BB962C8B-B14F-4D97-AF65-F5344CB8AC3E}">
        <p14:creationId xmlns:p14="http://schemas.microsoft.com/office/powerpoint/2010/main" val="342087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1483600"/>
            <a:ext cx="7704000" cy="4608233"/>
          </a:xfrm>
        </p:spPr>
        <p:txBody>
          <a:bodyPr/>
          <a:lstStyle/>
          <a:p>
            <a:pPr marL="139700" indent="0">
              <a:buNone/>
            </a:pPr>
            <a:r>
              <a:rPr lang="en-US" sz="1800" dirty="0"/>
              <a:t>Task: Participants had to find and confirm the sighting of 60 red balloons placed at varying heights and distances.</a:t>
            </a:r>
          </a:p>
          <a:p>
            <a:pPr marL="139700" indent="0">
              <a:buNone/>
            </a:pPr>
            <a:endParaRPr lang="en-US" sz="1800" dirty="0"/>
          </a:p>
          <a:p>
            <a:pPr marL="139700" indent="0">
              <a:buNone/>
            </a:pPr>
            <a:endParaRPr lang="en-US" sz="1800" dirty="0"/>
          </a:p>
          <a:p>
            <a:pPr marL="139700" indent="0">
              <a:buNone/>
            </a:pPr>
            <a:r>
              <a:rPr lang="en-US" sz="1800" dirty="0"/>
              <a:t>FOV Reduction (C1): 	               DOF Blur (C2):</a:t>
            </a:r>
            <a:endParaRPr sz="1800" dirty="0"/>
          </a:p>
        </p:txBody>
      </p:sp>
      <p:pic>
        <p:nvPicPr>
          <p:cNvPr id="6" name="Picture 5">
            <a:extLst>
              <a:ext uri="{FF2B5EF4-FFF2-40B4-BE49-F238E27FC236}">
                <a16:creationId xmlns:a16="http://schemas.microsoft.com/office/drawing/2014/main" id="{1E66151A-3C4E-1573-794B-610645849A60}"/>
              </a:ext>
            </a:extLst>
          </p:cNvPr>
          <p:cNvPicPr>
            <a:picLocks noChangeAspect="1"/>
          </p:cNvPicPr>
          <p:nvPr/>
        </p:nvPicPr>
        <p:blipFill>
          <a:blip r:embed="rId2"/>
          <a:stretch>
            <a:fillRect/>
          </a:stretch>
        </p:blipFill>
        <p:spPr>
          <a:xfrm>
            <a:off x="964657" y="4646280"/>
            <a:ext cx="1905266" cy="1105054"/>
          </a:xfrm>
          <a:prstGeom prst="rect">
            <a:avLst/>
          </a:prstGeom>
        </p:spPr>
      </p:pic>
      <p:pic>
        <p:nvPicPr>
          <p:cNvPr id="8" name="Picture 7">
            <a:extLst>
              <a:ext uri="{FF2B5EF4-FFF2-40B4-BE49-F238E27FC236}">
                <a16:creationId xmlns:a16="http://schemas.microsoft.com/office/drawing/2014/main" id="{82BAF6BE-35B2-70F7-1D84-D1E66C6A1C0E}"/>
              </a:ext>
            </a:extLst>
          </p:cNvPr>
          <p:cNvPicPr>
            <a:picLocks noChangeAspect="1"/>
          </p:cNvPicPr>
          <p:nvPr/>
        </p:nvPicPr>
        <p:blipFill>
          <a:blip r:embed="rId3"/>
          <a:stretch>
            <a:fillRect/>
          </a:stretch>
        </p:blipFill>
        <p:spPr>
          <a:xfrm>
            <a:off x="4359287" y="4599882"/>
            <a:ext cx="1914792" cy="1114581"/>
          </a:xfrm>
          <a:prstGeom prst="rect">
            <a:avLst/>
          </a:prstGeom>
        </p:spPr>
      </p:pic>
    </p:spTree>
    <p:extLst>
      <p:ext uri="{BB962C8B-B14F-4D97-AF65-F5344CB8AC3E}">
        <p14:creationId xmlns:p14="http://schemas.microsoft.com/office/powerpoint/2010/main" val="283282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29000"/>
            <a:ext cx="7704000" cy="2662833"/>
          </a:xfrm>
        </p:spPr>
        <p:txBody>
          <a:bodyPr/>
          <a:lstStyle/>
          <a:p>
            <a:pPr marL="139700" indent="0">
              <a:buNone/>
            </a:pPr>
            <a:endParaRPr lang="en-US" sz="1800" dirty="0"/>
          </a:p>
          <a:p>
            <a:pPr marL="139700" indent="0">
              <a:buNone/>
            </a:pPr>
            <a:r>
              <a:rPr lang="en-US" sz="1800" dirty="0"/>
              <a:t> </a:t>
            </a:r>
            <a:r>
              <a:rPr lang="en-US" sz="1800" b="1" dirty="0"/>
              <a:t>Study Design: </a:t>
            </a:r>
            <a:r>
              <a:rPr lang="en-US" sz="1800" dirty="0"/>
              <a:t>2 × 4 mixed factorial design. Control (High or Low degree of control) as a between-subjects factor and Techniques as within-subjects.</a:t>
            </a:r>
          </a:p>
          <a:p>
            <a:pPr marL="139700" indent="0">
              <a:buNone/>
            </a:pPr>
            <a:r>
              <a:rPr lang="en-US" sz="1800" b="1" dirty="0"/>
              <a:t>Procedure: </a:t>
            </a:r>
            <a:r>
              <a:rPr lang="en-US" sz="1800" dirty="0"/>
              <a:t>Participants completed tasks in each condition, with a practice session beforehand. Trials lasted around 5 minutes each, with breaks between sessions.</a:t>
            </a:r>
          </a:p>
        </p:txBody>
      </p:sp>
      <p:pic>
        <p:nvPicPr>
          <p:cNvPr id="5" name="Picture 4">
            <a:extLst>
              <a:ext uri="{FF2B5EF4-FFF2-40B4-BE49-F238E27FC236}">
                <a16:creationId xmlns:a16="http://schemas.microsoft.com/office/drawing/2014/main" id="{6540278A-D773-6E8F-F0FD-E3343B8D324A}"/>
              </a:ext>
            </a:extLst>
          </p:cNvPr>
          <p:cNvPicPr>
            <a:picLocks noChangeAspect="1"/>
          </p:cNvPicPr>
          <p:nvPr/>
        </p:nvPicPr>
        <p:blipFill>
          <a:blip r:embed="rId2"/>
          <a:stretch>
            <a:fillRect/>
          </a:stretch>
        </p:blipFill>
        <p:spPr>
          <a:xfrm>
            <a:off x="939923" y="2088645"/>
            <a:ext cx="1895740" cy="1114581"/>
          </a:xfrm>
          <a:prstGeom prst="rect">
            <a:avLst/>
          </a:prstGeom>
        </p:spPr>
      </p:pic>
      <p:pic>
        <p:nvPicPr>
          <p:cNvPr id="9" name="Picture 8">
            <a:extLst>
              <a:ext uri="{FF2B5EF4-FFF2-40B4-BE49-F238E27FC236}">
                <a16:creationId xmlns:a16="http://schemas.microsoft.com/office/drawing/2014/main" id="{5E0E805A-1FC9-4FDF-94DD-BD2D0ECDDEDB}"/>
              </a:ext>
            </a:extLst>
          </p:cNvPr>
          <p:cNvPicPr>
            <a:picLocks noChangeAspect="1"/>
          </p:cNvPicPr>
          <p:nvPr/>
        </p:nvPicPr>
        <p:blipFill>
          <a:blip r:embed="rId3"/>
          <a:stretch>
            <a:fillRect/>
          </a:stretch>
        </p:blipFill>
        <p:spPr>
          <a:xfrm>
            <a:off x="4365523" y="2107698"/>
            <a:ext cx="1895740" cy="1095528"/>
          </a:xfrm>
          <a:prstGeom prst="rect">
            <a:avLst/>
          </a:prstGeom>
        </p:spPr>
      </p:pic>
      <p:sp>
        <p:nvSpPr>
          <p:cNvPr id="10" name="TextBox 9">
            <a:extLst>
              <a:ext uri="{FF2B5EF4-FFF2-40B4-BE49-F238E27FC236}">
                <a16:creationId xmlns:a16="http://schemas.microsoft.com/office/drawing/2014/main" id="{CC483573-CE14-D541-57E2-9FDBE9EC1A2E}"/>
              </a:ext>
            </a:extLst>
          </p:cNvPr>
          <p:cNvSpPr txBox="1"/>
          <p:nvPr/>
        </p:nvSpPr>
        <p:spPr>
          <a:xfrm>
            <a:off x="720000" y="1698004"/>
            <a:ext cx="1657826" cy="307777"/>
          </a:xfrm>
          <a:prstGeom prst="rect">
            <a:avLst/>
          </a:prstGeom>
          <a:noFill/>
        </p:spPr>
        <p:txBody>
          <a:bodyPr wrap="none" rtlCol="0">
            <a:spAutoFit/>
          </a:bodyPr>
          <a:lstStyle/>
          <a:p>
            <a:pPr marL="139700" indent="0">
              <a:buNone/>
            </a:pPr>
            <a:r>
              <a:rPr lang="en-US" sz="1400" dirty="0"/>
              <a:t>Rest Frame (C3)</a:t>
            </a:r>
          </a:p>
        </p:txBody>
      </p:sp>
      <p:sp>
        <p:nvSpPr>
          <p:cNvPr id="12" name="TextBox 11">
            <a:extLst>
              <a:ext uri="{FF2B5EF4-FFF2-40B4-BE49-F238E27FC236}">
                <a16:creationId xmlns:a16="http://schemas.microsoft.com/office/drawing/2014/main" id="{B64E1CD6-E99F-25C6-D475-63745AEEBE52}"/>
              </a:ext>
            </a:extLst>
          </p:cNvPr>
          <p:cNvSpPr txBox="1"/>
          <p:nvPr/>
        </p:nvSpPr>
        <p:spPr>
          <a:xfrm>
            <a:off x="4180792" y="1698003"/>
            <a:ext cx="1200970" cy="307777"/>
          </a:xfrm>
          <a:prstGeom prst="rect">
            <a:avLst/>
          </a:prstGeom>
          <a:noFill/>
        </p:spPr>
        <p:txBody>
          <a:bodyPr wrap="none" rtlCol="0">
            <a:spAutoFit/>
          </a:bodyPr>
          <a:lstStyle/>
          <a:p>
            <a:pPr marL="139700" indent="0">
              <a:buNone/>
            </a:pPr>
            <a:r>
              <a:rPr lang="en-US" sz="1400"/>
              <a:t> None (C4)</a:t>
            </a:r>
            <a:endParaRPr lang="en-US" sz="1400" dirty="0"/>
          </a:p>
        </p:txBody>
      </p:sp>
    </p:spTree>
    <p:extLst>
      <p:ext uri="{BB962C8B-B14F-4D97-AF65-F5344CB8AC3E}">
        <p14:creationId xmlns:p14="http://schemas.microsoft.com/office/powerpoint/2010/main" val="3987811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sz="180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pPr marL="139700" indent="0">
              <a:buNone/>
            </a:pPr>
            <a:r>
              <a:rPr lang="en-US" sz="1800" dirty="0"/>
              <a:t>Simulator Sickness Questionnaire (SSQ):</a:t>
            </a:r>
          </a:p>
          <a:p>
            <a:pPr marL="139700" indent="0">
              <a:buNone/>
            </a:pPr>
            <a:endParaRPr lang="en-US" sz="1800" dirty="0"/>
          </a:p>
          <a:p>
            <a:pPr marL="139700" indent="0">
              <a:buNone/>
            </a:pPr>
            <a:r>
              <a:rPr lang="en-US" sz="1800" dirty="0"/>
              <a:t>- No significant interaction between Technique and Control across all SSQ measures (Nausea, Oculomotor, Disorientation, Total Severity).</a:t>
            </a:r>
          </a:p>
          <a:p>
            <a:pPr marL="139700" indent="0">
              <a:buNone/>
            </a:pPr>
            <a:r>
              <a:rPr lang="en-US" sz="1800" dirty="0"/>
              <a:t>- Significant main effects among Techniques for SSQ-N, SSQ-O, SSQ-D, and SSQ-TS, indicating differences in VR sickness levels across different techniques.</a:t>
            </a:r>
          </a:p>
          <a:p>
            <a:pPr marL="139700" indent="0">
              <a:buNone/>
            </a:pPr>
            <a:r>
              <a:rPr lang="en-US" sz="1800"/>
              <a:t>- Notable </a:t>
            </a:r>
            <a:r>
              <a:rPr lang="en-US" sz="1800" dirty="0"/>
              <a:t>result: Only significant difference in Disorientation (SSQ-D) between C2 (DOF Blur) and C3 (Rest Frame).</a:t>
            </a:r>
          </a:p>
        </p:txBody>
      </p:sp>
    </p:spTree>
    <p:extLst>
      <p:ext uri="{BB962C8B-B14F-4D97-AF65-F5344CB8AC3E}">
        <p14:creationId xmlns:p14="http://schemas.microsoft.com/office/powerpoint/2010/main" val="396453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a:t>The results are significant as they suggest that while these methods can mitigate VR sickness to some extent, they also have drawbacks like information loss. These findings can inform the design of VR environments, especially in high-speed scenarios like racing games. A limitation of the study is its focus on a single user group, which might not represent the broader range of VR users.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a:t>Be prepared to discuss the implications of this study for VR game design. Think about questions like 'How can these findings be applied in different VR scenarios?' or 'What other methods might be effective in reducing VR sickness?'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35BD-0E17-23B4-EA8C-75BF68059D0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9E695A5-6DB7-E917-22FC-E499336FF2C7}"/>
              </a:ext>
            </a:extLst>
          </p:cNvPr>
          <p:cNvSpPr>
            <a:spLocks noGrp="1"/>
          </p:cNvSpPr>
          <p:nvPr>
            <p:ph idx="1"/>
          </p:nvPr>
        </p:nvSpPr>
        <p:spPr/>
        <p:txBody>
          <a:bodyPr/>
          <a:lstStyle/>
          <a:p>
            <a:r>
              <a:rPr lang="en-US" sz="1400" dirty="0">
                <a:cs typeface="Times New Roman" panose="02020603050405020304" pitchFamily="18" charset="0"/>
              </a:rPr>
              <a:t>Section 1: Introduction</a:t>
            </a:r>
          </a:p>
          <a:p>
            <a:r>
              <a:rPr lang="en-US" sz="1400" dirty="0">
                <a:cs typeface="Times New Roman" panose="02020603050405020304" pitchFamily="18" charset="0"/>
              </a:rPr>
              <a:t>Section 2: Motivation</a:t>
            </a:r>
          </a:p>
          <a:p>
            <a:r>
              <a:rPr lang="en-US" sz="1400" dirty="0">
                <a:cs typeface="Times New Roman" panose="02020603050405020304" pitchFamily="18" charset="0"/>
              </a:rPr>
              <a:t>Section 3: Background and Related Work</a:t>
            </a:r>
          </a:p>
          <a:p>
            <a:r>
              <a:rPr lang="en-US" sz="1400" dirty="0">
                <a:cs typeface="Times New Roman" panose="02020603050405020304" pitchFamily="18" charset="0"/>
              </a:rPr>
              <a:t>Section 4: Methods		</a:t>
            </a:r>
          </a:p>
          <a:p>
            <a:r>
              <a:rPr lang="en-US" sz="1400" dirty="0">
                <a:cs typeface="Times New Roman" panose="02020603050405020304" pitchFamily="18" charset="0"/>
              </a:rPr>
              <a:t>Section 5: Conclusion</a:t>
            </a:r>
          </a:p>
          <a:p>
            <a:r>
              <a:rPr lang="en-US" dirty="0">
                <a:cs typeface="Times New Roman" panose="02020603050405020304" pitchFamily="18" charset="0"/>
              </a:rPr>
              <a:t>**check</a:t>
            </a:r>
          </a:p>
        </p:txBody>
      </p:sp>
    </p:spTree>
    <p:extLst>
      <p:ext uri="{BB962C8B-B14F-4D97-AF65-F5344CB8AC3E}">
        <p14:creationId xmlns:p14="http://schemas.microsoft.com/office/powerpoint/2010/main" val="98928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a:xfrm>
            <a:off x="720000" y="1536633"/>
            <a:ext cx="7704000" cy="1368799"/>
          </a:xfrm>
        </p:spPr>
        <p:txBody>
          <a:bodyPr/>
          <a:lstStyle/>
          <a:p>
            <a:r>
              <a:rPr lang="en-US" sz="1800" dirty="0"/>
              <a:t>Participants: 32 unpaid university students (4 females, aged 18-24, mean age 19.56).</a:t>
            </a:r>
          </a:p>
        </p:txBody>
      </p:sp>
      <p:pic>
        <p:nvPicPr>
          <p:cNvPr id="5" name="Picture 4">
            <a:extLst>
              <a:ext uri="{FF2B5EF4-FFF2-40B4-BE49-F238E27FC236}">
                <a16:creationId xmlns:a16="http://schemas.microsoft.com/office/drawing/2014/main" id="{A3BBAFDF-85FB-004C-6366-A08296A25A83}"/>
              </a:ext>
            </a:extLst>
          </p:cNvPr>
          <p:cNvPicPr>
            <a:picLocks noChangeAspect="1"/>
          </p:cNvPicPr>
          <p:nvPr/>
        </p:nvPicPr>
        <p:blipFill>
          <a:blip r:embed="rId2"/>
          <a:stretch>
            <a:fillRect/>
          </a:stretch>
        </p:blipFill>
        <p:spPr>
          <a:xfrm>
            <a:off x="894662" y="3115263"/>
            <a:ext cx="7649643" cy="2067213"/>
          </a:xfrm>
          <a:prstGeom prst="rect">
            <a:avLst/>
          </a:prstGeom>
        </p:spPr>
      </p:pic>
    </p:spTree>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131</TotalTime>
  <Words>854</Words>
  <Application>Microsoft Office PowerPoint</Application>
  <PresentationFormat>On-screen Show (4:3)</PresentationFormat>
  <Paragraphs>55</Paragraphs>
  <Slides>17</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17</vt:i4>
      </vt:variant>
    </vt:vector>
  </HeadingPairs>
  <TitlesOfParts>
    <vt:vector size="33"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Content</vt:lpstr>
      <vt:lpstr>Introduction</vt:lpstr>
      <vt:lpstr>Motivation</vt:lpstr>
      <vt:lpstr>Summary of Mitigation Techniques used in Study</vt:lpstr>
      <vt:lpstr>Purpose of this study</vt:lpstr>
      <vt:lpstr>Background and Related Work</vt:lpstr>
      <vt:lpstr>User Study</vt:lpstr>
      <vt:lpstr>Methods</vt:lpstr>
      <vt:lpstr>Method</vt:lpstr>
      <vt:lpstr>Method</vt:lpstr>
      <vt:lpstr>Method</vt:lpstr>
      <vt:lpstr>Results</vt:lpstr>
      <vt:lpstr>Results</vt:lpstr>
      <vt:lpstr>Discussion</vt:lpstr>
      <vt:lpstr>Group Conversation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21</cp:revision>
  <dcterms:created xsi:type="dcterms:W3CDTF">2013-01-27T09:14:16Z</dcterms:created>
  <dcterms:modified xsi:type="dcterms:W3CDTF">2023-12-08T05:40:03Z</dcterms:modified>
  <cp:category/>
</cp:coreProperties>
</file>