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 id="2147483947" r:id="rId6"/>
  </p:sldMasterIdLst>
  <p:sldIdLst>
    <p:sldId id="263" r:id="rId7"/>
    <p:sldId id="264" r:id="rId8"/>
    <p:sldId id="256" r:id="rId9"/>
    <p:sldId id="266" r:id="rId10"/>
    <p:sldId id="269" r:id="rId11"/>
    <p:sldId id="268" r:id="rId12"/>
    <p:sldId id="258" r:id="rId13"/>
    <p:sldId id="259" r:id="rId14"/>
    <p:sldId id="271" r:id="rId15"/>
    <p:sldId id="272" r:id="rId16"/>
    <p:sldId id="273" r:id="rId17"/>
    <p:sldId id="274" r:id="rId18"/>
    <p:sldId id="275" r:id="rId19"/>
    <p:sldId id="260" r:id="rId20"/>
    <p:sldId id="276" r:id="rId21"/>
    <p:sldId id="277" r:id="rId22"/>
    <p:sldId id="261" r:id="rId23"/>
    <p:sldId id="262"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8422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5701345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8144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75664428"/>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36274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397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16434909"/>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8617462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651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1884445"/>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13694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2643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E61780-2E25-4081-A2D9-4C0805256F67}" type="datetimeFigureOut">
              <a:rPr lang="en-US" smtClean="0"/>
              <a:t>12/8/2023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553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829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77347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29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057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theme" Target="../theme/theme6.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12/8/2023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644806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2970413"/>
          </a:xfrm>
        </p:spPr>
        <p:txBody>
          <a:bodyPr/>
          <a:lstStyle/>
          <a:p>
            <a:pPr marL="139700" indent="0">
              <a:buNone/>
            </a:pPr>
            <a:r>
              <a:rPr lang="en-US" sz="1800" b="1" dirty="0"/>
              <a:t>Task: </a:t>
            </a:r>
            <a:r>
              <a:rPr lang="en-US" sz="1800" dirty="0"/>
              <a:t>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704944" y="3896722"/>
            <a:ext cx="3605385" cy="2091123"/>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3896722"/>
            <a:ext cx="3592440" cy="2091123"/>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2" y="2088645"/>
            <a:ext cx="2938903" cy="1727898"/>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2" y="2107697"/>
            <a:ext cx="2957045" cy="1708845"/>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normAutofit fontScale="70000" lnSpcReduction="20000"/>
          </a:bodyPr>
          <a:lstStyle/>
          <a:p>
            <a:pPr marL="139700" indent="0">
              <a:buNone/>
            </a:pPr>
            <a:r>
              <a:rPr lang="en-US" sz="1800" dirty="0"/>
              <a:t>Simulator Sickness Questionnaire (SSQ):</a:t>
            </a:r>
          </a:p>
          <a:p>
            <a:pPr marL="139700" indent="0">
              <a:buNone/>
            </a:pPr>
            <a:endParaRPr lang="en-US" sz="1800" dirty="0"/>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dirty="0"/>
              <a:t>- Notable result: Only significant difference in Disorientation (SSQ-D) between C2 (DOF Blur) and C3 (Rest Frame).</a:t>
            </a:r>
          </a:p>
          <a:p>
            <a:pPr marL="139700" indent="0">
              <a:buNone/>
            </a:pPr>
            <a:endParaRPr lang="en-US" sz="1800" dirty="0"/>
          </a:p>
          <a:p>
            <a:pPr marL="139700" indent="0">
              <a:buNone/>
            </a:pPr>
            <a:r>
              <a:rPr lang="en-US" sz="1800" dirty="0"/>
              <a:t>Presence and Workload:</a:t>
            </a:r>
          </a:p>
          <a:p>
            <a:pPr marL="139700" indent="0">
              <a:buNone/>
            </a:pPr>
            <a:endParaRPr lang="en-US" sz="1800" dirty="0"/>
          </a:p>
          <a:p>
            <a:pPr marL="139700" indent="0">
              <a:buNone/>
            </a:pPr>
            <a:r>
              <a:rPr lang="en-US" sz="1800" dirty="0"/>
              <a:t>Slater-</a:t>
            </a:r>
            <a:r>
              <a:rPr lang="en-US" sz="1800" dirty="0" err="1"/>
              <a:t>Usoh</a:t>
            </a:r>
            <a:r>
              <a:rPr lang="en-US" sz="18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96453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normAutofit fontScale="77500" lnSpcReduction="20000"/>
          </a:bodyPr>
          <a:lstStyle/>
          <a:p>
            <a:pPr marL="139700" indent="0">
              <a:buNone/>
            </a:pPr>
            <a:r>
              <a:rPr lang="en-US" sz="1800" dirty="0"/>
              <a:t>Information Loss (Balloon Task):</a:t>
            </a:r>
          </a:p>
          <a:p>
            <a:pPr marL="139700" indent="0">
              <a:buNone/>
            </a:pPr>
            <a:endParaRPr lang="en-US" sz="1800" dirty="0"/>
          </a:p>
          <a:p>
            <a:pPr marL="139700" indent="0">
              <a:buNone/>
            </a:pPr>
            <a:r>
              <a:rPr lang="en-US" sz="1800" dirty="0"/>
              <a:t>-Significant effects of Technique condition on the number of balloons confirmed, missed, or unseen across different difficulty levels.</a:t>
            </a:r>
          </a:p>
          <a:p>
            <a:pPr marL="139700" indent="0">
              <a:buNone/>
            </a:pPr>
            <a:r>
              <a:rPr lang="en-US" sz="1800" dirty="0"/>
              <a:t>-The interaction effect between Technique and Control was significant only in the number of missed balloons in the Normal(level 2) difficulty level.</a:t>
            </a:r>
          </a:p>
          <a:p>
            <a:pPr marL="139700" indent="0">
              <a:buNone/>
            </a:pPr>
            <a:r>
              <a:rPr lang="en-US" sz="1800" dirty="0"/>
              <a:t>-Correlation studies revealed a significant relationship between perceived susceptibility to VR sickness and the number of balloons confirmed in </a:t>
            </a:r>
            <a:r>
              <a:rPr lang="en-US" sz="1800" dirty="0" err="1"/>
              <a:t>HDoC</a:t>
            </a:r>
            <a:r>
              <a:rPr lang="en-US" sz="1800" dirty="0"/>
              <a:t>.</a:t>
            </a:r>
          </a:p>
          <a:p>
            <a:pPr marL="139700" indent="0">
              <a:buNone/>
            </a:pPr>
            <a:endParaRPr lang="en-US" sz="1800" dirty="0"/>
          </a:p>
          <a:p>
            <a:pPr marL="139700" indent="0">
              <a:buNone/>
            </a:pPr>
            <a:r>
              <a:rPr lang="en-US" sz="1800" dirty="0"/>
              <a:t>Completion Time and Collisions:</a:t>
            </a:r>
          </a:p>
          <a:p>
            <a:pPr marL="139700" indent="0">
              <a:buNone/>
            </a:pPr>
            <a:endParaRPr lang="en-US" sz="1800" dirty="0"/>
          </a:p>
          <a:p>
            <a:pPr marL="139700" indent="0">
              <a:buNone/>
            </a:pPr>
            <a:r>
              <a:rPr lang="en-US" sz="1800" dirty="0"/>
              <a:t>No significant differences in completion time and number of collisions among the four Technique conditions in </a:t>
            </a:r>
            <a:r>
              <a:rPr lang="en-US" sz="1800" dirty="0" err="1"/>
              <a:t>HDoC</a:t>
            </a:r>
            <a:r>
              <a:rPr lang="en-US" sz="1800" dirty="0"/>
              <a:t>.</a:t>
            </a:r>
          </a:p>
        </p:txBody>
      </p:sp>
    </p:spTree>
    <p:extLst>
      <p:ext uri="{BB962C8B-B14F-4D97-AF65-F5344CB8AC3E}">
        <p14:creationId xmlns:p14="http://schemas.microsoft.com/office/powerpoint/2010/main" val="190502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Conclusion</a:t>
            </a:r>
            <a:endParaRPr dirty="0"/>
          </a:p>
        </p:txBody>
      </p:sp>
      <p:sp>
        <p:nvSpPr>
          <p:cNvPr id="3" name="Content Placeholder 2"/>
          <p:cNvSpPr>
            <a:spLocks noGrp="1"/>
          </p:cNvSpPr>
          <p:nvPr>
            <p:ph idx="1"/>
          </p:nvPr>
        </p:nvSpPr>
        <p:spPr/>
        <p:txBody>
          <a:bodyPr/>
          <a:lstStyle/>
          <a:p>
            <a:r>
              <a:rPr sz="18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normAutofit fontScale="92500" lnSpcReduction="10000"/>
          </a:bodyPr>
          <a:lstStyle/>
          <a:p>
            <a:pPr marL="139700" indent="0">
              <a:buNone/>
            </a:pPr>
            <a:r>
              <a:rPr lang="en-US" sz="1800" b="1" dirty="0"/>
              <a:t>VR Sickness and Techniques: </a:t>
            </a:r>
            <a:r>
              <a:rPr lang="en-US" sz="18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1800" b="1" dirty="0"/>
              <a:t>FOV Reduction: </a:t>
            </a:r>
            <a:r>
              <a:rPr lang="en-US" sz="1800" dirty="0"/>
              <a:t>Participants experienced discomfort and disorientation, especially with frequent changes in FOV. This suggests that dynamic FOV reduction might not be suitable in environments with rapid motion changes.</a:t>
            </a:r>
          </a:p>
          <a:p>
            <a:pPr marL="139700" indent="0">
              <a:buNone/>
            </a:pPr>
            <a:r>
              <a:rPr lang="en-US" sz="1800" b="1" dirty="0"/>
              <a:t>DOF Blur: </a:t>
            </a:r>
            <a:r>
              <a:rPr lang="en-US" sz="1800" dirty="0"/>
              <a:t>Increased discomfort reported, likely due to inappropriate blur levels. This highlights the need for careful calibration of DOF blur effects.</a:t>
            </a:r>
          </a:p>
          <a:p>
            <a:pPr marL="139700" indent="0">
              <a:buNone/>
            </a:pPr>
            <a:r>
              <a:rPr lang="en-US" sz="1800" b="1" dirty="0"/>
              <a:t>Rest Frame (Target Reticule): </a:t>
            </a:r>
            <a:r>
              <a:rPr lang="en-US" sz="1800" dirty="0"/>
              <a:t>Limited impact on reducing VR sickness in the fast-paced gaming environment.</a:t>
            </a:r>
          </a:p>
        </p:txBody>
      </p:sp>
    </p:spTree>
    <p:extLst>
      <p:ext uri="{BB962C8B-B14F-4D97-AF65-F5344CB8AC3E}">
        <p14:creationId xmlns:p14="http://schemas.microsoft.com/office/powerpoint/2010/main" val="257125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Presence and Workload: </a:t>
            </a:r>
            <a:r>
              <a:rPr lang="en-US" sz="1800" dirty="0"/>
              <a:t>No significant differences in presence or workload across all conditions, suggesting these factors were stable irrespective of the mitigation technique used.</a:t>
            </a:r>
          </a:p>
          <a:p>
            <a:pPr marL="139700" indent="0">
              <a:buNone/>
            </a:pPr>
            <a:endParaRPr lang="en-US" sz="1800" b="1" dirty="0"/>
          </a:p>
          <a:p>
            <a:pPr marL="139700" indent="0">
              <a:buNone/>
            </a:pPr>
            <a:r>
              <a:rPr lang="en-US" sz="1800" b="1" dirty="0"/>
              <a:t>Information Loss: </a:t>
            </a:r>
            <a:r>
              <a:rPr lang="en-US" sz="18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174030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dirty="0"/>
              <a:t>The results are significant as they suggest that while these methods can mitigate VR sickness to some extent, they also have drawbacks like information loss. </a:t>
            </a:r>
            <a:endParaRPr lang="en-US" sz="1800" dirty="0"/>
          </a:p>
          <a:p>
            <a:r>
              <a:rPr sz="1800" dirty="0"/>
              <a:t>These findings can inform the design of VR environments, especially in high-speed scenarios like racing games.</a:t>
            </a:r>
            <a:endParaRPr lang="en-US" sz="1800" dirty="0"/>
          </a:p>
          <a:p>
            <a:r>
              <a:rPr sz="1800" dirty="0"/>
              <a:t>A limitation of the study is its focus on a single user group, which might not represent the broader range of VR users.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normAutofit fontScale="92500"/>
          </a:bodyPr>
          <a:lstStyle/>
          <a:p>
            <a:r>
              <a:rPr lang="en-US" sz="1800" dirty="0"/>
              <a:t>What are your thoughts on why certain VR sickness mitigation techniques like FOV reduction and DOF blur weren't as effective in a high-speed VR environment?</a:t>
            </a:r>
          </a:p>
          <a:p>
            <a:r>
              <a:rPr lang="en-US" sz="1800" dirty="0"/>
              <a:t>Can these techniques be modified for better effectiveness, or should new methods be explored?</a:t>
            </a:r>
          </a:p>
          <a:p>
            <a:r>
              <a:rPr sz="1800" dirty="0"/>
              <a:t>How can these findings be applied in different VR scenarios</a:t>
            </a:r>
            <a:r>
              <a:rPr lang="en-US" sz="1800" dirty="0"/>
              <a:t>?</a:t>
            </a:r>
          </a:p>
          <a:p>
            <a:r>
              <a:rPr lang="en-US" sz="1800" dirty="0"/>
              <a:t>In what ways can developers balance the trade-off between reducing VR sickness and maintaining the quality of the VR experience?</a:t>
            </a:r>
          </a:p>
          <a:p>
            <a:r>
              <a:rPr lang="en-US" sz="1800"/>
              <a:t>This </a:t>
            </a:r>
            <a:r>
              <a:rPr lang="en-US" sz="1800" dirty="0"/>
              <a:t>haven’t considered the visual and discomfort which can be done using electroencephalography (EEG)</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720000" y="2843768"/>
            <a:ext cx="7704000" cy="763600"/>
          </a:xfrm>
        </p:spPr>
        <p:txBody>
          <a:bodyPr/>
          <a:lstStyle/>
          <a:p>
            <a:r>
              <a:rPr lang="en-US" dirty="0"/>
              <a:t>Thank you!</a:t>
            </a:r>
          </a:p>
        </p:txBody>
      </p:sp>
    </p:spTree>
    <p:extLst>
      <p:ext uri="{BB962C8B-B14F-4D97-AF65-F5344CB8AC3E}">
        <p14:creationId xmlns:p14="http://schemas.microsoft.com/office/powerpoint/2010/main" val="273956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a:xfrm>
            <a:off x="2077937" y="1257181"/>
            <a:ext cx="6589199" cy="1280890"/>
          </a:xfrm>
        </p:spPr>
        <p:txBody>
          <a:bodyPr>
            <a:normAutofit fontScale="90000"/>
          </a:bodyPr>
          <a:lstStyle/>
          <a:p>
            <a:r>
              <a:rPr lang="en-US" sz="2800" b="1" dirty="0">
                <a:solidFill>
                  <a:schemeClr val="tx1">
                    <a:lumMod val="95000"/>
                    <a:lumOff val="5000"/>
                  </a:schemeClr>
                </a:solidFill>
                <a:effectLst/>
              </a:rPr>
              <a:t>Virtual Reality Sickness Mitigation Methods: A Comparative Study in a Racing Game</a:t>
            </a: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a:xfrm>
            <a:off x="1278794" y="3008950"/>
            <a:ext cx="2968742" cy="534867"/>
          </a:xfrm>
        </p:spPr>
        <p:txBody>
          <a:bodyPr/>
          <a:lstStyle/>
          <a:p>
            <a:r>
              <a:rPr lang="en-US" sz="1400" b="1" dirty="0" err="1">
                <a:solidFill>
                  <a:schemeClr val="tx1">
                    <a:lumMod val="95000"/>
                    <a:lumOff val="5000"/>
                  </a:schemeClr>
                </a:solidFill>
              </a:rPr>
              <a:t>Rongkai</a:t>
            </a:r>
            <a:r>
              <a:rPr lang="en-US" sz="1400" b="1" dirty="0">
                <a:solidFill>
                  <a:schemeClr val="tx1">
                    <a:lumMod val="95000"/>
                    <a:lumOff val="5000"/>
                  </a:schemeClr>
                </a:solidFill>
              </a:rPr>
              <a:t> Shi, Hai-Ning Liang, Yu Wu, </a:t>
            </a:r>
            <a:r>
              <a:rPr lang="en-US" sz="1400" b="1" dirty="0" err="1">
                <a:solidFill>
                  <a:schemeClr val="tx1">
                    <a:lumMod val="95000"/>
                    <a:lumOff val="5000"/>
                  </a:schemeClr>
                </a:solidFill>
              </a:rPr>
              <a:t>Difeng</a:t>
            </a:r>
            <a:r>
              <a:rPr lang="en-US" sz="1400" b="1" dirty="0">
                <a:solidFill>
                  <a:schemeClr val="tx1">
                    <a:lumMod val="95000"/>
                    <a:lumOff val="5000"/>
                  </a:schemeClr>
                </a:solidFill>
              </a:rPr>
              <a:t> Yu, Wenge Xu</a:t>
            </a:r>
          </a:p>
          <a:p>
            <a:endParaRPr lang="en-US" b="1" dirty="0">
              <a:solidFill>
                <a:schemeClr val="tx1">
                  <a:lumMod val="95000"/>
                  <a:lumOff val="5000"/>
                </a:schemeClr>
              </a:solidFill>
            </a:endParaRPr>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b="1" dirty="0"/>
              <a:t>Key Focus: </a:t>
            </a:r>
            <a:r>
              <a:rPr lang="en-US" sz="1800" dirty="0"/>
              <a:t>The paper discusses Virtual Reality (VR) Head-Mounted Displays (HMDs) and their immersive virtual environments, particularly in gaming.</a:t>
            </a:r>
          </a:p>
          <a:p>
            <a:pPr marL="139700" indent="0">
              <a:buNone/>
            </a:pPr>
            <a:endParaRPr lang="en-US" sz="1800" dirty="0"/>
          </a:p>
          <a:p>
            <a:pPr marL="139700" indent="0">
              <a:buNone/>
            </a:pPr>
            <a:r>
              <a:rPr lang="en-US" sz="1800" b="1" dirty="0"/>
              <a:t>Problem Statement: </a:t>
            </a:r>
            <a:r>
              <a:rPr lang="en-US" sz="1800" dirty="0"/>
              <a:t>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normAutofit/>
          </a:bodyPr>
          <a:lstStyle/>
          <a:p>
            <a:pPr marL="139700" indent="0">
              <a:buNone/>
            </a:pPr>
            <a:r>
              <a:rPr lang="en-US" sz="1800" b="1" dirty="0"/>
              <a:t>Prevalence of VR Sickness: </a:t>
            </a:r>
            <a:r>
              <a:rPr lang="en-US" sz="1800" dirty="0"/>
              <a:t>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1943100" y="2370675"/>
            <a:ext cx="6591300" cy="3304100"/>
          </a:xfrm>
        </p:spPr>
      </p:pic>
    </p:spTree>
    <p:extLst>
      <p:ext uri="{BB962C8B-B14F-4D97-AF65-F5344CB8AC3E}">
        <p14:creationId xmlns:p14="http://schemas.microsoft.com/office/powerpoint/2010/main" val="150611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b="1" dirty="0"/>
              <a:t>Virtual Environment: </a:t>
            </a:r>
            <a:r>
              <a:rPr lang="en-US" sz="1800" dirty="0"/>
              <a:t>racetrack with  8 right turns and 4 left turns, 57 pairs of arrow signs, 12 directional signs placed by the roadside to warn them of any upcoming turns, guardrails, and objects like grass, trees, and wooden 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VR Gaming Campaign by Slidesgo</Template>
  <TotalTime>821</TotalTime>
  <Words>1143</Words>
  <Application>Microsoft Office PowerPoint</Application>
  <PresentationFormat>On-screen Show (4:3)</PresentationFormat>
  <Paragraphs>75</Paragraphs>
  <Slides>19</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19</vt:i4>
      </vt:variant>
    </vt:vector>
  </HeadingPairs>
  <TitlesOfParts>
    <vt:vector size="38" baseType="lpstr">
      <vt:lpstr>Anaheim</vt:lpstr>
      <vt:lpstr>Arial</vt:lpstr>
      <vt:lpstr>Bebas Neue</vt:lpstr>
      <vt:lpstr>Catamaran</vt:lpstr>
      <vt:lpstr>Catamaran Light</vt:lpstr>
      <vt:lpstr>Century Gothic</vt:lpstr>
      <vt:lpstr>Jost</vt:lpstr>
      <vt:lpstr>Krona One</vt:lpstr>
      <vt:lpstr>Lato</vt:lpstr>
      <vt:lpstr>Proxima Nova</vt:lpstr>
      <vt:lpstr>Proxima Nova Semibold</vt:lpstr>
      <vt:lpstr>Roboto Condensed Light</vt:lpstr>
      <vt:lpstr>Wingdings 3</vt:lpstr>
      <vt:lpstr>VR Gaming Campaign by Slidesgo</vt:lpstr>
      <vt:lpstr>Slidesgo Final Pages</vt:lpstr>
      <vt:lpstr>Racing training school center by Slidesgo</vt:lpstr>
      <vt:lpstr>1_Slidesgo Final Pages</vt:lpstr>
      <vt:lpstr>2_Slidesgo Final Pages</vt:lpstr>
      <vt:lpstr>Wisp</vt:lpstr>
      <vt:lpstr>Virtual Reality Sickness Mitigation Methods: A Comparative Study in a Racing Game </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47</cp:revision>
  <dcterms:created xsi:type="dcterms:W3CDTF">2013-01-27T09:14:16Z</dcterms:created>
  <dcterms:modified xsi:type="dcterms:W3CDTF">2023-12-08T17:14:01Z</dcterms:modified>
  <cp:category/>
</cp:coreProperties>
</file>