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76" r:id="rId6"/>
  </p:sldMasterIdLst>
  <p:sldIdLst>
    <p:sldId id="264" r:id="rId7"/>
    <p:sldId id="256" r:id="rId8"/>
    <p:sldId id="279" r:id="rId9"/>
    <p:sldId id="280" r:id="rId10"/>
    <p:sldId id="281" r:id="rId11"/>
    <p:sldId id="282" r:id="rId12"/>
    <p:sldId id="283" r:id="rId13"/>
    <p:sldId id="284" r:id="rId14"/>
    <p:sldId id="286" r:id="rId15"/>
    <p:sldId id="287" r:id="rId16"/>
    <p:sldId id="288" r:id="rId17"/>
    <p:sldId id="289" r:id="rId18"/>
    <p:sldId id="290" r:id="rId19"/>
    <p:sldId id="291" r:id="rId20"/>
    <p:sldId id="292" r:id="rId21"/>
    <p:sldId id="293" r:id="rId22"/>
    <p:sldId id="294"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8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160EA64-D806-43AC-9DF2-F8C432F32B4C}" type="datetimeFigureOut">
              <a:rPr lang="en-US" smtClean="0"/>
              <a:pPr/>
              <a:t>12/8/2023</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857914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409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97431479"/>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5923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55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35362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56289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870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57776786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8431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2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586B75A-687E-405C-8A0B-8D00578BA2C3}" type="datetimeFigureOut">
              <a:rPr lang="en-US" dirty="0"/>
              <a:pPr/>
              <a:t>12/8/2023</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9374928"/>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5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bg1">
                    <a:lumMod val="85000"/>
                  </a:schemeClr>
                </a:solidFill>
              </a:rPr>
              <a:t>Rongkai</a:t>
            </a:r>
            <a:r>
              <a:rPr lang="en-US" sz="1400" b="1" dirty="0">
                <a:solidFill>
                  <a:schemeClr val="bg1">
                    <a:lumMod val="85000"/>
                  </a:schemeClr>
                </a:solidFill>
              </a:rPr>
              <a:t> Shi, Hai-Ning Liang, Yu Wu, </a:t>
            </a:r>
            <a:r>
              <a:rPr lang="en-US" sz="1400" b="1" dirty="0" err="1">
                <a:solidFill>
                  <a:schemeClr val="bg1">
                    <a:lumMod val="85000"/>
                  </a:schemeClr>
                </a:solidFill>
              </a:rPr>
              <a:t>Difeng</a:t>
            </a:r>
            <a:r>
              <a:rPr lang="en-US" sz="1400" b="1" dirty="0">
                <a:solidFill>
                  <a:schemeClr val="bg1">
                    <a:lumMod val="85000"/>
                  </a:schemeClr>
                </a:solidFill>
              </a:rPr>
              <a:t> Yu, Wenge Xu</a:t>
            </a:r>
          </a:p>
          <a:p>
            <a:endParaRPr lang="en-US" b="1" dirty="0">
              <a:solidFill>
                <a:schemeClr val="bg1">
                  <a:lumMod val="8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fontScale="85000" lnSpcReduction="20000"/>
          </a:bodyPr>
          <a:lstStyle/>
          <a:p>
            <a:pPr marL="139700" indent="0">
              <a:buNone/>
            </a:pPr>
            <a:endParaRPr lang="en-US" sz="2400" dirty="0"/>
          </a:p>
          <a:p>
            <a:pPr marL="139700" indent="0">
              <a:buNone/>
            </a:pPr>
            <a:r>
              <a:rPr lang="en-US" sz="2400" dirty="0"/>
              <a:t> </a:t>
            </a:r>
            <a:r>
              <a:rPr lang="en-US" sz="2400" b="1" dirty="0"/>
              <a:t>Study Design: </a:t>
            </a:r>
            <a:r>
              <a:rPr lang="en-US" sz="2400" dirty="0"/>
              <a:t>2 × 4 mixed factorial design. Control (High or Low degree of control) as a between-subjects factor and Techniques as within-subjects.</a:t>
            </a:r>
          </a:p>
          <a:p>
            <a:pPr marL="139700" indent="0">
              <a:buNone/>
            </a:pPr>
            <a:r>
              <a:rPr lang="en-US" sz="2400" b="1" dirty="0"/>
              <a:t>Procedure: </a:t>
            </a:r>
            <a:r>
              <a:rPr lang="en-US" sz="2400" dirty="0"/>
              <a:t>Participants completed tasks in each condition, with a practice session beforehand. Trials lasted around 5 minutes each, with breaks between sessions.</a:t>
            </a:r>
          </a:p>
        </p:txBody>
      </p:sp>
      <p:sp>
        <p:nvSpPr>
          <p:cNvPr id="7" name="TextBox 6">
            <a:extLst>
              <a:ext uri="{FF2B5EF4-FFF2-40B4-BE49-F238E27FC236}">
                <a16:creationId xmlns:a16="http://schemas.microsoft.com/office/drawing/2014/main" id="{C9E21B1A-35C6-F005-488D-8BF995122CA5}"/>
              </a:ext>
            </a:extLst>
          </p:cNvPr>
          <p:cNvSpPr txBox="1"/>
          <p:nvPr/>
        </p:nvSpPr>
        <p:spPr>
          <a:xfrm>
            <a:off x="698163" y="1745071"/>
            <a:ext cx="2177772" cy="307777"/>
          </a:xfrm>
          <a:prstGeom prst="rect">
            <a:avLst/>
          </a:prstGeom>
          <a:noFill/>
        </p:spPr>
        <p:txBody>
          <a:bodyPr wrap="square">
            <a:spAutoFit/>
          </a:bodyPr>
          <a:lstStyle/>
          <a:p>
            <a:pPr marL="139700" indent="0">
              <a:buNone/>
            </a:pPr>
            <a:r>
              <a:rPr lang="en-US" sz="1400" dirty="0"/>
              <a:t>Rest Frame (C3):</a:t>
            </a:r>
          </a:p>
        </p:txBody>
      </p:sp>
      <p:sp>
        <p:nvSpPr>
          <p:cNvPr id="9" name="TextBox 8">
            <a:extLst>
              <a:ext uri="{FF2B5EF4-FFF2-40B4-BE49-F238E27FC236}">
                <a16:creationId xmlns:a16="http://schemas.microsoft.com/office/drawing/2014/main" id="{D06CDDF2-4609-41ED-5DB9-A2A1F90D1B94}"/>
              </a:ext>
            </a:extLst>
          </p:cNvPr>
          <p:cNvSpPr txBox="1"/>
          <p:nvPr/>
        </p:nvSpPr>
        <p:spPr>
          <a:xfrm>
            <a:off x="4365522" y="1751111"/>
            <a:ext cx="2348677" cy="307777"/>
          </a:xfrm>
          <a:prstGeom prst="rect">
            <a:avLst/>
          </a:prstGeom>
          <a:noFill/>
        </p:spPr>
        <p:txBody>
          <a:bodyPr wrap="square">
            <a:spAutoFit/>
          </a:bodyPr>
          <a:lstStyle/>
          <a:p>
            <a:pPr marL="139700" indent="0">
              <a:buNone/>
            </a:pPr>
            <a:r>
              <a:rPr lang="en-US" sz="1400" dirty="0"/>
              <a:t> None (C4):</a:t>
            </a:r>
          </a:p>
        </p:txBody>
      </p:sp>
      <p:pic>
        <p:nvPicPr>
          <p:cNvPr id="10" name="Picture 9">
            <a:extLst>
              <a:ext uri="{FF2B5EF4-FFF2-40B4-BE49-F238E27FC236}">
                <a16:creationId xmlns:a16="http://schemas.microsoft.com/office/drawing/2014/main" id="{25BF476B-7AC5-05E2-0AE4-73184611C664}"/>
              </a:ext>
            </a:extLst>
          </p:cNvPr>
          <p:cNvPicPr>
            <a:picLocks noChangeAspect="1"/>
          </p:cNvPicPr>
          <p:nvPr/>
        </p:nvPicPr>
        <p:blipFill>
          <a:blip r:embed="rId3"/>
          <a:stretch>
            <a:fillRect/>
          </a:stretch>
        </p:blipFill>
        <p:spPr>
          <a:xfrm>
            <a:off x="939922" y="2088645"/>
            <a:ext cx="2938903" cy="1727898"/>
          </a:xfrm>
          <a:prstGeom prst="rect">
            <a:avLst/>
          </a:prstGeom>
        </p:spPr>
      </p:pic>
      <p:pic>
        <p:nvPicPr>
          <p:cNvPr id="11" name="Picture 10">
            <a:extLst>
              <a:ext uri="{FF2B5EF4-FFF2-40B4-BE49-F238E27FC236}">
                <a16:creationId xmlns:a16="http://schemas.microsoft.com/office/drawing/2014/main" id="{BCA33827-274A-158A-3DDC-9DFBCC7C8A48}"/>
              </a:ext>
            </a:extLst>
          </p:cNvPr>
          <p:cNvPicPr>
            <a:picLocks noChangeAspect="1"/>
          </p:cNvPicPr>
          <p:nvPr/>
        </p:nvPicPr>
        <p:blipFill>
          <a:blip r:embed="rId4"/>
          <a:stretch>
            <a:fillRect/>
          </a:stretch>
        </p:blipFill>
        <p:spPr>
          <a:xfrm>
            <a:off x="4365522" y="2107697"/>
            <a:ext cx="2957045" cy="1708845"/>
          </a:xfrm>
          <a:prstGeom prst="rect">
            <a:avLst/>
          </a:prstGeom>
        </p:spPr>
      </p:pic>
    </p:spTree>
    <p:extLst>
      <p:ext uri="{BB962C8B-B14F-4D97-AF65-F5344CB8AC3E}">
        <p14:creationId xmlns:p14="http://schemas.microsoft.com/office/powerpoint/2010/main" val="416245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Simulator Sickness Questionnaire (SSQ):</a:t>
            </a:r>
          </a:p>
          <a:p>
            <a:pPr marL="139700" indent="0">
              <a:buNone/>
            </a:pPr>
            <a:r>
              <a:rPr lang="en-US" sz="2400" dirty="0"/>
              <a:t>- No significant interaction between Technique and Control across all SSQ measures (Nausea, Oculomotor, Disorientation, Total Severity).</a:t>
            </a:r>
          </a:p>
          <a:p>
            <a:pPr marL="139700" indent="0">
              <a:buNone/>
            </a:pPr>
            <a:r>
              <a:rPr lang="en-US" sz="2400" dirty="0"/>
              <a:t>- Significant main effects among Techniques for SSQ-N, SSQ-O, SSQ-D, and SSQ-TS, indicating differences in VR sickness levels across different techniques.</a:t>
            </a:r>
          </a:p>
          <a:p>
            <a:pPr marL="139700" indent="0">
              <a:buNone/>
            </a:pPr>
            <a:r>
              <a:rPr lang="en-US" sz="2400" dirty="0"/>
              <a:t>- Notable result: Only significant difference in Disorientation (SSQ-D) between C2 (DOF Blur) and C3 (Rest Frame).</a:t>
            </a:r>
          </a:p>
          <a:p>
            <a:pPr marL="139700" indent="0">
              <a:buNone/>
            </a:pPr>
            <a:endParaRPr lang="en-US" sz="2400" dirty="0"/>
          </a:p>
          <a:p>
            <a:pPr marL="139700" indent="0">
              <a:buNone/>
            </a:pPr>
            <a:r>
              <a:rPr lang="en-US" sz="2400" b="1" dirty="0"/>
              <a:t>Presence and Workload:</a:t>
            </a:r>
          </a:p>
          <a:p>
            <a:pPr marL="139700" indent="0">
              <a:buNone/>
            </a:pPr>
            <a:r>
              <a:rPr lang="en-US" sz="2400" dirty="0"/>
              <a:t>Slater-</a:t>
            </a:r>
            <a:r>
              <a:rPr lang="en-US" sz="2400" dirty="0" err="1"/>
              <a:t>Usoh</a:t>
            </a:r>
            <a:r>
              <a:rPr lang="en-US" sz="24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86719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a:t>
            </a:r>
          </a:p>
        </p:txBody>
      </p:sp>
      <p:sp>
        <p:nvSpPr>
          <p:cNvPr id="3" name="Content Placeholder 2"/>
          <p:cNvSpPr>
            <a:spLocks noGrp="1"/>
          </p:cNvSpPr>
          <p:nvPr>
            <p:ph idx="1"/>
          </p:nvPr>
        </p:nvSpPr>
        <p:spPr>
          <a:xfrm>
            <a:off x="1002890" y="1905000"/>
            <a:ext cx="7625569" cy="4006222"/>
          </a:xfrm>
        </p:spPr>
        <p:txBody>
          <a:bodyPr>
            <a:normAutofit fontScale="85000" lnSpcReduction="20000"/>
          </a:bodyPr>
          <a:lstStyle/>
          <a:p>
            <a:pPr marL="139700" indent="0">
              <a:buNone/>
            </a:pPr>
            <a:r>
              <a:rPr lang="en-US" sz="2400" b="1" dirty="0"/>
              <a:t>Information Loss (Balloon Task):</a:t>
            </a:r>
          </a:p>
          <a:p>
            <a:pPr marL="139700" indent="0">
              <a:buNone/>
            </a:pPr>
            <a:r>
              <a:rPr lang="en-US" sz="2400" dirty="0"/>
              <a:t>-Significant effects of Technique condition on the number of balloons confirmed, missed, or unseen across different difficulty levels.</a:t>
            </a:r>
          </a:p>
          <a:p>
            <a:pPr marL="139700" indent="0">
              <a:buNone/>
            </a:pPr>
            <a:r>
              <a:rPr lang="en-US" sz="2400" dirty="0"/>
              <a:t>-The interaction effect between Technique and Control was significant only in the number of missed balloons in the Normal(level 2) difficulty level.</a:t>
            </a:r>
          </a:p>
          <a:p>
            <a:pPr marL="139700" indent="0">
              <a:buNone/>
            </a:pPr>
            <a:r>
              <a:rPr lang="en-US" sz="2400" dirty="0"/>
              <a:t>-Correlation studies revealed a significant relationship between perceived susceptibility to VR sickness and the number of balloons confirmed in </a:t>
            </a:r>
            <a:r>
              <a:rPr lang="en-US" sz="2400" dirty="0" err="1"/>
              <a:t>HDoC</a:t>
            </a:r>
            <a:r>
              <a:rPr lang="en-US" sz="2400" dirty="0"/>
              <a:t>.</a:t>
            </a:r>
          </a:p>
          <a:p>
            <a:pPr marL="139700" indent="0">
              <a:buNone/>
            </a:pPr>
            <a:endParaRPr lang="en-US" sz="2400" dirty="0"/>
          </a:p>
          <a:p>
            <a:pPr marL="139700" indent="0">
              <a:buNone/>
            </a:pPr>
            <a:r>
              <a:rPr lang="en-US" sz="2400" b="1" dirty="0"/>
              <a:t>Completion Time and Collisions:</a:t>
            </a:r>
          </a:p>
          <a:p>
            <a:pPr marL="139700" indent="0">
              <a:buNone/>
            </a:pPr>
            <a:r>
              <a:rPr lang="en-US" sz="2400" dirty="0"/>
              <a:t>No significant differences in completion time and number of collisions among the four Technique conditions in </a:t>
            </a:r>
            <a:r>
              <a:rPr lang="en-US" sz="2400" dirty="0" err="1"/>
              <a:t>HDoC</a:t>
            </a:r>
            <a:r>
              <a:rPr lang="en-US" sz="2400" dirty="0"/>
              <a:t>.</a:t>
            </a:r>
          </a:p>
        </p:txBody>
      </p:sp>
    </p:spTree>
    <p:extLst>
      <p:ext uri="{BB962C8B-B14F-4D97-AF65-F5344CB8AC3E}">
        <p14:creationId xmlns:p14="http://schemas.microsoft.com/office/powerpoint/2010/main" val="314073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 Conclusion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extLst>
      <p:ext uri="{BB962C8B-B14F-4D97-AF65-F5344CB8AC3E}">
        <p14:creationId xmlns:p14="http://schemas.microsoft.com/office/powerpoint/2010/main" val="26506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fontScale="92500" lnSpcReduction="20000"/>
          </a:bodyPr>
          <a:lstStyle/>
          <a:p>
            <a:pPr marL="139700" indent="0">
              <a:buNone/>
            </a:pPr>
            <a:r>
              <a:rPr lang="en-US" sz="2400" b="1" dirty="0"/>
              <a:t>VR Sickness and Techniques: </a:t>
            </a:r>
            <a:r>
              <a:rPr lang="en-US" sz="24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2400" b="1" dirty="0"/>
              <a:t>FOV Reduction: </a:t>
            </a:r>
            <a:r>
              <a:rPr lang="en-US" sz="2400" dirty="0"/>
              <a:t>Participants experienced discomfort and disorientation, especially with frequent changes in FOV. This suggests that dynamic FOV reduction might not be suitable in environments with rapid motion changes.</a:t>
            </a:r>
          </a:p>
          <a:p>
            <a:pPr marL="139700" indent="0">
              <a:buNone/>
            </a:pPr>
            <a:r>
              <a:rPr lang="en-US" sz="2400" b="1" dirty="0"/>
              <a:t>DOF Blur: </a:t>
            </a:r>
            <a:r>
              <a:rPr lang="en-US" sz="2400" dirty="0"/>
              <a:t>Increased discomfort reported, likely due to inappropriate blur levels. This highlights the need for careful calibration of DOF blur effects.</a:t>
            </a:r>
          </a:p>
          <a:p>
            <a:pPr marL="139700" indent="0">
              <a:buNone/>
            </a:pPr>
            <a:r>
              <a:rPr lang="en-US" sz="2400" b="1" dirty="0"/>
              <a:t>Rest Frame (Target Reticule): </a:t>
            </a:r>
            <a:r>
              <a:rPr lang="en-US" sz="2400" dirty="0"/>
              <a:t>Limited impact on reducing VR sickness in the fast-paced gaming environment.</a:t>
            </a:r>
          </a:p>
        </p:txBody>
      </p:sp>
    </p:spTree>
    <p:extLst>
      <p:ext uri="{BB962C8B-B14F-4D97-AF65-F5344CB8AC3E}">
        <p14:creationId xmlns:p14="http://schemas.microsoft.com/office/powerpoint/2010/main" val="180411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Results Discussion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Presence and Workload: </a:t>
            </a:r>
            <a:r>
              <a:rPr lang="en-US" sz="2400" dirty="0"/>
              <a:t>No significant differences in presence or workload across all conditions, suggesting these factors were stable irrespective of the mitigation technique used.</a:t>
            </a:r>
          </a:p>
          <a:p>
            <a:pPr marL="139700" indent="0">
              <a:buNone/>
            </a:pPr>
            <a:endParaRPr lang="en-US" sz="2400" b="1" dirty="0"/>
          </a:p>
          <a:p>
            <a:pPr marL="139700" indent="0">
              <a:buNone/>
            </a:pPr>
            <a:r>
              <a:rPr lang="en-US" sz="2400" b="1" dirty="0"/>
              <a:t>Information Loss: </a:t>
            </a:r>
            <a:r>
              <a:rPr lang="en-US" sz="24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372714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Discussion</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The results are significant as they suggest that while these methods can mitigate VR sickness to some extent, they also have drawbacks like information loss. </a:t>
            </a:r>
          </a:p>
          <a:p>
            <a:r>
              <a:rPr lang="en-US" sz="2400" dirty="0"/>
              <a:t>A limitation of the study is its focus on a single user group, which might not represent the broader range of VR users.</a:t>
            </a:r>
          </a:p>
        </p:txBody>
      </p:sp>
    </p:spTree>
    <p:extLst>
      <p:ext uri="{BB962C8B-B14F-4D97-AF65-F5344CB8AC3E}">
        <p14:creationId xmlns:p14="http://schemas.microsoft.com/office/powerpoint/2010/main" val="385793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Group Conversation</a:t>
            </a:r>
          </a:p>
        </p:txBody>
      </p:sp>
      <p:sp>
        <p:nvSpPr>
          <p:cNvPr id="3" name="Content Placeholder 2"/>
          <p:cNvSpPr>
            <a:spLocks noGrp="1"/>
          </p:cNvSpPr>
          <p:nvPr>
            <p:ph idx="1"/>
          </p:nvPr>
        </p:nvSpPr>
        <p:spPr>
          <a:xfrm>
            <a:off x="1002890" y="1905000"/>
            <a:ext cx="7625569" cy="4006222"/>
          </a:xfrm>
        </p:spPr>
        <p:txBody>
          <a:bodyPr>
            <a:normAutofit fontScale="92500"/>
          </a:bodyPr>
          <a:lstStyle/>
          <a:p>
            <a:pPr>
              <a:buFont typeface="Arial" panose="020B0604020202020204" pitchFamily="34" charset="0"/>
              <a:buChar char="•"/>
            </a:pPr>
            <a:r>
              <a:rPr lang="en-US" sz="2400" dirty="0"/>
              <a:t>What are your thoughts on why certain VR sickness mitigation techniques like FOV reduction and DOF blur weren't as effective in a high-speed VR environment?</a:t>
            </a:r>
          </a:p>
          <a:p>
            <a:pPr>
              <a:buFont typeface="Arial" panose="020B0604020202020204" pitchFamily="34" charset="0"/>
              <a:buChar char="•"/>
            </a:pPr>
            <a:r>
              <a:rPr lang="en-US" sz="2400" dirty="0"/>
              <a:t>Can these techniques be modified for better effectiveness, or should new methods be explored?</a:t>
            </a:r>
          </a:p>
          <a:p>
            <a:pPr>
              <a:buFont typeface="Arial" panose="020B0604020202020204" pitchFamily="34" charset="0"/>
              <a:buChar char="•"/>
            </a:pPr>
            <a:r>
              <a:rPr lang="en-US" sz="2400" dirty="0"/>
              <a:t>How can these findings be applied in different VR scenarios?</a:t>
            </a:r>
          </a:p>
          <a:p>
            <a:pPr>
              <a:buFont typeface="Arial" panose="020B0604020202020204" pitchFamily="34" charset="0"/>
              <a:buChar char="•"/>
            </a:pPr>
            <a:r>
              <a:rPr lang="en-US" sz="2400" dirty="0"/>
              <a:t>In what ways can developers balance the trade-off between reducing VR sickness and maintaining the quality of the VR experience?</a:t>
            </a:r>
          </a:p>
          <a:p>
            <a:pPr>
              <a:buFont typeface="Arial" panose="020B0604020202020204" pitchFamily="34" charset="0"/>
              <a:buChar char="•"/>
            </a:pPr>
            <a:r>
              <a:rPr lang="en-US" sz="2400" dirty="0"/>
              <a:t>This haven’t considered the visual and discomfort which can be done using electroencephalography (EEG)</a:t>
            </a:r>
          </a:p>
        </p:txBody>
      </p:sp>
    </p:spTree>
    <p:extLst>
      <p:ext uri="{BB962C8B-B14F-4D97-AF65-F5344CB8AC3E}">
        <p14:creationId xmlns:p14="http://schemas.microsoft.com/office/powerpoint/2010/main" val="104148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earing a virtual reality headset&#10;&#10;Description automatically generated">
            <a:extLst>
              <a:ext uri="{FF2B5EF4-FFF2-40B4-BE49-F238E27FC236}">
                <a16:creationId xmlns:a16="http://schemas.microsoft.com/office/drawing/2014/main" id="{FE9854EE-7831-F022-CB71-7B3503A8DD0A}"/>
              </a:ext>
            </a:extLst>
          </p:cNvPr>
          <p:cNvPicPr>
            <a:picLocks noChangeAspect="1"/>
          </p:cNvPicPr>
          <p:nvPr/>
        </p:nvPicPr>
        <p:blipFill rotWithShape="1">
          <a:blip r:embed="rId2">
            <a:alphaModFix amt="40000"/>
          </a:blip>
          <a:srcRect t="4027" b="20973"/>
          <a:stretch/>
        </p:blipFill>
        <p:spPr>
          <a:xfrm>
            <a:off x="20" y="10"/>
            <a:ext cx="9143980" cy="6857990"/>
          </a:xfrm>
          <a:prstGeom prst="rect">
            <a:avLst/>
          </a:prstGeom>
        </p:spPr>
      </p:pic>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1941909" y="2514600"/>
            <a:ext cx="6686550" cy="2262781"/>
          </a:xfrm>
        </p:spPr>
        <p:txBody>
          <a:bodyPr vert="horz" lIns="91440" tIns="45720" rIns="91440" bIns="45720" rtlCol="0" anchor="b">
            <a:normAutofit/>
          </a:bodyPr>
          <a:lstStyle/>
          <a:p>
            <a:r>
              <a:rPr lang="en-US" sz="5400">
                <a:solidFill>
                  <a:schemeClr val="tx1"/>
                </a:solidFill>
              </a:rPr>
              <a:t>Thank you!</a:t>
            </a:r>
          </a:p>
        </p:txBody>
      </p:sp>
    </p:spTree>
    <p:extLst>
      <p:ext uri="{BB962C8B-B14F-4D97-AF65-F5344CB8AC3E}">
        <p14:creationId xmlns:p14="http://schemas.microsoft.com/office/powerpoint/2010/main" val="2739565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002890" y="624110"/>
            <a:ext cx="7625569" cy="1280890"/>
          </a:xfrm>
        </p:spPr>
        <p:txBody>
          <a:bodyPr>
            <a:normAutofit/>
          </a:bodyPr>
          <a:lstStyle/>
          <a:p>
            <a:r>
              <a:rPr lang="en-US" dirty="0"/>
              <a:t>Introduction</a:t>
            </a:r>
          </a:p>
        </p:txBody>
      </p:sp>
      <p:sp>
        <p:nvSpPr>
          <p:cNvPr id="3" name="Content Placeholder 2"/>
          <p:cNvSpPr>
            <a:spLocks noGrp="1"/>
          </p:cNvSpPr>
          <p:nvPr>
            <p:ph idx="1"/>
          </p:nvPr>
        </p:nvSpPr>
        <p:spPr>
          <a:xfrm>
            <a:off x="870155" y="1769806"/>
            <a:ext cx="7758304" cy="4141416"/>
          </a:xfrm>
        </p:spPr>
        <p:txBody>
          <a:bodyPr>
            <a:normAutofit/>
          </a:bodyPr>
          <a:lstStyle/>
          <a:p>
            <a:pPr marL="139700" indent="0">
              <a:buNone/>
            </a:pPr>
            <a:r>
              <a:rPr lang="en-US" b="1" dirty="0"/>
              <a:t>Key Focus: </a:t>
            </a:r>
            <a:r>
              <a:rPr lang="en-US" dirty="0"/>
              <a:t>The paper discusses Virtual Reality (VR) Head-Mounted Displays (HMDs) and their immersive virtual environments, particularly in gaming.</a:t>
            </a:r>
          </a:p>
          <a:p>
            <a:pPr marL="139700" indent="0">
              <a:buNone/>
            </a:pPr>
            <a:endParaRPr lang="en-US" dirty="0"/>
          </a:p>
          <a:p>
            <a:pPr marL="139700" indent="0">
              <a:buNone/>
            </a:pPr>
            <a:r>
              <a:rPr lang="en-US" b="1" dirty="0"/>
              <a:t>Problem Statement: </a:t>
            </a:r>
            <a:r>
              <a:rPr lang="en-US"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Motivation</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b="1" dirty="0"/>
              <a:t>Prevalence of VR Sickness: </a:t>
            </a:r>
            <a:r>
              <a:rPr lang="en-US" sz="2400" dirty="0"/>
              <a:t>High incidence of VR sickness among users, affecting their health, duration of VR experience, presence, enjoyment, and performance in various environments, particularly in games.</a:t>
            </a:r>
          </a:p>
          <a:p>
            <a:pPr marL="139700" indent="0">
              <a:buNone/>
            </a:pPr>
            <a:endParaRPr lang="en-US" sz="2400" dirty="0"/>
          </a:p>
          <a:p>
            <a:pPr marL="139700" indent="0">
              <a:buNone/>
            </a:pPr>
            <a:r>
              <a:rPr lang="en-US" sz="24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2400" dirty="0"/>
          </a:p>
          <a:p>
            <a:pPr marL="139700" indent="0">
              <a:buNone/>
            </a:pPr>
            <a:endParaRPr lang="en-US" sz="2400" dirty="0"/>
          </a:p>
        </p:txBody>
      </p:sp>
    </p:spTree>
    <p:extLst>
      <p:ext uri="{BB962C8B-B14F-4D97-AF65-F5344CB8AC3E}">
        <p14:creationId xmlns:p14="http://schemas.microsoft.com/office/powerpoint/2010/main" val="345649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fontScale="90000"/>
          </a:bodyPr>
          <a:lstStyle/>
          <a:p>
            <a:r>
              <a:rPr lang="en-US" dirty="0"/>
              <a:t>Summary of Mitigation Techniques used in Study</a:t>
            </a:r>
          </a:p>
        </p:txBody>
      </p:sp>
      <p:pic>
        <p:nvPicPr>
          <p:cNvPr id="4" name="Content Placeholder 6">
            <a:extLst>
              <a:ext uri="{FF2B5EF4-FFF2-40B4-BE49-F238E27FC236}">
                <a16:creationId xmlns:a16="http://schemas.microsoft.com/office/drawing/2014/main" id="{E60E8BC5-85CC-A839-8AF0-EB96F6FA7657}"/>
              </a:ext>
            </a:extLst>
          </p:cNvPr>
          <p:cNvPicPr>
            <a:picLocks noGrp="1" noChangeAspect="1"/>
          </p:cNvPicPr>
          <p:nvPr>
            <p:ph idx="1"/>
          </p:nvPr>
        </p:nvPicPr>
        <p:blipFill>
          <a:blip r:embed="rId3"/>
          <a:stretch>
            <a:fillRect/>
          </a:stretch>
        </p:blipFill>
        <p:spPr>
          <a:xfrm>
            <a:off x="1100413" y="2046027"/>
            <a:ext cx="7430537" cy="3724795"/>
          </a:xfrm>
        </p:spPr>
      </p:pic>
    </p:spTree>
    <p:extLst>
      <p:ext uri="{BB962C8B-B14F-4D97-AF65-F5344CB8AC3E}">
        <p14:creationId xmlns:p14="http://schemas.microsoft.com/office/powerpoint/2010/main" val="30498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Purpose of this study</a:t>
            </a:r>
          </a:p>
        </p:txBody>
      </p:sp>
      <p:sp>
        <p:nvSpPr>
          <p:cNvPr id="3" name="Content Placeholder 2"/>
          <p:cNvSpPr>
            <a:spLocks noGrp="1"/>
          </p:cNvSpPr>
          <p:nvPr>
            <p:ph idx="1"/>
          </p:nvPr>
        </p:nvSpPr>
        <p:spPr>
          <a:xfrm>
            <a:off x="1002890" y="1905000"/>
            <a:ext cx="7625569" cy="4006222"/>
          </a:xfrm>
        </p:spPr>
        <p:txBody>
          <a:bodyPr>
            <a:normAutofit/>
          </a:bodyPr>
          <a:lstStyle/>
          <a:p>
            <a:pPr marL="139700" indent="0">
              <a:buNone/>
            </a:pPr>
            <a:r>
              <a:rPr lang="en-US" sz="24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72690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Background and Related Work</a:t>
            </a:r>
          </a:p>
        </p:txBody>
      </p:sp>
      <p:sp>
        <p:nvSpPr>
          <p:cNvPr id="3" name="Content Placeholder 2"/>
          <p:cNvSpPr>
            <a:spLocks noGrp="1"/>
          </p:cNvSpPr>
          <p:nvPr>
            <p:ph idx="1"/>
          </p:nvPr>
        </p:nvSpPr>
        <p:spPr>
          <a:xfrm>
            <a:off x="1002890" y="1905000"/>
            <a:ext cx="7625569" cy="4006222"/>
          </a:xfrm>
        </p:spPr>
        <p:txBody>
          <a:bodyPr>
            <a:normAutofit/>
          </a:bodyPr>
          <a:lstStyle/>
          <a:p>
            <a:r>
              <a:rPr lang="en-US" sz="24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extLst>
      <p:ext uri="{BB962C8B-B14F-4D97-AF65-F5344CB8AC3E}">
        <p14:creationId xmlns:p14="http://schemas.microsoft.com/office/powerpoint/2010/main" val="331501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User Study</a:t>
            </a:r>
          </a:p>
        </p:txBody>
      </p:sp>
      <p:sp>
        <p:nvSpPr>
          <p:cNvPr id="3" name="Content Placeholder 2"/>
          <p:cNvSpPr>
            <a:spLocks noGrp="1"/>
          </p:cNvSpPr>
          <p:nvPr>
            <p:ph idx="1"/>
          </p:nvPr>
        </p:nvSpPr>
        <p:spPr>
          <a:xfrm>
            <a:off x="1002890" y="1905000"/>
            <a:ext cx="7625569" cy="1074174"/>
          </a:xfrm>
        </p:spPr>
        <p:txBody>
          <a:bodyPr>
            <a:normAutofit/>
          </a:bodyPr>
          <a:lstStyle/>
          <a:p>
            <a:r>
              <a:rPr lang="en-US" sz="2400" dirty="0"/>
              <a:t>Participants: 32 unpaid university students (4 females), aged 18-24, mean age 19.56.</a:t>
            </a:r>
          </a:p>
        </p:txBody>
      </p:sp>
      <p:pic>
        <p:nvPicPr>
          <p:cNvPr id="4" name="Picture 3">
            <a:extLst>
              <a:ext uri="{FF2B5EF4-FFF2-40B4-BE49-F238E27FC236}">
                <a16:creationId xmlns:a16="http://schemas.microsoft.com/office/drawing/2014/main" id="{90CC059B-DFE8-4281-27A9-D1F76BF71FDB}"/>
              </a:ext>
            </a:extLst>
          </p:cNvPr>
          <p:cNvPicPr>
            <a:picLocks noChangeAspect="1"/>
          </p:cNvPicPr>
          <p:nvPr/>
        </p:nvPicPr>
        <p:blipFill>
          <a:blip r:embed="rId3"/>
          <a:stretch>
            <a:fillRect/>
          </a:stretch>
        </p:blipFill>
        <p:spPr>
          <a:xfrm>
            <a:off x="894662" y="3115263"/>
            <a:ext cx="7649643" cy="2067213"/>
          </a:xfrm>
          <a:prstGeom prst="rect">
            <a:avLst/>
          </a:prstGeom>
        </p:spPr>
      </p:pic>
    </p:spTree>
    <p:extLst>
      <p:ext uri="{BB962C8B-B14F-4D97-AF65-F5344CB8AC3E}">
        <p14:creationId xmlns:p14="http://schemas.microsoft.com/office/powerpoint/2010/main" val="278904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771252" y="3926240"/>
            <a:ext cx="7625569" cy="1876686"/>
          </a:xfrm>
        </p:spPr>
        <p:txBody>
          <a:bodyPr>
            <a:normAutofit/>
          </a:bodyPr>
          <a:lstStyle/>
          <a:p>
            <a:pPr marL="139700" indent="0">
              <a:buNone/>
            </a:pPr>
            <a:r>
              <a:rPr lang="en-US" sz="2400" b="1" dirty="0"/>
              <a:t>Virtual Environment: </a:t>
            </a:r>
            <a:r>
              <a:rPr lang="en-US" sz="2400" dirty="0"/>
              <a:t>racetrack with  8 right turns and 4 left turns, 57 pairs of arrow signs, 12 directional signs placed by the roadside to warn them of any upcoming turns, guardrails, and objects like grass, trees, and wooden Houses to make the virtual scene more realistic. </a:t>
            </a:r>
          </a:p>
        </p:txBody>
      </p:sp>
      <p:pic>
        <p:nvPicPr>
          <p:cNvPr id="6" name="Picture 5">
            <a:extLst>
              <a:ext uri="{FF2B5EF4-FFF2-40B4-BE49-F238E27FC236}">
                <a16:creationId xmlns:a16="http://schemas.microsoft.com/office/drawing/2014/main" id="{A2C71DD0-D014-D099-E05B-46D4329133F5}"/>
              </a:ext>
            </a:extLst>
          </p:cNvPr>
          <p:cNvPicPr>
            <a:picLocks noChangeAspect="1"/>
          </p:cNvPicPr>
          <p:nvPr/>
        </p:nvPicPr>
        <p:blipFill>
          <a:blip r:embed="rId3"/>
          <a:stretch>
            <a:fillRect/>
          </a:stretch>
        </p:blipFill>
        <p:spPr>
          <a:xfrm>
            <a:off x="1209368" y="1806003"/>
            <a:ext cx="5287113" cy="1876687"/>
          </a:xfrm>
          <a:prstGeom prst="rect">
            <a:avLst/>
          </a:prstGeom>
        </p:spPr>
      </p:pic>
    </p:spTree>
    <p:extLst>
      <p:ext uri="{BB962C8B-B14F-4D97-AF65-F5344CB8AC3E}">
        <p14:creationId xmlns:p14="http://schemas.microsoft.com/office/powerpoint/2010/main" val="20444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driving a race car&#10;&#10;Description automatically generated">
            <a:extLst>
              <a:ext uri="{FF2B5EF4-FFF2-40B4-BE49-F238E27FC236}">
                <a16:creationId xmlns:a16="http://schemas.microsoft.com/office/drawing/2014/main" id="{C0F0E6A1-3A86-E7FE-2B31-55F82998EA7A}"/>
              </a:ext>
            </a:extLst>
          </p:cNvPr>
          <p:cNvPicPr>
            <a:picLocks noChangeAspect="1"/>
          </p:cNvPicPr>
          <p:nvPr/>
        </p:nvPicPr>
        <p:blipFill rotWithShape="1">
          <a:blip r:embed="rId2">
            <a:duotone>
              <a:schemeClr val="bg2">
                <a:shade val="45000"/>
                <a:satMod val="135000"/>
              </a:schemeClr>
              <a:prstClr val="white"/>
            </a:duotone>
            <a:alphaModFix amt="40000"/>
          </a:blip>
          <a:srcRect t="21113" b="3887"/>
          <a:stretch/>
        </p:blipFill>
        <p:spPr>
          <a:xfrm>
            <a:off x="20" y="10"/>
            <a:ext cx="9143980" cy="6857990"/>
          </a:xfrm>
          <a:prstGeom prst="rect">
            <a:avLst/>
          </a:prstGeom>
        </p:spPr>
      </p:pic>
      <p:sp>
        <p:nvSpPr>
          <p:cNvPr id="2" name="Title 1"/>
          <p:cNvSpPr>
            <a:spLocks noGrp="1"/>
          </p:cNvSpPr>
          <p:nvPr>
            <p:ph type="title"/>
          </p:nvPr>
        </p:nvSpPr>
        <p:spPr>
          <a:xfrm>
            <a:off x="1209368" y="624110"/>
            <a:ext cx="7419091" cy="1280890"/>
          </a:xfrm>
        </p:spPr>
        <p:txBody>
          <a:bodyPr>
            <a:normAutofit/>
          </a:bodyPr>
          <a:lstStyle/>
          <a:p>
            <a:r>
              <a:rPr lang="en-US" dirty="0"/>
              <a:t>Method</a:t>
            </a:r>
          </a:p>
        </p:txBody>
      </p:sp>
      <p:sp>
        <p:nvSpPr>
          <p:cNvPr id="3" name="Content Placeholder 2"/>
          <p:cNvSpPr>
            <a:spLocks noGrp="1"/>
          </p:cNvSpPr>
          <p:nvPr>
            <p:ph idx="1"/>
          </p:nvPr>
        </p:nvSpPr>
        <p:spPr>
          <a:xfrm>
            <a:off x="1002890" y="1905000"/>
            <a:ext cx="7625569" cy="1988574"/>
          </a:xfrm>
        </p:spPr>
        <p:txBody>
          <a:bodyPr>
            <a:normAutofit fontScale="92500" lnSpcReduction="10000"/>
          </a:bodyPr>
          <a:lstStyle/>
          <a:p>
            <a:pPr marL="139700" indent="0">
              <a:buNone/>
            </a:pPr>
            <a:r>
              <a:rPr lang="en-US" sz="2400" b="1" dirty="0"/>
              <a:t>Task: </a:t>
            </a:r>
            <a:r>
              <a:rPr lang="en-US" sz="2400" dirty="0"/>
              <a:t>Participants had to find and confirm the sighting of 60 red balloons placed at varying heights and distances.</a:t>
            </a:r>
          </a:p>
          <a:p>
            <a:pPr marL="139700" indent="0">
              <a:buNone/>
            </a:pPr>
            <a:endParaRPr lang="en-US" sz="2400" dirty="0"/>
          </a:p>
          <a:p>
            <a:pPr marL="139700" indent="0">
              <a:buNone/>
            </a:pPr>
            <a:endParaRPr lang="en-US" sz="2400" dirty="0"/>
          </a:p>
          <a:p>
            <a:pPr marL="139700" indent="0">
              <a:buNone/>
            </a:pPr>
            <a:r>
              <a:rPr lang="en-US" sz="2400" dirty="0"/>
              <a:t>FOV Reduction (C1): 	               DOF Blur (C2):</a:t>
            </a:r>
          </a:p>
        </p:txBody>
      </p:sp>
      <p:pic>
        <p:nvPicPr>
          <p:cNvPr id="6" name="Picture 5">
            <a:extLst>
              <a:ext uri="{FF2B5EF4-FFF2-40B4-BE49-F238E27FC236}">
                <a16:creationId xmlns:a16="http://schemas.microsoft.com/office/drawing/2014/main" id="{1F1EAF72-D1F2-C8A9-3E15-507378EF982D}"/>
              </a:ext>
            </a:extLst>
          </p:cNvPr>
          <p:cNvPicPr>
            <a:picLocks noChangeAspect="1"/>
          </p:cNvPicPr>
          <p:nvPr/>
        </p:nvPicPr>
        <p:blipFill>
          <a:blip r:embed="rId3"/>
          <a:stretch>
            <a:fillRect/>
          </a:stretch>
        </p:blipFill>
        <p:spPr>
          <a:xfrm>
            <a:off x="704944" y="3896722"/>
            <a:ext cx="3605385" cy="2091123"/>
          </a:xfrm>
          <a:prstGeom prst="rect">
            <a:avLst/>
          </a:prstGeom>
        </p:spPr>
      </p:pic>
      <p:pic>
        <p:nvPicPr>
          <p:cNvPr id="7" name="Picture 6">
            <a:extLst>
              <a:ext uri="{FF2B5EF4-FFF2-40B4-BE49-F238E27FC236}">
                <a16:creationId xmlns:a16="http://schemas.microsoft.com/office/drawing/2014/main" id="{14172EA3-4286-EA7F-4D32-8BD5AAAEF6F2}"/>
              </a:ext>
            </a:extLst>
          </p:cNvPr>
          <p:cNvPicPr>
            <a:picLocks noChangeAspect="1"/>
          </p:cNvPicPr>
          <p:nvPr/>
        </p:nvPicPr>
        <p:blipFill>
          <a:blip r:embed="rId4"/>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1382444795"/>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874</TotalTime>
  <Words>1095</Words>
  <Application>Microsoft Office PowerPoint</Application>
  <PresentationFormat>On-screen Show (4:3)</PresentationFormat>
  <Paragraphs>67</Paragraphs>
  <Slides>18</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18</vt:i4>
      </vt:variant>
    </vt:vector>
  </HeadingPairs>
  <TitlesOfParts>
    <vt:vector size="36" baseType="lpstr">
      <vt:lpstr>Anaheim</vt:lpstr>
      <vt:lpstr>Arial</vt:lpstr>
      <vt:lpstr>Bebas Neue</vt:lpstr>
      <vt:lpstr>Calibri Light</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Metropolitan</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81</cp:revision>
  <dcterms:created xsi:type="dcterms:W3CDTF">2013-01-27T09:14:16Z</dcterms:created>
  <dcterms:modified xsi:type="dcterms:W3CDTF">2023-12-08T18:07:29Z</dcterms:modified>
  <cp:category/>
</cp:coreProperties>
</file>