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3" r:id="rId7"/>
    <p:sldId id="262" r:id="rId8"/>
    <p:sldId id="264" r:id="rId9"/>
    <p:sldId id="271"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941154-8F0F-42BE-9CD2-B177F858248C}">
          <p14:sldIdLst>
            <p14:sldId id="256"/>
            <p14:sldId id="257"/>
            <p14:sldId id="258"/>
            <p14:sldId id="259"/>
          </p14:sldIdLst>
        </p14:section>
        <p14:section name="Untitled Section" id="{6375AD3F-CF92-4ADA-A968-5E770020E195}">
          <p14:sldIdLst>
            <p14:sldId id="261"/>
            <p14:sldId id="263"/>
            <p14:sldId id="262"/>
            <p14:sldId id="264"/>
            <p14:sldId id="271"/>
            <p14:sldId id="266"/>
            <p14:sldId id="267"/>
            <p14:sldId id="268"/>
            <p14:sldId id="269"/>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79"/>
  </p:normalViewPr>
  <p:slideViewPr>
    <p:cSldViewPr snapToGrid="0">
      <p:cViewPr varScale="1">
        <p:scale>
          <a:sx n="146" d="100"/>
          <a:sy n="146" d="100"/>
        </p:scale>
        <p:origin x="1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FA560-898A-473C-8506-65472BE98198}" type="datetimeFigureOut">
              <a:rPr lang="en-US" smtClean="0"/>
              <a:t>5/10/24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40B53A-A898-49F7-8195-1FC7721E418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44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FA560-898A-473C-8506-65472BE98198}"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0B53A-A898-49F7-8195-1FC7721E418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42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FA560-898A-473C-8506-65472BE98198}"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0B53A-A898-49F7-8195-1FC7721E418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197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FA560-898A-473C-8506-65472BE98198}"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0B53A-A898-49F7-8195-1FC7721E418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8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FA560-898A-473C-8506-65472BE98198}"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0B53A-A898-49F7-8195-1FC7721E418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64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FA560-898A-473C-8506-65472BE98198}" type="datetimeFigureOut">
              <a:rPr lang="en-US" smtClean="0"/>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0B53A-A898-49F7-8195-1FC7721E418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004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FA560-898A-473C-8506-65472BE98198}" type="datetimeFigureOut">
              <a:rPr lang="en-US" smtClean="0"/>
              <a:t>5/10/24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0B53A-A898-49F7-8195-1FC7721E418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26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FA560-898A-473C-8506-65472BE98198}" type="datetimeFigureOut">
              <a:rPr lang="en-US" smtClean="0"/>
              <a:t>5/10/24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0B53A-A898-49F7-8195-1FC7721E418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34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FA560-898A-473C-8506-65472BE98198}" type="datetimeFigureOut">
              <a:rPr lang="en-US" smtClean="0"/>
              <a:t>5/10/24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0B53A-A898-49F7-8195-1FC7721E4186}" type="slidenum">
              <a:rPr lang="en-US" smtClean="0"/>
              <a:t>‹#›</a:t>
            </a:fld>
            <a:endParaRPr lang="en-US"/>
          </a:p>
        </p:txBody>
      </p:sp>
    </p:spTree>
    <p:extLst>
      <p:ext uri="{BB962C8B-B14F-4D97-AF65-F5344CB8AC3E}">
        <p14:creationId xmlns:p14="http://schemas.microsoft.com/office/powerpoint/2010/main" val="242719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FA560-898A-473C-8506-65472BE98198}" type="datetimeFigureOut">
              <a:rPr lang="en-US" smtClean="0"/>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0B53A-A898-49F7-8195-1FC7721E418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17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3FA560-898A-473C-8506-65472BE98198}" type="datetimeFigureOut">
              <a:rPr lang="en-US" smtClean="0"/>
              <a:t>5/10/24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40B53A-A898-49F7-8195-1FC7721E418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66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3FA560-898A-473C-8506-65472BE98198}" type="datetimeFigureOut">
              <a:rPr lang="en-US" smtClean="0"/>
              <a:t>5/10/24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40B53A-A898-49F7-8195-1FC7721E418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851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ode/kooaslansefat/cicids2017-safeml/input" TargetMode="External"/><Relationship Id="rId2" Type="http://schemas.openxmlformats.org/officeDocument/2006/relationships/hyperlink" Target="https://ieeexplore.ieee.org/stamp/stamp.jsp?tp=&amp;arnumber=9502698" TargetMode="External"/><Relationship Id="rId1" Type="http://schemas.openxmlformats.org/officeDocument/2006/relationships/slideLayout" Target="../slideLayouts/slideLayout2.xml"/><Relationship Id="rId4" Type="http://schemas.openxmlformats.org/officeDocument/2006/relationships/hyperlink" Target="https://hal.science/hal-04262657/docu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C48FB8-DAEA-6A64-2147-B2D5C1F3CEEA}"/>
              </a:ext>
            </a:extLst>
          </p:cNvPr>
          <p:cNvPicPr>
            <a:picLocks noChangeAspect="1"/>
          </p:cNvPicPr>
          <p:nvPr/>
        </p:nvPicPr>
        <p:blipFill rotWithShape="1">
          <a:blip r:embed="rId2">
            <a:alphaModFix amt="50000"/>
          </a:blip>
          <a:srcRect t="7516" r="-1" b="8212"/>
          <a:stretch/>
        </p:blipFill>
        <p:spPr>
          <a:xfrm>
            <a:off x="20" y="10"/>
            <a:ext cx="12191675" cy="6857990"/>
          </a:xfrm>
          <a:prstGeom prst="rect">
            <a:avLst/>
          </a:prstGeom>
        </p:spPr>
      </p:pic>
      <p:sp>
        <p:nvSpPr>
          <p:cNvPr id="2" name="Title 1">
            <a:extLst>
              <a:ext uri="{FF2B5EF4-FFF2-40B4-BE49-F238E27FC236}">
                <a16:creationId xmlns:a16="http://schemas.microsoft.com/office/drawing/2014/main" id="{A3120246-2508-D1F0-46DC-3F71FD19B140}"/>
              </a:ext>
            </a:extLst>
          </p:cNvPr>
          <p:cNvSpPr>
            <a:spLocks noGrp="1"/>
          </p:cNvSpPr>
          <p:nvPr>
            <p:ph type="ctrTitle"/>
          </p:nvPr>
        </p:nvSpPr>
        <p:spPr>
          <a:xfrm>
            <a:off x="4976636" y="992221"/>
            <a:ext cx="6247308" cy="4873558"/>
          </a:xfrm>
        </p:spPr>
        <p:txBody>
          <a:bodyPr anchor="ctr">
            <a:normAutofit/>
          </a:bodyPr>
          <a:lstStyle/>
          <a:p>
            <a:r>
              <a:rPr lang="en-US" sz="4800" b="1">
                <a:effectLst/>
                <a:latin typeface="Calibri" panose="020F0502020204030204" pitchFamily="34" charset="0"/>
                <a:ea typeface="Calibri" panose="020F0502020204030204" pitchFamily="34" charset="0"/>
                <a:cs typeface="Calibri" panose="020F0502020204030204" pitchFamily="34" charset="0"/>
              </a:rPr>
              <a:t>APPLICATION LAYER DISTRIBUTED DENIAL OF SERVICES ATTACK DETECTION USING DEEP LEARNING MODELS</a:t>
            </a:r>
            <a:endParaRPr lang="en-US" sz="480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43FE656-DA3A-8293-B593-0E33E303565A}"/>
              </a:ext>
            </a:extLst>
          </p:cNvPr>
          <p:cNvSpPr>
            <a:spLocks noGrp="1"/>
          </p:cNvSpPr>
          <p:nvPr>
            <p:ph type="subTitle" idx="1"/>
          </p:nvPr>
        </p:nvSpPr>
        <p:spPr>
          <a:xfrm>
            <a:off x="968056" y="996610"/>
            <a:ext cx="3363901" cy="4864780"/>
          </a:xfrm>
        </p:spPr>
        <p:txBody>
          <a:bodyPr anchor="ctr">
            <a:normAutofit/>
          </a:bodyPr>
          <a:lstStyle/>
          <a:p>
            <a:pPr algn="r"/>
            <a:r>
              <a:rPr lang="en-US" sz="2000" b="1">
                <a:latin typeface="Calibri" panose="020F0502020204030204" pitchFamily="34" charset="0"/>
                <a:ea typeface="Calibri" panose="020F0502020204030204" pitchFamily="34" charset="0"/>
                <a:cs typeface="Calibri" panose="020F0502020204030204" pitchFamily="34" charset="0"/>
              </a:rPr>
              <a:t>COMPSCI 790: Introduction to CyberSecurity</a:t>
            </a:r>
          </a:p>
          <a:p>
            <a:pPr algn="r"/>
            <a:r>
              <a:rPr lang="en-US" sz="2000" b="1">
                <a:latin typeface="Calibri" panose="020F0502020204030204" pitchFamily="34" charset="0"/>
                <a:ea typeface="Calibri" panose="020F0502020204030204" pitchFamily="34" charset="0"/>
                <a:cs typeface="Calibri" panose="020F0502020204030204" pitchFamily="34" charset="0"/>
              </a:rPr>
              <a:t>Team:</a:t>
            </a:r>
          </a:p>
          <a:p>
            <a:pPr algn="r"/>
            <a:r>
              <a:rPr lang="en-US" sz="2000">
                <a:latin typeface="Calibri" panose="020F0502020204030204" pitchFamily="34" charset="0"/>
                <a:ea typeface="Calibri" panose="020F0502020204030204" pitchFamily="34" charset="0"/>
                <a:cs typeface="Calibri" panose="020F0502020204030204" pitchFamily="34" charset="0"/>
              </a:rPr>
              <a:t>Akash Reddy Jammula</a:t>
            </a:r>
          </a:p>
          <a:p>
            <a:pPr algn="r"/>
            <a:r>
              <a:rPr lang="en-US" sz="2000">
                <a:latin typeface="Calibri" panose="020F0502020204030204" pitchFamily="34" charset="0"/>
                <a:ea typeface="Calibri" panose="020F0502020204030204" pitchFamily="34" charset="0"/>
                <a:cs typeface="Calibri" panose="020F0502020204030204" pitchFamily="34" charset="0"/>
              </a:rPr>
              <a:t>Chaitanya Swarna</a:t>
            </a:r>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33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ADDDB4E-2D58-A123-6F56-576FFA31C473}"/>
              </a:ext>
            </a:extLst>
          </p:cNvPr>
          <p:cNvSpPr>
            <a:spLocks noGrp="1"/>
          </p:cNvSpPr>
          <p:nvPr>
            <p:ph type="title"/>
          </p:nvPr>
        </p:nvSpPr>
        <p:spPr>
          <a:xfrm>
            <a:off x="1451580" y="804520"/>
            <a:ext cx="4176511" cy="1049235"/>
          </a:xfrm>
        </p:spPr>
        <p:txBody>
          <a:bodyPr>
            <a:normAutofit/>
          </a:bodyPr>
          <a:lstStyle/>
          <a:p>
            <a:r>
              <a:rPr lang="en-US" b="1">
                <a:latin typeface="Calibri" panose="020F0502020204030204" pitchFamily="34" charset="0"/>
                <a:ea typeface="Calibri" panose="020F0502020204030204" pitchFamily="34" charset="0"/>
                <a:cs typeface="Calibri" panose="020F0502020204030204" pitchFamily="34" charset="0"/>
              </a:rPr>
              <a:t>Results</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00A9EB5-A1C7-1AD3-F242-C3BCD71CF094}"/>
              </a:ext>
            </a:extLst>
          </p:cNvPr>
          <p:cNvSpPr>
            <a:spLocks noGrp="1"/>
          </p:cNvSpPr>
          <p:nvPr>
            <p:ph idx="1"/>
          </p:nvPr>
        </p:nvSpPr>
        <p:spPr>
          <a:xfrm>
            <a:off x="1451581" y="2015732"/>
            <a:ext cx="4172212" cy="3450613"/>
          </a:xfrm>
        </p:spPr>
        <p:txBody>
          <a:bodyPr>
            <a:normAutofit/>
          </a:bodyPr>
          <a:lstStyle/>
          <a:p>
            <a:pPr marL="0" indent="0">
              <a:buNone/>
            </a:pPr>
            <a:r>
              <a:rPr lang="en-US" b="1">
                <a:latin typeface="Calibri" panose="020F0502020204030204" pitchFamily="34" charset="0"/>
                <a:ea typeface="Calibri" panose="020F0502020204030204" pitchFamily="34" charset="0"/>
                <a:cs typeface="Calibri" panose="020F0502020204030204" pitchFamily="34" charset="0"/>
              </a:rPr>
              <a:t>For LSTM:</a:t>
            </a:r>
          </a:p>
        </p:txBody>
      </p:sp>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7" descr="A graph showing the performance of training&#10;&#10;Description automatically generated">
            <a:extLst>
              <a:ext uri="{FF2B5EF4-FFF2-40B4-BE49-F238E27FC236}">
                <a16:creationId xmlns:a16="http://schemas.microsoft.com/office/drawing/2014/main" id="{A1587808-3DD4-428A-0CA5-B9DF84F54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407" y="800277"/>
            <a:ext cx="6096000" cy="4572000"/>
          </a:xfrm>
          <a:prstGeom prst="rect">
            <a:avLst/>
          </a:prstGeom>
        </p:spPr>
      </p:pic>
    </p:spTree>
    <p:extLst>
      <p:ext uri="{BB962C8B-B14F-4D97-AF65-F5344CB8AC3E}">
        <p14:creationId xmlns:p14="http://schemas.microsoft.com/office/powerpoint/2010/main" val="2732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CAC0CCF-8AA8-D106-0617-E1EB85DF373E}"/>
              </a:ext>
            </a:extLst>
          </p:cNvPr>
          <p:cNvSpPr>
            <a:spLocks noGrp="1"/>
          </p:cNvSpPr>
          <p:nvPr>
            <p:ph type="title"/>
          </p:nvPr>
        </p:nvSpPr>
        <p:spPr>
          <a:xfrm>
            <a:off x="1451580" y="804520"/>
            <a:ext cx="4176511" cy="1049235"/>
          </a:xfrm>
        </p:spPr>
        <p:txBody>
          <a:bodyPr>
            <a:normAutofit/>
          </a:bodyPr>
          <a:lstStyle/>
          <a:p>
            <a:r>
              <a:rPr lang="en-US" b="1">
                <a:latin typeface="Calibri" panose="020F0502020204030204" pitchFamily="34" charset="0"/>
                <a:ea typeface="Calibri" panose="020F0502020204030204" pitchFamily="34" charset="0"/>
                <a:cs typeface="Calibri" panose="020F0502020204030204" pitchFamily="34" charset="0"/>
              </a:rPr>
              <a:t>Results</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D175F83-1B08-6A67-1B61-714E01544923}"/>
              </a:ext>
            </a:extLst>
          </p:cNvPr>
          <p:cNvSpPr>
            <a:spLocks noGrp="1"/>
          </p:cNvSpPr>
          <p:nvPr>
            <p:ph idx="1"/>
          </p:nvPr>
        </p:nvSpPr>
        <p:spPr>
          <a:xfrm>
            <a:off x="1451581" y="2015732"/>
            <a:ext cx="4172212" cy="3450613"/>
          </a:xfrm>
        </p:spPr>
        <p:txBody>
          <a:bodyPr>
            <a:normAutofit/>
          </a:bodyPr>
          <a:lstStyle/>
          <a:p>
            <a:pPr marL="0" indent="0">
              <a:buNone/>
            </a:pPr>
            <a:r>
              <a:rPr lang="en-US" b="1">
                <a:latin typeface="Calibri" panose="020F0502020204030204" pitchFamily="34" charset="0"/>
                <a:ea typeface="Calibri" panose="020F0502020204030204" pitchFamily="34" charset="0"/>
                <a:cs typeface="Calibri" panose="020F0502020204030204" pitchFamily="34" charset="0"/>
              </a:rPr>
              <a:t>For CNN: </a:t>
            </a:r>
          </a:p>
        </p:txBody>
      </p:sp>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graph showing the results of a training&#10;&#10;Description automatically generated">
            <a:extLst>
              <a:ext uri="{FF2B5EF4-FFF2-40B4-BE49-F238E27FC236}">
                <a16:creationId xmlns:a16="http://schemas.microsoft.com/office/drawing/2014/main" id="{3761E6FA-CFA5-A033-B229-CAFAA31C2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793" y="804520"/>
            <a:ext cx="6096000" cy="4572000"/>
          </a:xfrm>
          <a:prstGeom prst="rect">
            <a:avLst/>
          </a:prstGeom>
        </p:spPr>
      </p:pic>
    </p:spTree>
    <p:extLst>
      <p:ext uri="{BB962C8B-B14F-4D97-AF65-F5344CB8AC3E}">
        <p14:creationId xmlns:p14="http://schemas.microsoft.com/office/powerpoint/2010/main" val="218492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DAD63B8-4FBF-EF22-A5B4-684741B4FB3E}"/>
              </a:ext>
            </a:extLst>
          </p:cNvPr>
          <p:cNvSpPr>
            <a:spLocks noGrp="1"/>
          </p:cNvSpPr>
          <p:nvPr>
            <p:ph type="title"/>
          </p:nvPr>
        </p:nvSpPr>
        <p:spPr>
          <a:xfrm>
            <a:off x="1451580" y="804520"/>
            <a:ext cx="3530157" cy="1049235"/>
          </a:xfrm>
        </p:spPr>
        <p:txBody>
          <a:bodyPr vert="horz" lIns="91440" tIns="45720" rIns="91440" bIns="0" rtlCol="0">
            <a:normAutofit/>
          </a:bodyPr>
          <a:lstStyle/>
          <a:p>
            <a:r>
              <a:rPr lang="en-US" sz="2500" dirty="0"/>
              <a:t>Comparison of Evaluation metrics </a:t>
            </a:r>
          </a:p>
        </p:txBody>
      </p:sp>
      <p:sp>
        <p:nvSpPr>
          <p:cNvPr id="112" name="Rectangle 11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3" name="Content Placeholder 6">
            <a:extLst>
              <a:ext uri="{FF2B5EF4-FFF2-40B4-BE49-F238E27FC236}">
                <a16:creationId xmlns:a16="http://schemas.microsoft.com/office/drawing/2014/main" id="{EF14BDC3-B590-420E-270D-98FA0B518840}"/>
              </a:ext>
            </a:extLst>
          </p:cNvPr>
          <p:cNvSpPr>
            <a:spLocks noGrp="1"/>
          </p:cNvSpPr>
          <p:nvPr>
            <p:ph idx="1"/>
          </p:nvPr>
        </p:nvSpPr>
        <p:spPr>
          <a:xfrm>
            <a:off x="1451581" y="2015732"/>
            <a:ext cx="3526523" cy="3450613"/>
          </a:xfrm>
        </p:spPr>
        <p:txBody>
          <a:bodyPr>
            <a:normAutofit/>
          </a:bodyPr>
          <a:lstStyle/>
          <a:p>
            <a:pPr marL="0" indent="0">
              <a:buNone/>
            </a:pPr>
            <a:endParaRPr lang="en-US" dirty="0"/>
          </a:p>
        </p:txBody>
      </p:sp>
      <p:grpSp>
        <p:nvGrpSpPr>
          <p:cNvPr id="114" name="Group 11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15" name="Rectangle 11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7" name="Rectangle 11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comparison of performance metrics&#10;&#10;Description automatically generated">
            <a:extLst>
              <a:ext uri="{FF2B5EF4-FFF2-40B4-BE49-F238E27FC236}">
                <a16:creationId xmlns:a16="http://schemas.microsoft.com/office/drawing/2014/main" id="{C7E121B0-DE79-25FC-BA65-FFE228826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241349"/>
            <a:ext cx="4821551" cy="3616163"/>
          </a:xfrm>
          <a:prstGeom prst="rect">
            <a:avLst/>
          </a:prstGeom>
        </p:spPr>
      </p:pic>
      <p:pic>
        <p:nvPicPr>
          <p:cNvPr id="118" name="Picture 11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9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1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F0B95C5-456A-47FB-A774-E1D7A2EF93BC}"/>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C9A18AF-1B12-6D67-B5FC-2E8BD27809DD}"/>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Conclusion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EEC9E-6228-3229-2E04-731A2CCD88B0}"/>
              </a:ext>
            </a:extLst>
          </p:cNvPr>
          <p:cNvSpPr>
            <a:spLocks noGrp="1"/>
          </p:cNvSpPr>
          <p:nvPr>
            <p:ph idx="1"/>
          </p:nvPr>
        </p:nvSpPr>
        <p:spPr>
          <a:xfrm>
            <a:off x="4976636" y="1193800"/>
            <a:ext cx="6085091" cy="4699000"/>
          </a:xfrm>
        </p:spPr>
        <p:txBody>
          <a:bodyPr anchor="ctr">
            <a:normAutofit/>
          </a:bodyPr>
          <a:lstStyle/>
          <a:p>
            <a:r>
              <a:rPr lang="en-US" dirty="0"/>
              <a:t>LSTM and CNN models demonstrated promising results in detecting application layer DDoS attacks.</a:t>
            </a:r>
          </a:p>
          <a:p>
            <a:r>
              <a:rPr lang="en-US" dirty="0"/>
              <a:t>Both </a:t>
            </a:r>
            <a:r>
              <a:rPr lang="en-US" dirty="0">
                <a:latin typeface="Calibri" panose="020F0502020204030204" pitchFamily="34" charset="0"/>
                <a:ea typeface="Calibri" panose="020F0502020204030204" pitchFamily="34" charset="0"/>
                <a:cs typeface="Calibri" panose="020F0502020204030204" pitchFamily="34" charset="0"/>
              </a:rPr>
              <a:t>models</a:t>
            </a:r>
            <a:r>
              <a:rPr lang="en-US" dirty="0"/>
              <a:t> exhibited high accuracy and effectiveness in distinguishing between benign and malicious traffic.</a:t>
            </a:r>
          </a:p>
          <a:p>
            <a:r>
              <a:rPr lang="en-US" dirty="0"/>
              <a:t>Training and validation curves showed stable convergence, indicating robust learning capabilities.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4330588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51E3-BF42-1786-A93F-B04483E6FEB7}"/>
              </a:ext>
            </a:extLst>
          </p:cNvPr>
          <p:cNvSpPr>
            <a:spLocks noGrp="1"/>
          </p:cNvSpPr>
          <p:nvPr>
            <p:ph type="title"/>
          </p:nvPr>
        </p:nvSpPr>
        <p:spPr/>
        <p:txBody>
          <a:bodyPr>
            <a:normAutofit/>
          </a:bodyPr>
          <a:lstStyle/>
          <a:p>
            <a:r>
              <a:rPr lang="en-US" sz="3600" b="1">
                <a:latin typeface="Calibri" panose="020F0502020204030204" pitchFamily="34" charset="0"/>
                <a:ea typeface="Calibri" panose="020F0502020204030204" pitchFamily="34" charset="0"/>
                <a:cs typeface="Calibri" panose="020F0502020204030204" pitchFamily="34" charset="0"/>
              </a:rPr>
              <a:t>References</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27267B0-4C5B-039C-2D22-B02C97FBA1CC}"/>
              </a:ext>
            </a:extLst>
          </p:cNvPr>
          <p:cNvSpPr>
            <a:spLocks noGrp="1"/>
          </p:cNvSpPr>
          <p:nvPr>
            <p:ph idx="1"/>
          </p:nvPr>
        </p:nvSpPr>
        <p:spPr/>
        <p:txBody>
          <a:bodyPr>
            <a:normAutofit/>
          </a:bodyPr>
          <a:lstStyle/>
          <a:p>
            <a:r>
              <a:rPr lang="en-US" sz="2600" dirty="0">
                <a:latin typeface="Calibri" panose="020F0502020204030204" pitchFamily="34" charset="0"/>
                <a:ea typeface="Calibri" panose="020F0502020204030204" pitchFamily="34" charset="0"/>
                <a:cs typeface="Calibri" panose="020F0502020204030204" pitchFamily="34" charset="0"/>
              </a:rPr>
              <a:t>Research paper: </a:t>
            </a:r>
            <a:r>
              <a:rPr lang="en-US" sz="2600"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IEEE Xplore Full-Text PDF:</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Dataset: </a:t>
            </a:r>
            <a:r>
              <a:rPr lang="en-US" sz="2600"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https://www.kaggle.com/code/kooaslansefat/cicids2017-safeml/input</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https://ieeexplore.ieee.org/stamp/stamp.jsp?tp=&amp;arnumber=9502698</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https://hal.science/hal-04262657/document</a:t>
            </a:r>
            <a:endParaRPr lang="en-US" sz="2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403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4" name="Picture 5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7" name="Rectangle 5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Rectangle 5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86D90-DF72-ECAC-93E8-A46F08494662}"/>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Thank You!</a:t>
            </a:r>
            <a:br>
              <a:rPr lang="en-US" sz="7200">
                <a:solidFill>
                  <a:srgbClr val="454545"/>
                </a:solidFill>
              </a:rPr>
            </a:br>
            <a:endParaRPr lang="en-US" sz="7200">
              <a:solidFill>
                <a:srgbClr val="454545"/>
              </a:solidFill>
            </a:endParaRPr>
          </a:p>
        </p:txBody>
      </p:sp>
      <p:pic>
        <p:nvPicPr>
          <p:cNvPr id="62" name="Picture 6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36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93319D9-6524-F971-A8CF-D26B909A154B}"/>
              </a:ext>
            </a:extLst>
          </p:cNvPr>
          <p:cNvPicPr>
            <a:picLocks noChangeAspect="1"/>
          </p:cNvPicPr>
          <p:nvPr/>
        </p:nvPicPr>
        <p:blipFill rotWithShape="1">
          <a:blip r:embed="rId2">
            <a:alphaModFix amt="50000"/>
          </a:blip>
          <a:srcRect t="8534"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5F6989E-6613-2386-B214-3D8399FDFD93}"/>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Outline</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60A14C-13EA-0854-3F4E-DE60484656B4}"/>
              </a:ext>
            </a:extLst>
          </p:cNvPr>
          <p:cNvSpPr>
            <a:spLocks noGrp="1"/>
          </p:cNvSpPr>
          <p:nvPr>
            <p:ph idx="1"/>
          </p:nvPr>
        </p:nvSpPr>
        <p:spPr>
          <a:xfrm>
            <a:off x="4976636" y="1193800"/>
            <a:ext cx="6085091" cy="4699000"/>
          </a:xfrm>
        </p:spPr>
        <p:txBody>
          <a:bodyPr anchor="ctr">
            <a:normAutofit/>
          </a:bodyPr>
          <a:lstStyle/>
          <a:p>
            <a:r>
              <a:rPr lang="en-US">
                <a:latin typeface="Calibri" panose="020F0502020204030204" pitchFamily="34" charset="0"/>
                <a:ea typeface="Calibri" panose="020F0502020204030204" pitchFamily="34" charset="0"/>
                <a:cs typeface="Calibri" panose="020F0502020204030204" pitchFamily="34" charset="0"/>
              </a:rPr>
              <a:t>Introduction</a:t>
            </a:r>
          </a:p>
          <a:p>
            <a:r>
              <a:rPr lang="en-US">
                <a:latin typeface="Calibri" panose="020F0502020204030204" pitchFamily="34" charset="0"/>
                <a:ea typeface="Calibri" panose="020F0502020204030204" pitchFamily="34" charset="0"/>
                <a:cs typeface="Calibri" panose="020F0502020204030204" pitchFamily="34" charset="0"/>
              </a:rPr>
              <a:t>Problem Statement</a:t>
            </a:r>
          </a:p>
          <a:p>
            <a:r>
              <a:rPr lang="en-US">
                <a:latin typeface="Calibri" panose="020F0502020204030204" pitchFamily="34" charset="0"/>
                <a:ea typeface="Calibri" panose="020F0502020204030204" pitchFamily="34" charset="0"/>
                <a:cs typeface="Calibri" panose="020F0502020204030204" pitchFamily="34" charset="0"/>
              </a:rPr>
              <a:t>Existing Solution</a:t>
            </a:r>
          </a:p>
          <a:p>
            <a:r>
              <a:rPr lang="en-US">
                <a:latin typeface="Calibri" panose="020F0502020204030204" pitchFamily="34" charset="0"/>
                <a:ea typeface="Calibri" panose="020F0502020204030204" pitchFamily="34" charset="0"/>
                <a:cs typeface="Calibri" panose="020F0502020204030204" pitchFamily="34" charset="0"/>
              </a:rPr>
              <a:t>Dataset</a:t>
            </a:r>
          </a:p>
          <a:p>
            <a:r>
              <a:rPr lang="en-US">
                <a:latin typeface="Calibri" panose="020F0502020204030204" pitchFamily="34" charset="0"/>
                <a:ea typeface="Calibri" panose="020F0502020204030204" pitchFamily="34" charset="0"/>
                <a:cs typeface="Calibri" panose="020F0502020204030204" pitchFamily="34" charset="0"/>
              </a:rPr>
              <a:t>Implementation</a:t>
            </a:r>
          </a:p>
          <a:p>
            <a:r>
              <a:rPr lang="en-US">
                <a:latin typeface="Calibri" panose="020F0502020204030204" pitchFamily="34" charset="0"/>
                <a:ea typeface="Calibri" panose="020F0502020204030204" pitchFamily="34" charset="0"/>
                <a:cs typeface="Calibri" panose="020F0502020204030204" pitchFamily="34" charset="0"/>
              </a:rPr>
              <a:t>Results</a:t>
            </a:r>
          </a:p>
          <a:p>
            <a:r>
              <a:rPr lang="en-US">
                <a:latin typeface="Calibri" panose="020F0502020204030204" pitchFamily="34" charset="0"/>
                <a:ea typeface="Calibri" panose="020F0502020204030204" pitchFamily="34" charset="0"/>
                <a:cs typeface="Calibri" panose="020F0502020204030204" pitchFamily="34" charset="0"/>
              </a:rPr>
              <a:t>Conclusion</a:t>
            </a:r>
          </a:p>
          <a:p>
            <a:r>
              <a:rPr lang="en-US">
                <a:latin typeface="Calibri" panose="020F0502020204030204" pitchFamily="34" charset="0"/>
                <a:ea typeface="Calibri" panose="020F0502020204030204" pitchFamily="34" charset="0"/>
                <a:cs typeface="Calibri" panose="020F0502020204030204" pitchFamily="34" charset="0"/>
              </a:rPr>
              <a:t>References</a:t>
            </a: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3302003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24ED16B8-AB0D-4E0D-3C7E-35B80F30061A}"/>
              </a:ext>
            </a:extLst>
          </p:cNvPr>
          <p:cNvPicPr>
            <a:picLocks noChangeAspect="1"/>
          </p:cNvPicPr>
          <p:nvPr/>
        </p:nvPicPr>
        <p:blipFill rotWithShape="1">
          <a:blip r:embed="rId2">
            <a:alphaModFix amt="50000"/>
          </a:blip>
          <a:srcRect r="-1" b="1572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B0100B6-86B8-FC27-5871-670441AF384D}"/>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Introduction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1D27C4-3C61-CFC6-0211-5AEAF32BD602}"/>
              </a:ext>
            </a:extLst>
          </p:cNvPr>
          <p:cNvSpPr>
            <a:spLocks noGrp="1"/>
          </p:cNvSpPr>
          <p:nvPr>
            <p:ph idx="1"/>
          </p:nvPr>
        </p:nvSpPr>
        <p:spPr>
          <a:xfrm>
            <a:off x="4976636" y="1193800"/>
            <a:ext cx="6085091" cy="4699000"/>
          </a:xfrm>
        </p:spPr>
        <p:txBody>
          <a:bodyPr anchor="ctr">
            <a:normAutofit/>
          </a:bodyPr>
          <a:lstStyle/>
          <a:p>
            <a:r>
              <a:rPr lang="en-US">
                <a:latin typeface="Calibri" panose="020F0502020204030204" pitchFamily="34" charset="0"/>
                <a:ea typeface="Calibri" panose="020F0502020204030204" pitchFamily="34" charset="0"/>
                <a:cs typeface="Calibri" panose="020F0502020204030204" pitchFamily="34" charset="0"/>
              </a:rPr>
              <a:t>Distributed Denial of Service attacks are major threats to networks, including IoT, cloud, and 5G, aiming to disrupt services by flooding them with malicious traffic.</a:t>
            </a:r>
          </a:p>
          <a:p>
            <a:r>
              <a:rPr lang="en-US">
                <a:latin typeface="Calibri" panose="020F0502020204030204" pitchFamily="34" charset="0"/>
                <a:ea typeface="Calibri" panose="020F0502020204030204" pitchFamily="34" charset="0"/>
                <a:cs typeface="Calibri" panose="020F0502020204030204" pitchFamily="34" charset="0"/>
              </a:rPr>
              <a:t>Our project focuses on using deep learning models to combat the pervasive threats of DDoS attacks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2134747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67E8C7E3-BB85-A5E7-5303-74E83FBCAED6}"/>
              </a:ext>
            </a:extLst>
          </p:cNvPr>
          <p:cNvPicPr>
            <a:picLocks noChangeAspect="1"/>
          </p:cNvPicPr>
          <p:nvPr/>
        </p:nvPicPr>
        <p:blipFill rotWithShape="1">
          <a:blip r:embed="rId2">
            <a:alphaModFix amt="50000"/>
          </a:blip>
          <a:srcRect r="-1" b="1572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83E54FF-E3E1-9263-A095-A630CA55EF0C}"/>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Problem Statement</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5340E-76DC-5433-068B-4F8373FA97CD}"/>
              </a:ext>
            </a:extLst>
          </p:cNvPr>
          <p:cNvSpPr>
            <a:spLocks noGrp="1"/>
          </p:cNvSpPr>
          <p:nvPr>
            <p:ph idx="1"/>
          </p:nvPr>
        </p:nvSpPr>
        <p:spPr>
          <a:xfrm>
            <a:off x="4976636" y="1193800"/>
            <a:ext cx="6085091" cy="4699000"/>
          </a:xfrm>
        </p:spPr>
        <p:txBody>
          <a:bodyPr anchor="ctr">
            <a:normAutofit/>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Our project addresses the gap in cybersecurity by targeting slow-rate DDoS attacks at the application layer. Using advanced deep learning models like LSTM and CNN, we aim to detect and mitigate these evasive threats. Despite challenges like limited datasets and subtle attack patterns, our innovative approach integrates cutting-edge technologies to develop robust detection mechanisms. </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947141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Graph on document with pen">
            <a:extLst>
              <a:ext uri="{FF2B5EF4-FFF2-40B4-BE49-F238E27FC236}">
                <a16:creationId xmlns:a16="http://schemas.microsoft.com/office/drawing/2014/main" id="{F7F4C8A9-9696-1D38-743F-1889026F6514}"/>
              </a:ext>
            </a:extLst>
          </p:cNvPr>
          <p:cNvPicPr>
            <a:picLocks noChangeAspect="1"/>
          </p:cNvPicPr>
          <p:nvPr/>
        </p:nvPicPr>
        <p:blipFill rotWithShape="1">
          <a:blip r:embed="rId2">
            <a:alphaModFix amt="50000"/>
            <a:grayscl/>
          </a:blip>
          <a:srcRect t="1509" r="-1" b="14218"/>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2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EE4AE55-5ED0-7EE1-B5E7-E9B386DA8ADD}"/>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Existing Solutions</a:t>
            </a:r>
          </a:p>
        </p:txBody>
      </p:sp>
      <p:cxnSp>
        <p:nvCxnSpPr>
          <p:cNvPr id="26"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212C04-BF9A-FE34-3104-87FC0E4129CC}"/>
              </a:ext>
            </a:extLst>
          </p:cNvPr>
          <p:cNvSpPr>
            <a:spLocks noGrp="1"/>
          </p:cNvSpPr>
          <p:nvPr>
            <p:ph idx="1"/>
          </p:nvPr>
        </p:nvSpPr>
        <p:spPr>
          <a:xfrm>
            <a:off x="4976636" y="1193800"/>
            <a:ext cx="6085091" cy="4699000"/>
          </a:xfrm>
        </p:spPr>
        <p:txBody>
          <a:bodyPr anchor="ctr">
            <a:normAutofit/>
          </a:bodyPr>
          <a:lstStyle/>
          <a:p>
            <a:r>
              <a:rPr lang="en-US">
                <a:latin typeface="Calibri" panose="020F0502020204030204" pitchFamily="34" charset="0"/>
                <a:ea typeface="Calibri" panose="020F0502020204030204" pitchFamily="34" charset="0"/>
                <a:cs typeface="Calibri" panose="020F0502020204030204" pitchFamily="34" charset="0"/>
              </a:rPr>
              <a:t>Solutions using Long Short-Term Memory (LSTM) and fuzzy logic have been developed for detection and mitigation in SDN environments, showing high accuracy but focusing only on high-volume attacks.</a:t>
            </a:r>
          </a:p>
          <a:p>
            <a:r>
              <a:rPr lang="en-US">
                <a:latin typeface="Calibri" panose="020F0502020204030204" pitchFamily="34" charset="0"/>
                <a:ea typeface="Calibri" panose="020F0502020204030204" pitchFamily="34" charset="0"/>
                <a:cs typeface="Calibri" panose="020F0502020204030204" pitchFamily="34" charset="0"/>
              </a:rPr>
              <a:t>Combining supervised and unsupervised ML techniques has been proposed for detecting DDoS attacks, but these did not use current datasets and were limited in the range of methods and attack types explored.</a:t>
            </a:r>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9933025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2FD0788C-B064-F7C8-A946-66BBE1EBCE56}"/>
              </a:ext>
            </a:extLst>
          </p:cNvPr>
          <p:cNvPicPr>
            <a:picLocks noChangeAspect="1"/>
          </p:cNvPicPr>
          <p:nvPr/>
        </p:nvPicPr>
        <p:blipFill rotWithShape="1">
          <a:blip r:embed="rId2">
            <a:alphaModFix amt="50000"/>
          </a:blip>
          <a:srcRect t="24998"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847233-6143-2219-83B8-16FF6A892B8B}"/>
              </a:ext>
            </a:extLst>
          </p:cNvPr>
          <p:cNvSpPr>
            <a:spLocks noGrp="1"/>
          </p:cNvSpPr>
          <p:nvPr>
            <p:ph type="title"/>
          </p:nvPr>
        </p:nvSpPr>
        <p:spPr>
          <a:xfrm>
            <a:off x="1130271" y="1193800"/>
            <a:ext cx="3193050" cy="4699000"/>
          </a:xfrm>
        </p:spPr>
        <p:txBody>
          <a:bodyPr anchor="ctr">
            <a:normAutofit/>
          </a:bodyPr>
          <a:lstStyle/>
          <a:p>
            <a:r>
              <a:rPr lang="en-US" b="1">
                <a:latin typeface="Calibri" panose="020F0502020204030204" pitchFamily="34" charset="0"/>
                <a:ea typeface="Calibri" panose="020F0502020204030204" pitchFamily="34" charset="0"/>
                <a:cs typeface="Calibri" panose="020F0502020204030204" pitchFamily="34" charset="0"/>
              </a:rPr>
              <a:t>Dataset</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4DFDFB-4567-F484-1F26-D7EE0515AFA6}"/>
              </a:ext>
            </a:extLst>
          </p:cNvPr>
          <p:cNvSpPr>
            <a:spLocks noGrp="1"/>
          </p:cNvSpPr>
          <p:nvPr>
            <p:ph idx="1"/>
          </p:nvPr>
        </p:nvSpPr>
        <p:spPr>
          <a:xfrm>
            <a:off x="4976636" y="1193800"/>
            <a:ext cx="6085091" cy="4699000"/>
          </a:xfrm>
        </p:spPr>
        <p:txBody>
          <a:bodyPr anchor="ctr">
            <a:normAutofit/>
          </a:bodyPr>
          <a:lstStyle/>
          <a:p>
            <a:r>
              <a:rPr lang="en-US">
                <a:latin typeface="Calibri" panose="020F0502020204030204" pitchFamily="34" charset="0"/>
                <a:ea typeface="Calibri" panose="020F0502020204030204" pitchFamily="34" charset="0"/>
                <a:cs typeface="Calibri" panose="020F0502020204030204" pitchFamily="34" charset="0"/>
              </a:rPr>
              <a:t>CICIDS-2017 (Canadian Institute for Cybersecurity Intrusion Detection Systems Evaluation Dataset 2017) is a publicly available dataset created for evaluating intrusion detection systems (IDSs).</a:t>
            </a:r>
          </a:p>
          <a:p>
            <a:r>
              <a:rPr lang="en-US">
                <a:latin typeface="Calibri" panose="020F0502020204030204" pitchFamily="34" charset="0"/>
                <a:ea typeface="Calibri" panose="020F0502020204030204" pitchFamily="34" charset="0"/>
                <a:cs typeface="Calibri" panose="020F0502020204030204" pitchFamily="34" charset="0"/>
              </a:rPr>
              <a:t>This dataset comprises 79 features that provide information about various aspects of network traffic. Some of the features are </a:t>
            </a:r>
            <a:r>
              <a:rPr lang="fr-FR">
                <a:latin typeface="Calibri" panose="020F0502020204030204" pitchFamily="34" charset="0"/>
                <a:ea typeface="Calibri" panose="020F0502020204030204" pitchFamily="34" charset="0"/>
                <a:cs typeface="Calibri" panose="020F0502020204030204" pitchFamily="34" charset="0"/>
              </a:rPr>
              <a:t>Source IP </a:t>
            </a:r>
            <a:r>
              <a:rPr lang="fr-FR" err="1">
                <a:latin typeface="Calibri" panose="020F0502020204030204" pitchFamily="34" charset="0"/>
                <a:ea typeface="Calibri" panose="020F0502020204030204" pitchFamily="34" charset="0"/>
                <a:cs typeface="Calibri" panose="020F0502020204030204" pitchFamily="34" charset="0"/>
              </a:rPr>
              <a:t>address</a:t>
            </a:r>
            <a:r>
              <a:rPr lang="fr-FR">
                <a:latin typeface="Calibri" panose="020F0502020204030204" pitchFamily="34" charset="0"/>
                <a:ea typeface="Calibri" panose="020F0502020204030204" pitchFamily="34" charset="0"/>
                <a:cs typeface="Calibri" panose="020F0502020204030204" pitchFamily="34" charset="0"/>
              </a:rPr>
              <a:t>, Destination IP </a:t>
            </a:r>
            <a:r>
              <a:rPr lang="fr-FR" err="1">
                <a:latin typeface="Calibri" panose="020F0502020204030204" pitchFamily="34" charset="0"/>
                <a:ea typeface="Calibri" panose="020F0502020204030204" pitchFamily="34" charset="0"/>
                <a:cs typeface="Calibri" panose="020F0502020204030204" pitchFamily="34" charset="0"/>
              </a:rPr>
              <a:t>address</a:t>
            </a:r>
            <a:r>
              <a:rPr lang="fr-FR">
                <a:latin typeface="Calibri" panose="020F0502020204030204" pitchFamily="34" charset="0"/>
                <a:ea typeface="Calibri" panose="020F0502020204030204" pitchFamily="34" charset="0"/>
                <a:cs typeface="Calibri" panose="020F0502020204030204" pitchFamily="34" charset="0"/>
              </a:rPr>
              <a:t>, Source port, Destination port, </a:t>
            </a:r>
            <a:r>
              <a:rPr lang="fr-FR" err="1">
                <a:latin typeface="Calibri" panose="020F0502020204030204" pitchFamily="34" charset="0"/>
                <a:ea typeface="Calibri" panose="020F0502020204030204" pitchFamily="34" charset="0"/>
                <a:cs typeface="Calibri" panose="020F0502020204030204" pitchFamily="34" charset="0"/>
              </a:rPr>
              <a:t>Packet_size</a:t>
            </a:r>
            <a:r>
              <a:rPr lang="fr-FR">
                <a:latin typeface="Calibri" panose="020F0502020204030204" pitchFamily="34" charset="0"/>
                <a:ea typeface="Calibri" panose="020F0502020204030204" pitchFamily="34" charset="0"/>
                <a:cs typeface="Calibri" panose="020F0502020204030204" pitchFamily="34" charset="0"/>
              </a:rPr>
              <a:t>.</a:t>
            </a: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6326042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network formed by white dots">
            <a:extLst>
              <a:ext uri="{FF2B5EF4-FFF2-40B4-BE49-F238E27FC236}">
                <a16:creationId xmlns:a16="http://schemas.microsoft.com/office/drawing/2014/main" id="{D481FDE8-0D4E-334C-3C15-444626CCF794}"/>
              </a:ext>
            </a:extLst>
          </p:cNvPr>
          <p:cNvPicPr>
            <a:picLocks noChangeAspect="1"/>
          </p:cNvPicPr>
          <p:nvPr/>
        </p:nvPicPr>
        <p:blipFill rotWithShape="1">
          <a:blip r:embed="rId2">
            <a:alphaModFix amt="50000"/>
            <a:grayscl/>
          </a:blip>
          <a:srcRect t="8749" r="-1" b="18197"/>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5B69AC7-D925-8853-3DDA-A9648B1C5D12}"/>
              </a:ext>
            </a:extLst>
          </p:cNvPr>
          <p:cNvSpPr>
            <a:spLocks noGrp="1"/>
          </p:cNvSpPr>
          <p:nvPr>
            <p:ph type="title"/>
          </p:nvPr>
        </p:nvSpPr>
        <p:spPr>
          <a:xfrm>
            <a:off x="1130271" y="1193800"/>
            <a:ext cx="3193050" cy="4699000"/>
          </a:xfrm>
        </p:spPr>
        <p:txBody>
          <a:bodyPr anchor="ctr">
            <a:normAutofit/>
          </a:bodyPr>
          <a:lstStyle/>
          <a:p>
            <a:r>
              <a:rPr lang="en-US" sz="3000" b="1">
                <a:latin typeface="Calibri" panose="020F0502020204030204" pitchFamily="34" charset="0"/>
                <a:ea typeface="Calibri" panose="020F0502020204030204" pitchFamily="34" charset="0"/>
                <a:cs typeface="Calibri" panose="020F0502020204030204" pitchFamily="34" charset="0"/>
              </a:rPr>
              <a:t>Implementation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88B7D7-E080-2A32-EDB5-D0EDC588180D}"/>
              </a:ext>
            </a:extLst>
          </p:cNvPr>
          <p:cNvSpPr>
            <a:spLocks noGrp="1"/>
          </p:cNvSpPr>
          <p:nvPr>
            <p:ph idx="1"/>
          </p:nvPr>
        </p:nvSpPr>
        <p:spPr>
          <a:xfrm>
            <a:off x="4976636" y="1193800"/>
            <a:ext cx="6085091" cy="4699000"/>
          </a:xfrm>
        </p:spPr>
        <p:txBody>
          <a:bodyPr anchor="ctr">
            <a:normAutofit/>
          </a:bodyPr>
          <a:lstStyle/>
          <a:p>
            <a:pPr marL="0" indent="0">
              <a:buNone/>
            </a:pPr>
            <a:r>
              <a:rPr lang="en-US" b="1">
                <a:latin typeface="Calibri" panose="020F0502020204030204" pitchFamily="34" charset="0"/>
                <a:ea typeface="Calibri" panose="020F0502020204030204" pitchFamily="34" charset="0"/>
                <a:cs typeface="Calibri" panose="020F0502020204030204" pitchFamily="34" charset="0"/>
              </a:rPr>
              <a:t>Models used:</a:t>
            </a:r>
          </a:p>
          <a:p>
            <a:pPr marL="0" indent="0">
              <a:buNone/>
            </a:pPr>
            <a:r>
              <a:rPr lang="en-US">
                <a:latin typeface="Calibri" panose="020F0502020204030204" pitchFamily="34" charset="0"/>
                <a:ea typeface="Calibri" panose="020F0502020204030204" pitchFamily="34" charset="0"/>
                <a:cs typeface="Calibri" panose="020F0502020204030204" pitchFamily="34" charset="0"/>
              </a:rPr>
              <a:t>LSTM: Long Short-Term Memory networks are well-suited for processing and learning from sequential data, making them ideal for analyzing network traffic patterns.</a:t>
            </a:r>
          </a:p>
          <a:p>
            <a:pPr marL="0" indent="0">
              <a:buNone/>
            </a:pPr>
            <a:r>
              <a:rPr lang="en-US">
                <a:latin typeface="Calibri" panose="020F0502020204030204" pitchFamily="34" charset="0"/>
                <a:ea typeface="Calibri" panose="020F0502020204030204" pitchFamily="34" charset="0"/>
                <a:cs typeface="Calibri" panose="020F0502020204030204" pitchFamily="34" charset="0"/>
              </a:rPr>
              <a:t>CNN: Convolutional Neural Network models excel at detecting spatial patterns in data, making them suitable for identifying spatial features in network traffic.</a:t>
            </a:r>
          </a:p>
          <a:p>
            <a:pPr marL="0" indent="0">
              <a:buNone/>
            </a:pPr>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6592483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 name="Rectangle 21">
            <a:extLst>
              <a:ext uri="{FF2B5EF4-FFF2-40B4-BE49-F238E27FC236}">
                <a16:creationId xmlns:a16="http://schemas.microsoft.com/office/drawing/2014/main" id="{5DC3EAF9-72B3-4C8A-B136-36D5FEA2F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EE4A92-D979-45B8-98F8-1AED89DF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3E6CCF-E3C2-59AF-EB28-B550C566A5D1}"/>
              </a:ext>
            </a:extLst>
          </p:cNvPr>
          <p:cNvSpPr>
            <a:spLocks noGrp="1"/>
          </p:cNvSpPr>
          <p:nvPr>
            <p:ph type="title"/>
          </p:nvPr>
        </p:nvSpPr>
        <p:spPr>
          <a:xfrm>
            <a:off x="6525778" y="1846025"/>
            <a:ext cx="2845595" cy="2045457"/>
          </a:xfrm>
        </p:spPr>
        <p:txBody>
          <a:bodyPr vert="horz" lIns="91440" tIns="45720" rIns="91440" bIns="45720" rtlCol="0" anchor="ctr">
            <a:normAutofit/>
          </a:bodyPr>
          <a:lstStyle/>
          <a:p>
            <a:r>
              <a:rPr lang="en-US" dirty="0"/>
              <a:t>Flow Chart</a:t>
            </a:r>
          </a:p>
        </p:txBody>
      </p:sp>
      <p:pic>
        <p:nvPicPr>
          <p:cNvPr id="9" name="Content Placeholder 8" descr="A screen shot of a computer">
            <a:extLst>
              <a:ext uri="{FF2B5EF4-FFF2-40B4-BE49-F238E27FC236}">
                <a16:creationId xmlns:a16="http://schemas.microsoft.com/office/drawing/2014/main" id="{83359AD4-DE25-C487-DFDB-622DD8D30A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6197" y="365766"/>
            <a:ext cx="3445687" cy="5303503"/>
          </a:xfrm>
          <a:prstGeom prst="rect">
            <a:avLst/>
          </a:prstGeom>
        </p:spPr>
      </p:pic>
      <p:pic>
        <p:nvPicPr>
          <p:cNvPr id="26" name="Picture 25">
            <a:extLst>
              <a:ext uri="{FF2B5EF4-FFF2-40B4-BE49-F238E27FC236}">
                <a16:creationId xmlns:a16="http://schemas.microsoft.com/office/drawing/2014/main" id="{74C2E529-DF0A-4EAD-BAEC-8F2E222A9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D29A7DB0-0CB3-4394-A827-586E0CC21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53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FF207141-4F4D-498E-6184-D8182FDE5C44}"/>
              </a:ext>
            </a:extLst>
          </p:cNvPr>
          <p:cNvPicPr>
            <a:picLocks noChangeAspect="1"/>
          </p:cNvPicPr>
          <p:nvPr/>
        </p:nvPicPr>
        <p:blipFill rotWithShape="1">
          <a:blip r:embed="rId2">
            <a:alphaModFix amt="50000"/>
          </a:blip>
          <a:srcRect t="8534"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8C8FC9-5E7E-8E51-E5E9-E2E7D996DC89}"/>
              </a:ext>
            </a:extLst>
          </p:cNvPr>
          <p:cNvSpPr>
            <a:spLocks noGrp="1"/>
          </p:cNvSpPr>
          <p:nvPr>
            <p:ph idx="1"/>
          </p:nvPr>
        </p:nvSpPr>
        <p:spPr>
          <a:xfrm>
            <a:off x="4846322" y="1193800"/>
            <a:ext cx="6215406" cy="4699000"/>
          </a:xfrm>
        </p:spPr>
        <p:txBody>
          <a:bodyPr anchor="ctr">
            <a:normAutofit/>
          </a:bodyPr>
          <a:lstStyle/>
          <a:p>
            <a:pPr>
              <a:lnSpc>
                <a:spcPct val="110000"/>
              </a:lnSpc>
            </a:pPr>
            <a:r>
              <a:rPr lang="en-US" b="1" dirty="0">
                <a:latin typeface="Calibri" panose="020F0502020204030204" pitchFamily="34" charset="0"/>
                <a:ea typeface="Calibri" panose="020F0502020204030204" pitchFamily="34" charset="0"/>
                <a:cs typeface="Calibri" panose="020F0502020204030204" pitchFamily="34" charset="0"/>
              </a:rPr>
              <a:t>Data preprocessing: </a:t>
            </a:r>
            <a:r>
              <a:rPr lang="en-US" dirty="0">
                <a:effectLst/>
                <a:latin typeface="Calibri" panose="020F0502020204030204" pitchFamily="34" charset="0"/>
                <a:ea typeface="Calibri" panose="020F0502020204030204" pitchFamily="34" charset="0"/>
                <a:cs typeface="Calibri" panose="020F0502020204030204" pitchFamily="34" charset="0"/>
              </a:rPr>
              <a:t>In the preprocessing phase, several steps are undertaken to prepare the data for model training.</a:t>
            </a:r>
          </a:p>
          <a:p>
            <a:pPr>
              <a:lnSpc>
                <a:spcPct val="110000"/>
              </a:lnSpc>
            </a:pPr>
            <a:r>
              <a:rPr lang="en-US" b="1" dirty="0">
                <a:latin typeface="Calibri" panose="020F0502020204030204" pitchFamily="34" charset="0"/>
                <a:ea typeface="Calibri" panose="020F0502020204030204" pitchFamily="34" charset="0"/>
                <a:cs typeface="Calibri" panose="020F0502020204030204" pitchFamily="34" charset="0"/>
              </a:rPr>
              <a:t>Training:</a:t>
            </a:r>
            <a:r>
              <a:rPr lang="en-US" dirty="0">
                <a:latin typeface="Calibri" panose="020F0502020204030204" pitchFamily="34" charset="0"/>
                <a:ea typeface="Calibri" panose="020F0502020204030204" pitchFamily="34" charset="0"/>
                <a:cs typeface="Calibri" panose="020F0502020204030204" pitchFamily="34" charset="0"/>
              </a:rPr>
              <a:t> Two deep learning architectures, Convolutional Neural Network (CNN) and Long Short-Term Memory (LSTM), are designed and trained using the preprocessed data.</a:t>
            </a:r>
          </a:p>
          <a:p>
            <a:pPr>
              <a:lnSpc>
                <a:spcPct val="110000"/>
              </a:lnSpc>
            </a:pPr>
            <a:r>
              <a:rPr lang="en-US" b="1" dirty="0">
                <a:latin typeface="Calibri" panose="020F0502020204030204" pitchFamily="34" charset="0"/>
                <a:ea typeface="Calibri" panose="020F0502020204030204" pitchFamily="34" charset="0"/>
                <a:cs typeface="Calibri" panose="020F0502020204030204" pitchFamily="34" charset="0"/>
              </a:rPr>
              <a:t>Model Evaluation:</a:t>
            </a:r>
            <a:r>
              <a:rPr lang="en-US" dirty="0">
                <a:latin typeface="Calibri" panose="020F0502020204030204" pitchFamily="34" charset="0"/>
                <a:ea typeface="Calibri" panose="020F0502020204030204" pitchFamily="34" charset="0"/>
                <a:cs typeface="Calibri" panose="020F0502020204030204" pitchFamily="34" charset="0"/>
              </a:rPr>
              <a:t> Their performance is assessed using relevant evaluation metrics such as accuracy, precision, recall, and F1-score.</a:t>
            </a:r>
          </a:p>
          <a:p>
            <a:pPr>
              <a:lnSpc>
                <a:spcPct val="110000"/>
              </a:lnSpc>
            </a:pPr>
            <a:r>
              <a:rPr lang="en-US" b="1" dirty="0">
                <a:latin typeface="Calibri" panose="020F0502020204030204" pitchFamily="34" charset="0"/>
                <a:ea typeface="Calibri" panose="020F0502020204030204" pitchFamily="34" charset="0"/>
                <a:cs typeface="Calibri" panose="020F0502020204030204" pitchFamily="34" charset="0"/>
              </a:rPr>
              <a:t>Model Comparison:</a:t>
            </a:r>
            <a:r>
              <a:rPr lang="en-US" dirty="0">
                <a:latin typeface="Calibri" panose="020F0502020204030204" pitchFamily="34" charset="0"/>
                <a:ea typeface="Calibri" panose="020F0502020204030204" pitchFamily="34" charset="0"/>
                <a:cs typeface="Calibri" panose="020F0502020204030204" pitchFamily="34" charset="0"/>
              </a:rPr>
              <a:t> Based on the evaluation results, the model with superior performance is selected</a:t>
            </a:r>
          </a:p>
          <a:p>
            <a:pPr marL="0" indent="0">
              <a:lnSpc>
                <a:spcPct val="110000"/>
              </a:lnSpc>
              <a:buNone/>
            </a:pPr>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 name="TextBox 3">
            <a:extLst>
              <a:ext uri="{FF2B5EF4-FFF2-40B4-BE49-F238E27FC236}">
                <a16:creationId xmlns:a16="http://schemas.microsoft.com/office/drawing/2014/main" id="{A005F25F-0D37-0A16-45EA-D0C1F838AD14}"/>
              </a:ext>
            </a:extLst>
          </p:cNvPr>
          <p:cNvSpPr txBox="1"/>
          <p:nvPr/>
        </p:nvSpPr>
        <p:spPr>
          <a:xfrm>
            <a:off x="1417320" y="2350008"/>
            <a:ext cx="3108543" cy="646331"/>
          </a:xfrm>
          <a:prstGeom prst="rect">
            <a:avLst/>
          </a:prstGeom>
          <a:noFill/>
        </p:spPr>
        <p:txBody>
          <a:bodyPr wrap="none" rtlCol="0">
            <a:spAutoFit/>
          </a:bodyPr>
          <a:lstStyle/>
          <a:p>
            <a:r>
              <a:rPr lang="en-US" sz="3600" dirty="0"/>
              <a:t>Implementation</a:t>
            </a:r>
          </a:p>
        </p:txBody>
      </p:sp>
    </p:spTree>
    <p:extLst>
      <p:ext uri="{BB962C8B-B14F-4D97-AF65-F5344CB8AC3E}">
        <p14:creationId xmlns:p14="http://schemas.microsoft.com/office/powerpoint/2010/main" val="35910564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747</TotalTime>
  <Words>535</Words>
  <Application>Microsoft Macintosh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APPLICATION LAYER DISTRIBUTED DENIAL OF SERVICES ATTACK DETECTION USING DEEP LEARNING MODELS</vt:lpstr>
      <vt:lpstr>Outline</vt:lpstr>
      <vt:lpstr>Introduction</vt:lpstr>
      <vt:lpstr>Problem Statement</vt:lpstr>
      <vt:lpstr>Existing Solutions</vt:lpstr>
      <vt:lpstr>Dataset</vt:lpstr>
      <vt:lpstr>Implementation</vt:lpstr>
      <vt:lpstr>Flow Chart</vt:lpstr>
      <vt:lpstr>PowerPoint Presentation</vt:lpstr>
      <vt:lpstr>Results</vt:lpstr>
      <vt:lpstr>Results</vt:lpstr>
      <vt:lpstr>Comparison of Evaluation metrics </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DISTRIBUTED DENIAL OF SERVICES ATTACK DETECTION USING DEEP LEARNING MODELS</dc:title>
  <dc:creator>Chaitanya Swarna</dc:creator>
  <cp:lastModifiedBy>Akash Reddy Jammula</cp:lastModifiedBy>
  <cp:revision>11</cp:revision>
  <dcterms:created xsi:type="dcterms:W3CDTF">2024-05-06T23:04:09Z</dcterms:created>
  <dcterms:modified xsi:type="dcterms:W3CDTF">2024-05-11T02:06:49Z</dcterms:modified>
</cp:coreProperties>
</file>