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8" r:id="rId3"/>
    <p:sldId id="334" r:id="rId4"/>
    <p:sldId id="335" r:id="rId5"/>
    <p:sldId id="336" r:id="rId6"/>
    <p:sldId id="338" r:id="rId7"/>
    <p:sldId id="359" r:id="rId8"/>
    <p:sldId id="339" r:id="rId9"/>
    <p:sldId id="360" r:id="rId10"/>
    <p:sldId id="341" r:id="rId11"/>
    <p:sldId id="34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FF0000"/>
    <a:srgbClr val="00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B8CD482F-74BC-4F77-A344-E74B4D444786}"/>
    <pc:docChg chg="custSel delSld modSld">
      <pc:chgData name="Rohit J Kate" userId="6acfeb0a-1742-4fee-9ad0-3462b52b7fdf" providerId="ADAL" clId="{B8CD482F-74BC-4F77-A344-E74B4D444786}" dt="2023-10-23T21:38:50.512" v="10" actId="4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54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B8CD482F-74BC-4F77-A344-E74B4D444786}" dt="2023-10-23T21:38:50.512" v="10" actId="47"/>
        <pc:sldMkLst>
          <pc:docMk/>
          <pc:sldMk cId="963636410" sldId="367"/>
        </pc:sldMkLst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B6562A1-AD5D-4B0D-B0A9-37574BA76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758B045-F8DA-4365-BF5D-B535B74B8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F66FF4-CF42-4726-862C-5035C2F1E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F4D6B50-3B50-4933-AE9C-B2CB333A1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BBD43A8-EDB8-430D-906C-CBF792DB1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EF8D90F-09E4-4F18-9928-5A057C42E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BBD43A8-EDB8-430D-906C-CBF792DB1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EF8D90F-09E4-4F18-9928-5A057C42E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9E1CEFC-9BEB-4333-9D9D-86E0B3D85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2F16E73-1124-448E-BEDF-34BACFAF5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3D94DE5-49D7-4120-8F50-68AE27207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48F5ABB-E7B4-4319-A584-BFD495564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10/23/2023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Language Models – Part 1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>
            <a:extLst>
              <a:ext uri="{FF2B5EF4-FFF2-40B4-BE49-F238E27FC236}">
                <a16:creationId xmlns:a16="http://schemas.microsoft.com/office/drawing/2014/main" id="{D09C38FE-1158-4369-87C7-1708DEF07E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N-Gram Language Models</a:t>
            </a:r>
            <a:endParaRPr lang="en-US" altLang="en-US" dirty="0"/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32F8209C-77D3-45A1-86DA-6E112C23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Word sequences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Chain rule of probability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Bigram approximation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N-gram approximation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800" dirty="0">
              <a:solidFill>
                <a:srgbClr val="0099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4">
                <a:extLst>
                  <a:ext uri="{FF2B5EF4-FFF2-40B4-BE49-F238E27FC236}">
                    <a16:creationId xmlns:a16="http://schemas.microsoft.com/office/drawing/2014/main" id="{A44100B6-AAE3-4CD6-B7EA-243185410240}"/>
                  </a:ext>
                </a:extLst>
              </p:cNvPr>
              <p:cNvSpPr txBox="1"/>
              <p:nvPr/>
            </p:nvSpPr>
            <p:spPr bwMode="auto">
              <a:xfrm>
                <a:off x="1570038" y="1930400"/>
                <a:ext cx="1689100" cy="534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8" name="Object 4">
                <a:extLst>
                  <a:ext uri="{FF2B5EF4-FFF2-40B4-BE49-F238E27FC236}">
                    <a16:creationId xmlns:a16="http://schemas.microsoft.com/office/drawing/2014/main" id="{A44100B6-AAE3-4CD6-B7EA-24318541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0038" y="1930400"/>
                <a:ext cx="1689100" cy="53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5">
                <a:extLst>
                  <a:ext uri="{FF2B5EF4-FFF2-40B4-BE49-F238E27FC236}">
                    <a16:creationId xmlns:a16="http://schemas.microsoft.com/office/drawing/2014/main" id="{C290DA96-76B9-45C7-A825-51E73C82ED41}"/>
                  </a:ext>
                </a:extLst>
              </p:cNvPr>
              <p:cNvSpPr txBox="1"/>
              <p:nvPr/>
            </p:nvSpPr>
            <p:spPr bwMode="auto">
              <a:xfrm>
                <a:off x="1133475" y="3025775"/>
                <a:ext cx="7537450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)...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9" name="Object 5">
                <a:extLst>
                  <a:ext uri="{FF2B5EF4-FFF2-40B4-BE49-F238E27FC236}">
                    <a16:creationId xmlns:a16="http://schemas.microsoft.com/office/drawing/2014/main" id="{C290DA96-76B9-45C7-A825-51E73C82E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475" y="3025775"/>
                <a:ext cx="7537450" cy="804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6">
                <a:extLst>
                  <a:ext uri="{FF2B5EF4-FFF2-40B4-BE49-F238E27FC236}">
                    <a16:creationId xmlns:a16="http://schemas.microsoft.com/office/drawing/2014/main" id="{A26200A3-FBAD-4D2E-A516-396FDC616064}"/>
                  </a:ext>
                </a:extLst>
              </p:cNvPr>
              <p:cNvSpPr txBox="1"/>
              <p:nvPr/>
            </p:nvSpPr>
            <p:spPr bwMode="auto">
              <a:xfrm>
                <a:off x="1858963" y="5413375"/>
                <a:ext cx="3024187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0" name="Object 6">
                <a:extLst>
                  <a:ext uri="{FF2B5EF4-FFF2-40B4-BE49-F238E27FC236}">
                    <a16:creationId xmlns:a16="http://schemas.microsoft.com/office/drawing/2014/main" id="{A26200A3-FBAD-4D2E-A516-396FDC616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8963" y="5413375"/>
                <a:ext cx="3024187" cy="804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Object 7">
                <a:extLst>
                  <a:ext uri="{FF2B5EF4-FFF2-40B4-BE49-F238E27FC236}">
                    <a16:creationId xmlns:a16="http://schemas.microsoft.com/office/drawing/2014/main" id="{7EE3E332-FC0B-40A3-8C9A-D6FC199C656F}"/>
                  </a:ext>
                </a:extLst>
              </p:cNvPr>
              <p:cNvSpPr txBox="1"/>
              <p:nvPr/>
            </p:nvSpPr>
            <p:spPr bwMode="auto">
              <a:xfrm>
                <a:off x="1887538" y="4211638"/>
                <a:ext cx="2763837" cy="804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1" name="Object 7">
                <a:extLst>
                  <a:ext uri="{FF2B5EF4-FFF2-40B4-BE49-F238E27FC236}">
                    <a16:creationId xmlns:a16="http://schemas.microsoft.com/office/drawing/2014/main" id="{7EE3E332-FC0B-40A3-8C9A-D6FC199C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538" y="4211638"/>
                <a:ext cx="2763837" cy="8048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309215-F873-44FE-A545-6A34A5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67D4EE-8879-4180-8329-79C0D6C248B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>
            <a:extLst>
              <a:ext uri="{FF2B5EF4-FFF2-40B4-BE49-F238E27FC236}">
                <a16:creationId xmlns:a16="http://schemas.microsoft.com/office/drawing/2014/main" id="{A18CA517-893A-4E6D-9B17-5E6C5F2DE7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Estimating Probabilities</a:t>
            </a:r>
            <a:endParaRPr lang="en-US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A36B5CDB-04E2-4248-B809-E6E8F056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N-gram conditional probabilities can be estimated from raw text based on the </a:t>
            </a:r>
            <a:r>
              <a:rPr lang="en-US" altLang="en-US" sz="2800" b="1" i="1" dirty="0">
                <a:latin typeface="Calibri" panose="020F0502020204030204" pitchFamily="34" charset="0"/>
              </a:rPr>
              <a:t>relative frequency </a:t>
            </a:r>
            <a:r>
              <a:rPr lang="en-US" altLang="en-US" sz="2800" dirty="0">
                <a:latin typeface="Calibri" panose="020F0502020204030204" pitchFamily="34" charset="0"/>
              </a:rPr>
              <a:t>of word sequences, they are the maximum likelihood estimates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4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7AF328-AD96-4AAE-8793-FB6A7937E03B}"/>
              </a:ext>
            </a:extLst>
          </p:cNvPr>
          <p:cNvGrpSpPr/>
          <p:nvPr/>
        </p:nvGrpSpPr>
        <p:grpSpPr>
          <a:xfrm>
            <a:off x="475804" y="2971800"/>
            <a:ext cx="6317110" cy="811213"/>
            <a:chOff x="942433" y="2971800"/>
            <a:chExt cx="5850480" cy="811213"/>
          </a:xfrm>
        </p:grpSpPr>
        <p:graphicFrame>
          <p:nvGraphicFramePr>
            <p:cNvPr id="5122" name="Object 4">
              <a:extLst>
                <a:ext uri="{FF2B5EF4-FFF2-40B4-BE49-F238E27FC236}">
                  <a16:creationId xmlns:a16="http://schemas.microsoft.com/office/drawing/2014/main" id="{C1C635D0-9E3D-4AFE-8CDA-E55E18269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6845018"/>
                </p:ext>
              </p:extLst>
            </p:nvPr>
          </p:nvGraphicFramePr>
          <p:xfrm>
            <a:off x="3881438" y="2971800"/>
            <a:ext cx="2911475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49080" imgH="431640" progId="Equation.3">
                    <p:embed/>
                  </p:oleObj>
                </mc:Choice>
                <mc:Fallback>
                  <p:oleObj name="Equation" r:id="rId3" imgW="1549080" imgH="431640" progId="Equation.3">
                    <p:embed/>
                    <p:pic>
                      <p:nvPicPr>
                        <p:cNvPr id="5122" name="Object 4">
                          <a:extLst>
                            <a:ext uri="{FF2B5EF4-FFF2-40B4-BE49-F238E27FC236}">
                              <a16:creationId xmlns:a16="http://schemas.microsoft.com/office/drawing/2014/main" id="{C1C635D0-9E3D-4AFE-8CDA-E55E18269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438" y="2971800"/>
                          <a:ext cx="2911475" cy="81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" name="Text Box 6">
              <a:extLst>
                <a:ext uri="{FF2B5EF4-FFF2-40B4-BE49-F238E27FC236}">
                  <a16:creationId xmlns:a16="http://schemas.microsoft.com/office/drawing/2014/main" id="{20F301E8-2B01-49D5-A183-4F875BC4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433" y="3160317"/>
              <a:ext cx="307067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Times New Roman" panose="02020603050405020304" pitchFamily="18" charset="0"/>
                </a:rPr>
                <a:t>Bigram probability estimates: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F618F3-B4F8-45FD-A2AC-00C5F0994A4F}"/>
              </a:ext>
            </a:extLst>
          </p:cNvPr>
          <p:cNvGrpSpPr/>
          <p:nvPr/>
        </p:nvGrpSpPr>
        <p:grpSpPr>
          <a:xfrm>
            <a:off x="475804" y="5060156"/>
            <a:ext cx="6917183" cy="852487"/>
            <a:chOff x="385317" y="3875088"/>
            <a:chExt cx="6917183" cy="852487"/>
          </a:xfrm>
        </p:grpSpPr>
        <p:graphicFrame>
          <p:nvGraphicFramePr>
            <p:cNvPr id="5123" name="Object 5">
              <a:extLst>
                <a:ext uri="{FF2B5EF4-FFF2-40B4-BE49-F238E27FC236}">
                  <a16:creationId xmlns:a16="http://schemas.microsoft.com/office/drawing/2014/main" id="{D111EC1A-E98F-4FA3-9A1A-52A6E243D8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377664"/>
                </p:ext>
              </p:extLst>
            </p:nvPr>
          </p:nvGraphicFramePr>
          <p:xfrm>
            <a:off x="3922713" y="3875088"/>
            <a:ext cx="3379787" cy="85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15840" imgH="457200" progId="Equation.3">
                    <p:embed/>
                  </p:oleObj>
                </mc:Choice>
                <mc:Fallback>
                  <p:oleObj name="Equation" r:id="rId5" imgW="1815840" imgH="457200" progId="Equation.3">
                    <p:embed/>
                    <p:pic>
                      <p:nvPicPr>
                        <p:cNvPr id="5123" name="Object 5">
                          <a:extLst>
                            <a:ext uri="{FF2B5EF4-FFF2-40B4-BE49-F238E27FC236}">
                              <a16:creationId xmlns:a16="http://schemas.microsoft.com/office/drawing/2014/main" id="{D111EC1A-E98F-4FA3-9A1A-52A6E243D8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713" y="3875088"/>
                          <a:ext cx="3379787" cy="85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7">
              <a:extLst>
                <a:ext uri="{FF2B5EF4-FFF2-40B4-BE49-F238E27FC236}">
                  <a16:creationId xmlns:a16="http://schemas.microsoft.com/office/drawing/2014/main" id="{584DCC29-C470-43EE-AF94-4FF915C54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17" y="4092936"/>
              <a:ext cx="3249905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Times New Roman" panose="02020603050405020304" pitchFamily="18" charset="0"/>
                </a:rPr>
                <a:t>N-gram probability estimates: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99402-C701-4E26-BACF-B3040809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71D22E-CF68-45A1-B372-889FC98D62C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98375-BCE3-402A-BC09-D5B5F4B3901F}"/>
                  </a:ext>
                </a:extLst>
              </p:cNvPr>
              <p:cNvSpPr txBox="1"/>
              <p:nvPr/>
            </p:nvSpPr>
            <p:spPr>
              <a:xfrm>
                <a:off x="2133600" y="4111089"/>
                <a:ext cx="5588773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𝑝h𝑜𝑛𝑒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phone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𝑡𝑒𝑥𝑡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cell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𝑡𝑒𝑥𝑡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798375-BCE3-402A-BC09-D5B5F4B39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1089"/>
                <a:ext cx="5588773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470DA4-2B1F-4EF8-8C6C-52344425C397}"/>
              </a:ext>
            </a:extLst>
          </p:cNvPr>
          <p:cNvSpPr txBox="1"/>
          <p:nvPr/>
        </p:nvSpPr>
        <p:spPr>
          <a:xfrm>
            <a:off x="901558" y="421400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5.5</a:t>
            </a:r>
            <a:r>
              <a:rPr lang="en-US"/>
              <a:t>, 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2CB5382-97B6-4084-A1C4-E4900C31D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Language Model (LM)?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EC127A97-88AF-4D9D-8722-420C389E0ADF}"/>
              </a:ext>
            </a:extLst>
          </p:cNvPr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Given a sentence how likely is it a sentence of the language?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The dog bit the man =&gt; very likely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Dog man the 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the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 bit =&gt; very unlikely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The dog bit man =&gt; likely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A probabilistic model is better than a formal grammar model which will only give a binary decision (i.e. a sentence is grammatical or not)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A language model assigns probability to each sequence of words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Calibri" panose="020F0502020204030204" pitchFamily="34" charset="0"/>
              </a:rPr>
              <a:t>It can also equivalently assign probability of a word to follow a sequence of words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</a:pPr>
            <a:endParaRPr lang="en-US" altLang="en-US" sz="3000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6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9316-0A2D-4421-8DA9-4300CCE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503A0A-008F-42AC-893E-93DBB2FE387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DC6DE8C7-8E3E-4C67-A291-DD60DA25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371600"/>
            <a:ext cx="8126412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Speech recognition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“I ate a cherry” is a more likely sentence than “Eye eight uh Jerry”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OCR &amp; Handwriting recognition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More probable sentences are more likely correct readings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Machine translation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More likely sentences are probably better translations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Generation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More likely sentences are probably better NL generations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Context sensitive spelling correction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“Their are problems with this sentence.”</a:t>
            </a: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F6B00E89-A4D1-478D-922A-841C7DEF807F}"/>
              </a:ext>
            </a:extLst>
          </p:cNvPr>
          <p:cNvSpPr>
            <a:spLocks/>
          </p:cNvSpPr>
          <p:nvPr/>
        </p:nvSpPr>
        <p:spPr bwMode="auto">
          <a:xfrm>
            <a:off x="0" y="3048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4400">
              <a:solidFill>
                <a:srgbClr val="0066FF"/>
              </a:solidFill>
              <a:cs typeface="Arial" panose="020B0604020202020204" pitchFamily="34" charset="0"/>
            </a:endParaRP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0B314F59-D697-4ED5-B460-FC6DFBA9C944}"/>
              </a:ext>
            </a:extLst>
          </p:cNvPr>
          <p:cNvSpPr>
            <a:spLocks/>
          </p:cNvSpPr>
          <p:nvPr/>
        </p:nvSpPr>
        <p:spPr bwMode="auto">
          <a:xfrm>
            <a:off x="71438" y="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66FF"/>
                </a:solidFill>
                <a:cs typeface="Arial" panose="020B0604020202020204" pitchFamily="34" charset="0"/>
              </a:rPr>
              <a:t>What are the Uses of an LM?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A120-360A-436C-A152-90EEBBBB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B8C0E0-9705-42C8-A917-5E80E3A709E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D87EE028-7B5B-42E9-8FF9-38EC5D8D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94385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A language model also supports predicting the completion of a sentence.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9900"/>
                </a:solidFill>
                <a:latin typeface="Calibri" panose="020F0502020204030204" pitchFamily="34" charset="0"/>
              </a:rPr>
              <a:t>Please turn off your cell _____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9900"/>
                </a:solidFill>
                <a:latin typeface="Calibri" panose="020F0502020204030204" pitchFamily="34" charset="0"/>
              </a:rPr>
              <a:t>Your program does not ______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i="1">
                <a:latin typeface="Calibri" panose="020F0502020204030204" pitchFamily="34" charset="0"/>
              </a:rPr>
              <a:t>Predictive text input</a:t>
            </a:r>
            <a:r>
              <a:rPr lang="en-US" altLang="en-US" sz="3200">
                <a:latin typeface="Calibri" panose="020F0502020204030204" pitchFamily="34" charset="0"/>
              </a:rPr>
              <a:t> systems can guess what you are typing and give choices on how to complete it.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800">
              <a:solidFill>
                <a:srgbClr val="009900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2E768F5E-25CC-4B8C-A8FF-1A6535D621D0}"/>
              </a:ext>
            </a:extLst>
          </p:cNvPr>
          <p:cNvSpPr>
            <a:spLocks/>
          </p:cNvSpPr>
          <p:nvPr/>
        </p:nvSpPr>
        <p:spPr bwMode="auto">
          <a:xfrm>
            <a:off x="71438" y="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0066FF"/>
                </a:solidFill>
                <a:cs typeface="Arial" panose="020B0604020202020204" pitchFamily="34" charset="0"/>
              </a:rPr>
              <a:t>What are the Uses of an LM?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CF91-C306-4601-9C85-67A9123C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33E7ED-D7E2-4792-A8DD-455670137C6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3B95F84-2B60-4949-A189-8F8A539D56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of a sentence?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1DC987C-A1D9-4D7D-BF52-C7CBE5ECE215}"/>
              </a:ext>
            </a:extLst>
          </p:cNvPr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P(A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1,</a:t>
            </a:r>
            <a:r>
              <a:rPr lang="en-US" altLang="en-US" sz="2400" dirty="0">
                <a:latin typeface="Calibri" panose="020F0502020204030204" pitchFamily="34" charset="0"/>
              </a:rPr>
              <a:t>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,…,A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) = P(A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)*P(A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|A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)*P(A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3</a:t>
            </a:r>
            <a:r>
              <a:rPr lang="en-US" altLang="en-US" sz="2400" dirty="0">
                <a:latin typeface="Calibri" panose="020F0502020204030204" pitchFamily="34" charset="0"/>
              </a:rPr>
              <a:t>|A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)*…*P(A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n</a:t>
            </a:r>
            <a:r>
              <a:rPr lang="en-US" altLang="en-US" sz="2400" dirty="0">
                <a:latin typeface="Calibri" panose="020F0502020204030204" pitchFamily="34" charset="0"/>
              </a:rPr>
              <a:t>|A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,…,A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n-1</a:t>
            </a:r>
            <a:r>
              <a:rPr lang="en-US" altLang="en-US" sz="2400" dirty="0">
                <a:latin typeface="Calibri" panose="020F0502020204030204" pitchFamily="34" charset="0"/>
              </a:rPr>
              <a:t>) (chain rule)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6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Please,turn,off,your,cell,phone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 = P(Please)P(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turn|Please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off|Please,turn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your|Please,turn,off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cell|Please,turn,off,your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6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phone|Please,turn,off,your,cell</a:t>
            </a:r>
            <a:r>
              <a:rPr lang="en-US" altLang="en-US" sz="2600" dirty="0">
                <a:solidFill>
                  <a:srgbClr val="0099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6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600" dirty="0">
                <a:latin typeface="Calibri" panose="020F0502020204030204" pitchFamily="34" charset="0"/>
              </a:rPr>
              <a:t>Estimate the above probabilities from a large corpus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	Too many probabilities (parameters) to estimate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	They become sparse, cannot be estimated well.</a:t>
            </a:r>
            <a:endParaRPr lang="en-US" altLang="en-US" sz="26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6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9C6E-D32B-4FE0-9F46-236D9C51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95C2A0-341C-4A02-9944-F3B3250963E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9875-45E7-49DA-9767-55E17B83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6676-6032-4F5F-8009-DD165F0F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26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N-grams are contiguous sequences of words in a sentence</a:t>
            </a:r>
          </a:p>
          <a:p>
            <a:pPr lvl="1"/>
            <a:r>
              <a:rPr lang="en-US" dirty="0"/>
              <a:t>Unigrams: one word </a:t>
            </a:r>
          </a:p>
          <a:p>
            <a:pPr lvl="1"/>
            <a:r>
              <a:rPr lang="en-US" dirty="0"/>
              <a:t>Bigrams: two words</a:t>
            </a:r>
          </a:p>
          <a:p>
            <a:pPr lvl="1"/>
            <a:r>
              <a:rPr lang="en-US" dirty="0"/>
              <a:t>Trigrams: three words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N-grams: n words </a:t>
            </a:r>
          </a:p>
          <a:p>
            <a:r>
              <a:rPr lang="en-US" dirty="0"/>
              <a:t>“Please turn off your cell phone”</a:t>
            </a:r>
          </a:p>
          <a:p>
            <a:pPr lvl="1"/>
            <a:r>
              <a:rPr lang="en-US" dirty="0"/>
              <a:t>Unigrams: Please, turn, off, your, cell, phone</a:t>
            </a:r>
          </a:p>
          <a:p>
            <a:pPr lvl="1"/>
            <a:r>
              <a:rPr lang="en-US" dirty="0"/>
              <a:t>Bigrams: Please turn, turn off, off your, your cell, cell phone</a:t>
            </a:r>
          </a:p>
          <a:p>
            <a:pPr lvl="1"/>
            <a:r>
              <a:rPr lang="en-US" dirty="0"/>
              <a:t>Trigrams: Please turn off, turn off your, off your cell, your cell phone</a:t>
            </a:r>
          </a:p>
          <a:p>
            <a:pPr lvl="1"/>
            <a:r>
              <a:rPr lang="en-US" dirty="0"/>
              <a:t>4-grams: Please turn off your , turn off your cell, off your cell phone</a:t>
            </a:r>
          </a:p>
          <a:p>
            <a:pPr lvl="1"/>
            <a:r>
              <a:rPr lang="en-US" dirty="0"/>
              <a:t>5-grams: Please turn off your cell, turn off your cell phone </a:t>
            </a:r>
          </a:p>
          <a:p>
            <a:pPr lvl="1"/>
            <a:r>
              <a:rPr lang="en-US" dirty="0"/>
              <a:t>6-grams: Please turn off your cell 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77E0E-27CB-4B93-852A-E0C886DF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B38A2E5-21E6-4F09-91C9-87AD9DFA7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of a sentence?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D0F3AFF-9195-4DEF-B3E8-C0B7B7974FC4}"/>
              </a:ext>
            </a:extLst>
          </p:cNvPr>
          <p:cNvSpPr>
            <a:spLocks/>
          </p:cNvSpPr>
          <p:nvPr/>
        </p:nvSpPr>
        <p:spPr bwMode="auto">
          <a:xfrm>
            <a:off x="457200" y="1417638"/>
            <a:ext cx="8229600" cy="516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Approximate the probability by making independence assumptions</a:t>
            </a:r>
            <a:endParaRPr lang="en-US" altLang="en-US" sz="26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Please,turn,off,your,cell,phone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 = P(Please)*P(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turn|Please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off|Please,turn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your|Please,turn,off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cell|Please,turn,off,your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phone|Please,turn,off,your,cell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2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200" dirty="0">
                <a:latin typeface="Calibri" panose="020F0502020204030204" pitchFamily="34" charset="0"/>
              </a:rPr>
              <a:t>Bigram approximation: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Please,turn,off,your,cell,phone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 =P(Please)*P(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turn|Please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off|turn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your|off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cell|your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)*P(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phone|cell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i="1" dirty="0">
                <a:latin typeface="Calibri" panose="020F0502020204030204" pitchFamily="34" charset="0"/>
              </a:rPr>
              <a:t>Independence Assumption: </a:t>
            </a:r>
            <a:r>
              <a:rPr lang="en-US" altLang="en-US" sz="2200" dirty="0">
                <a:latin typeface="Calibri" panose="020F0502020204030204" pitchFamily="34" charset="0"/>
              </a:rPr>
              <a:t>Probability of the next word in a sentence depends only on the previous word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That is, given the previous word, probability of the next word is independent of the words further back 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phone|Please,turn,off,your,cell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 = P(</a:t>
            </a:r>
            <a:r>
              <a:rPr lang="en-US" altLang="en-US" sz="22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phone|cell</a:t>
            </a:r>
            <a:r>
              <a:rPr lang="en-US" altLang="en-US" sz="2200" dirty="0">
                <a:solidFill>
                  <a:srgbClr val="0099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" panose="020F0502020204030204" pitchFamily="34" charset="0"/>
              </a:rPr>
              <a:t>This is also known as </a:t>
            </a:r>
            <a:r>
              <a:rPr lang="en-US" altLang="en-US" sz="2200" i="1" dirty="0">
                <a:latin typeface="Calibri" panose="020F0502020204030204" pitchFamily="34" charset="0"/>
              </a:rPr>
              <a:t>Markov assumption</a:t>
            </a:r>
            <a:r>
              <a:rPr lang="en-US" altLang="en-US" sz="2200" dirty="0">
                <a:latin typeface="Calibri" panose="020F0502020204030204" pitchFamily="34" charset="0"/>
              </a:rPr>
              <a:t>: Future is independent of the past given the present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</a:pPr>
            <a:endParaRPr lang="en-US" altLang="en-US" sz="3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89DC-5374-4733-88DB-6463A109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70D766-8D03-4B15-8B43-897ED0A890C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B38A2E5-21E6-4F09-91C9-87AD9DFA7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of a sentence?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D0F3AFF-9195-4DEF-B3E8-C0B7B7974FC4}"/>
              </a:ext>
            </a:extLst>
          </p:cNvPr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Trigram approximation: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Please,turn,off,your,cell,phone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 = P(Please)P(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turn|Please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off|Please,turn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your|turn,off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cell|off,your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phone|your,cell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400" i="1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Calibri" panose="020F0502020204030204" pitchFamily="34" charset="0"/>
              </a:rPr>
              <a:t>Independence Assumption: </a:t>
            </a:r>
            <a:r>
              <a:rPr lang="en-US" altLang="en-US" sz="2400" dirty="0">
                <a:latin typeface="Calibri" panose="020F0502020204030204" pitchFamily="34" charset="0"/>
              </a:rPr>
              <a:t>Probability of the next word in a sentence depends only on the two previous words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That is, given the previous two words, probability of the next word is independent of the words further back 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phone|Please,turn,off,your,cell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 = P(</a:t>
            </a:r>
            <a:r>
              <a:rPr lang="en-US" altLang="en-US" sz="2400" dirty="0" err="1">
                <a:solidFill>
                  <a:srgbClr val="009900"/>
                </a:solidFill>
                <a:latin typeface="Calibri" panose="020F0502020204030204" pitchFamily="34" charset="0"/>
              </a:rPr>
              <a:t>phone|your,cell</a:t>
            </a: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9900"/>
              </a:solidFill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200" dirty="0">
              <a:latin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89DC-5374-4733-88DB-6463A109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70D766-8D03-4B15-8B43-897ED0A890C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7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950</Words>
  <Application>Microsoft Office PowerPoint</Application>
  <PresentationFormat>On-screen Show (4:3)</PresentationFormat>
  <Paragraphs>103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Equation</vt:lpstr>
      <vt:lpstr>Natural Language Processing</vt:lpstr>
      <vt:lpstr>Reading</vt:lpstr>
      <vt:lpstr>What is a Language Model (LM)?</vt:lpstr>
      <vt:lpstr>PowerPoint Presentation</vt:lpstr>
      <vt:lpstr>PowerPoint Presentation</vt:lpstr>
      <vt:lpstr>What is the probability of a sentence?</vt:lpstr>
      <vt:lpstr>N-Grams</vt:lpstr>
      <vt:lpstr>What is the probability of a sentence?</vt:lpstr>
      <vt:lpstr>What is the probability of a sentence?</vt:lpstr>
      <vt:lpstr>N-Gram Language Models</vt:lpstr>
      <vt:lpstr>Estimating Probabilities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2023-10-23T21:38:52Z</dcterms:modified>
</cp:coreProperties>
</file>