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75" r:id="rId2"/>
    <p:sldId id="376" r:id="rId3"/>
    <p:sldId id="377" r:id="rId4"/>
    <p:sldId id="378" r:id="rId5"/>
    <p:sldId id="379" r:id="rId6"/>
    <p:sldId id="380" r:id="rId7"/>
    <p:sldId id="382" r:id="rId8"/>
    <p:sldId id="383" r:id="rId9"/>
    <p:sldId id="381" r:id="rId10"/>
    <p:sldId id="384" r:id="rId11"/>
    <p:sldId id="385" r:id="rId12"/>
    <p:sldId id="387" r:id="rId13"/>
    <p:sldId id="386" r:id="rId14"/>
    <p:sldId id="388" r:id="rId15"/>
    <p:sldId id="389" r:id="rId16"/>
    <p:sldId id="395" r:id="rId17"/>
    <p:sldId id="390" r:id="rId18"/>
    <p:sldId id="391" r:id="rId19"/>
    <p:sldId id="392" r:id="rId20"/>
    <p:sldId id="393" r:id="rId21"/>
    <p:sldId id="394" r:id="rId22"/>
    <p:sldId id="396" r:id="rId23"/>
    <p:sldId id="397" r:id="rId24"/>
    <p:sldId id="398" r:id="rId25"/>
    <p:sldId id="399" r:id="rId26"/>
    <p:sldId id="400" r:id="rId27"/>
    <p:sldId id="401" r:id="rId28"/>
    <p:sldId id="402" r:id="rId29"/>
    <p:sldId id="403" r:id="rId30"/>
    <p:sldId id="404" r:id="rId31"/>
    <p:sldId id="40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Data Cleaning</a:t>
          </a:r>
        </a:p>
      </dsp:txBody>
      <dsp:txXfrm>
        <a:off x="4543" y="114682"/>
        <a:ext cx="2065693" cy="668459"/>
      </dsp:txXfrm>
    </dsp:sp>
    <dsp:sp modelId="{9D677988-374B-4BBA-B73C-8BE59201B4AA}">
      <dsp:nvSpPr>
        <dsp:cNvPr id="0" name=""/>
        <dsp:cNvSpPr/>
      </dsp:nvSpPr>
      <dsp:spPr>
        <a:xfrm>
          <a:off x="427637"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Import the collected data from web scraping</a:t>
          </a:r>
        </a:p>
        <a:p>
          <a:pPr marL="171450" lvl="1" indent="-171450" algn="l" defTabSz="755650">
            <a:lnSpc>
              <a:spcPct val="90000"/>
            </a:lnSpc>
            <a:spcBef>
              <a:spcPct val="0"/>
            </a:spcBef>
            <a:spcAft>
              <a:spcPct val="15000"/>
            </a:spcAft>
            <a:buChar char="•"/>
          </a:pPr>
          <a:r>
            <a:rPr lang="en-US" sz="1700" kern="1200" dirty="0"/>
            <a:t>Clean and format the records as per usage by using various imputation techniques</a:t>
          </a:r>
        </a:p>
      </dsp:txBody>
      <dsp:txXfrm>
        <a:off x="488139" y="843644"/>
        <a:ext cx="1944689" cy="3134071"/>
      </dsp:txXfrm>
    </dsp:sp>
    <dsp:sp modelId="{51EA4E37-9197-43C9-9502-961CC2F00719}">
      <dsp:nvSpPr>
        <dsp:cNvPr id="0" name=""/>
        <dsp:cNvSpPr/>
      </dsp:nvSpPr>
      <dsp:spPr>
        <a:xfrm>
          <a:off x="2383388" y="191763"/>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2383388" y="294623"/>
        <a:ext cx="509592" cy="308578"/>
      </dsp:txXfrm>
    </dsp:sp>
    <dsp:sp modelId="{6BB0ABCB-2373-47ED-9774-278F8EE9E9B2}">
      <dsp:nvSpPr>
        <dsp:cNvPr id="0" name=""/>
        <dsp:cNvSpPr/>
      </dsp:nvSpPr>
      <dsp:spPr>
        <a:xfrm>
          <a:off x="3322843"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Exploratory Data Analysis</a:t>
          </a:r>
        </a:p>
      </dsp:txBody>
      <dsp:txXfrm>
        <a:off x="3322843" y="114682"/>
        <a:ext cx="2065693" cy="668459"/>
      </dsp:txXfrm>
    </dsp:sp>
    <dsp:sp modelId="{93C83A52-6E6B-41FD-9424-D118FD751CED}">
      <dsp:nvSpPr>
        <dsp:cNvPr id="0" name=""/>
        <dsp:cNvSpPr/>
      </dsp:nvSpPr>
      <dsp:spPr>
        <a:xfrm>
          <a:off x="3745937"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Check through all the dataset information like datatype, missing value, duplicate value etc.</a:t>
          </a:r>
        </a:p>
        <a:p>
          <a:pPr marL="171450" lvl="1" indent="-171450" algn="l" defTabSz="755650">
            <a:lnSpc>
              <a:spcPct val="90000"/>
            </a:lnSpc>
            <a:spcBef>
              <a:spcPct val="0"/>
            </a:spcBef>
            <a:spcAft>
              <a:spcPct val="15000"/>
            </a:spcAft>
            <a:buChar char="•"/>
          </a:pPr>
          <a:r>
            <a:rPr lang="en-US" sz="1700" kern="1200" dirty="0"/>
            <a:t>Analyze each and every data record to ensure we have usable information</a:t>
          </a:r>
        </a:p>
      </dsp:txBody>
      <dsp:txXfrm>
        <a:off x="3806439" y="843644"/>
        <a:ext cx="1944689" cy="3134071"/>
      </dsp:txXfrm>
    </dsp:sp>
    <dsp:sp modelId="{A66EA167-6AD2-4AA4-A421-59E2B4561DDF}">
      <dsp:nvSpPr>
        <dsp:cNvPr id="0" name=""/>
        <dsp:cNvSpPr/>
      </dsp:nvSpPr>
      <dsp:spPr>
        <a:xfrm>
          <a:off x="5701689" y="191763"/>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5701689" y="294623"/>
        <a:ext cx="509592" cy="308578"/>
      </dsp:txXfrm>
    </dsp:sp>
    <dsp:sp modelId="{3E371716-205E-4EF6-A7ED-14278F63B034}">
      <dsp:nvSpPr>
        <dsp:cNvPr id="0" name=""/>
        <dsp:cNvSpPr/>
      </dsp:nvSpPr>
      <dsp:spPr>
        <a:xfrm>
          <a:off x="6641144"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Visualization and Data Preprocessing</a:t>
          </a:r>
        </a:p>
      </dsp:txBody>
      <dsp:txXfrm>
        <a:off x="6641144" y="114682"/>
        <a:ext cx="2065693" cy="668459"/>
      </dsp:txXfrm>
    </dsp:sp>
    <dsp:sp modelId="{D91F2413-E4E3-4058-AF8C-E44208B5C14B}">
      <dsp:nvSpPr>
        <dsp:cNvPr id="0" name=""/>
        <dsp:cNvSpPr/>
      </dsp:nvSpPr>
      <dsp:spPr>
        <a:xfrm>
          <a:off x="7064238"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Use various visualization methods to check the data distribution identify presence of outliers and skewness</a:t>
          </a:r>
        </a:p>
        <a:p>
          <a:pPr marL="171450" lvl="1" indent="-171450" algn="l" defTabSz="755650">
            <a:lnSpc>
              <a:spcPct val="90000"/>
            </a:lnSpc>
            <a:spcBef>
              <a:spcPct val="0"/>
            </a:spcBef>
            <a:spcAft>
              <a:spcPct val="15000"/>
            </a:spcAft>
            <a:buChar char="•"/>
          </a:pPr>
          <a:r>
            <a:rPr lang="en-US" sz="1700" kern="1200" dirty="0"/>
            <a:t>Perform encoding and scaling methods</a:t>
          </a:r>
        </a:p>
      </dsp:txBody>
      <dsp:txXfrm>
        <a:off x="7124740" y="843644"/>
        <a:ext cx="1944689" cy="31340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Model Building</a:t>
          </a:r>
        </a:p>
      </dsp:txBody>
      <dsp:txXfrm>
        <a:off x="4543" y="157041"/>
        <a:ext cx="2065693" cy="632117"/>
      </dsp:txXfrm>
    </dsp:sp>
    <dsp:sp modelId="{9D677988-374B-4BBA-B73C-8BE59201B4AA}">
      <dsp:nvSpPr>
        <dsp:cNvPr id="0" name=""/>
        <dsp:cNvSpPr/>
      </dsp:nvSpPr>
      <dsp:spPr>
        <a:xfrm>
          <a:off x="427637"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Create appropriate Regression Machine Learning model function</a:t>
          </a:r>
        </a:p>
        <a:p>
          <a:pPr marL="171450" lvl="1" indent="-171450" algn="l" defTabSz="711200">
            <a:lnSpc>
              <a:spcPct val="90000"/>
            </a:lnSpc>
            <a:spcBef>
              <a:spcPct val="0"/>
            </a:spcBef>
            <a:spcAft>
              <a:spcPct val="15000"/>
            </a:spcAft>
            <a:buChar char="•"/>
          </a:pPr>
          <a:r>
            <a:rPr lang="en-US" sz="1600" kern="1200" dirty="0"/>
            <a:t>Need to ensure that whenever the regression function is called it is able to process all the necessary parameters</a:t>
          </a:r>
        </a:p>
      </dsp:txBody>
      <dsp:txXfrm>
        <a:off x="488139" y="849660"/>
        <a:ext cx="1944689" cy="3428596"/>
      </dsp:txXfrm>
    </dsp:sp>
    <dsp:sp modelId="{51EA4E37-9197-43C9-9502-961CC2F00719}">
      <dsp:nvSpPr>
        <dsp:cNvPr id="0" name=""/>
        <dsp:cNvSpPr/>
      </dsp:nvSpPr>
      <dsp:spPr>
        <a:xfrm>
          <a:off x="2383388" y="2159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2383388" y="318810"/>
        <a:ext cx="509592" cy="308578"/>
      </dsp:txXfrm>
    </dsp:sp>
    <dsp:sp modelId="{6BB0ABCB-2373-47ED-9774-278F8EE9E9B2}">
      <dsp:nvSpPr>
        <dsp:cNvPr id="0" name=""/>
        <dsp:cNvSpPr/>
      </dsp:nvSpPr>
      <dsp:spPr>
        <a:xfrm>
          <a:off x="3322843"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Model Evaluation</a:t>
          </a:r>
        </a:p>
      </dsp:txBody>
      <dsp:txXfrm>
        <a:off x="3322843" y="157041"/>
        <a:ext cx="2065693" cy="632117"/>
      </dsp:txXfrm>
    </dsp:sp>
    <dsp:sp modelId="{93C83A52-6E6B-41FD-9424-D118FD751CED}">
      <dsp:nvSpPr>
        <dsp:cNvPr id="0" name=""/>
        <dsp:cNvSpPr/>
      </dsp:nvSpPr>
      <dsp:spPr>
        <a:xfrm>
          <a:off x="3745937"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Usage of evaluation metrics to check the accuracy of the models over trained and test data inputs</a:t>
          </a:r>
        </a:p>
        <a:p>
          <a:pPr marL="171450" lvl="1" indent="-171450" algn="l" defTabSz="711200">
            <a:lnSpc>
              <a:spcPct val="90000"/>
            </a:lnSpc>
            <a:spcBef>
              <a:spcPct val="0"/>
            </a:spcBef>
            <a:spcAft>
              <a:spcPct val="15000"/>
            </a:spcAft>
            <a:buChar char="•"/>
          </a:pPr>
          <a:r>
            <a:rPr lang="en-US" sz="1600" kern="1200" dirty="0"/>
            <a:t>Ensure the cross validation techniques helps in reducing over fitting and under fitting data</a:t>
          </a:r>
        </a:p>
      </dsp:txBody>
      <dsp:txXfrm>
        <a:off x="3806439" y="849660"/>
        <a:ext cx="1944689" cy="3428596"/>
      </dsp:txXfrm>
    </dsp:sp>
    <dsp:sp modelId="{A66EA167-6AD2-4AA4-A421-59E2B4561DDF}">
      <dsp:nvSpPr>
        <dsp:cNvPr id="0" name=""/>
        <dsp:cNvSpPr/>
      </dsp:nvSpPr>
      <dsp:spPr>
        <a:xfrm>
          <a:off x="5701689" y="2159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5701689" y="318810"/>
        <a:ext cx="509592" cy="308578"/>
      </dsp:txXfrm>
    </dsp:sp>
    <dsp:sp modelId="{3E371716-205E-4EF6-A7ED-14278F63B034}">
      <dsp:nvSpPr>
        <dsp:cNvPr id="0" name=""/>
        <dsp:cNvSpPr/>
      </dsp:nvSpPr>
      <dsp:spPr>
        <a:xfrm>
          <a:off x="6641144"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Hyperparameter Tuning Best Model</a:t>
          </a:r>
        </a:p>
      </dsp:txBody>
      <dsp:txXfrm>
        <a:off x="6641144" y="157041"/>
        <a:ext cx="2065693" cy="632117"/>
      </dsp:txXfrm>
    </dsp:sp>
    <dsp:sp modelId="{D91F2413-E4E3-4058-AF8C-E44208B5C14B}">
      <dsp:nvSpPr>
        <dsp:cNvPr id="0" name=""/>
        <dsp:cNvSpPr/>
      </dsp:nvSpPr>
      <dsp:spPr>
        <a:xfrm>
          <a:off x="7064238"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Choosing the appropriate Regression Machine Learning model to check various parameter permutation and combinations</a:t>
          </a:r>
        </a:p>
        <a:p>
          <a:pPr marL="171450" lvl="1" indent="-171450" algn="l" defTabSz="711200">
            <a:lnSpc>
              <a:spcPct val="90000"/>
            </a:lnSpc>
            <a:spcBef>
              <a:spcPct val="0"/>
            </a:spcBef>
            <a:spcAft>
              <a:spcPct val="15000"/>
            </a:spcAft>
            <a:buChar char="•"/>
          </a:pPr>
          <a:r>
            <a:rPr lang="en-US" sz="1600" kern="1200" dirty="0"/>
            <a:t>Using Grid Search CV to obtain the best parameters that can be plugged into the selected model</a:t>
          </a:r>
        </a:p>
      </dsp:txBody>
      <dsp:txXfrm>
        <a:off x="7124740" y="849660"/>
        <a:ext cx="1944689" cy="34285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B09E0-2921-9000-2DC2-D9BE4FDF90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E4D3D45-F7A6-D135-99EC-D11DFA6A99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86A0323-7EE5-D6AF-73CC-D17523B872DC}"/>
              </a:ext>
            </a:extLst>
          </p:cNvPr>
          <p:cNvSpPr>
            <a:spLocks noGrp="1"/>
          </p:cNvSpPr>
          <p:nvPr>
            <p:ph type="dt" sz="half" idx="10"/>
          </p:nvPr>
        </p:nvSpPr>
        <p:spPr/>
        <p:txBody>
          <a:bodyPr/>
          <a:lstStyle/>
          <a:p>
            <a:fld id="{857ECB5B-5F1E-495B-9B73-C2AAECF37B7C}" type="datetimeFigureOut">
              <a:rPr lang="en-IN" smtClean="0"/>
              <a:t>06-07-2022</a:t>
            </a:fld>
            <a:endParaRPr lang="en-IN"/>
          </a:p>
        </p:txBody>
      </p:sp>
      <p:sp>
        <p:nvSpPr>
          <p:cNvPr id="5" name="Footer Placeholder 4">
            <a:extLst>
              <a:ext uri="{FF2B5EF4-FFF2-40B4-BE49-F238E27FC236}">
                <a16:creationId xmlns:a16="http://schemas.microsoft.com/office/drawing/2014/main" id="{BF589AF4-9E77-A53C-92A3-BB126098B8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4A45E9-36D1-CA93-4965-F1D352DCCAC8}"/>
              </a:ext>
            </a:extLst>
          </p:cNvPr>
          <p:cNvSpPr>
            <a:spLocks noGrp="1"/>
          </p:cNvSpPr>
          <p:nvPr>
            <p:ph type="sldNum" sz="quarter" idx="12"/>
          </p:nvPr>
        </p:nvSpPr>
        <p:spPr/>
        <p:txBody>
          <a:bodyPr/>
          <a:lstStyle/>
          <a:p>
            <a:fld id="{25CB90F1-19AF-43E0-9C3A-19C5D728C1FB}" type="slidenum">
              <a:rPr lang="en-IN" smtClean="0"/>
              <a:t>‹#›</a:t>
            </a:fld>
            <a:endParaRPr lang="en-IN"/>
          </a:p>
        </p:txBody>
      </p:sp>
    </p:spTree>
    <p:extLst>
      <p:ext uri="{BB962C8B-B14F-4D97-AF65-F5344CB8AC3E}">
        <p14:creationId xmlns:p14="http://schemas.microsoft.com/office/powerpoint/2010/main" val="420377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DA2FD-F3EE-C025-C2C5-4055DA3A698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ADB343-39C1-D048-5BF8-0CE09BD642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8E5451-DFFC-2A50-D50F-CB1B9E565250}"/>
              </a:ext>
            </a:extLst>
          </p:cNvPr>
          <p:cNvSpPr>
            <a:spLocks noGrp="1"/>
          </p:cNvSpPr>
          <p:nvPr>
            <p:ph type="dt" sz="half" idx="10"/>
          </p:nvPr>
        </p:nvSpPr>
        <p:spPr/>
        <p:txBody>
          <a:bodyPr/>
          <a:lstStyle/>
          <a:p>
            <a:fld id="{857ECB5B-5F1E-495B-9B73-C2AAECF37B7C}" type="datetimeFigureOut">
              <a:rPr lang="en-IN" smtClean="0"/>
              <a:t>06-07-2022</a:t>
            </a:fld>
            <a:endParaRPr lang="en-IN"/>
          </a:p>
        </p:txBody>
      </p:sp>
      <p:sp>
        <p:nvSpPr>
          <p:cNvPr id="5" name="Footer Placeholder 4">
            <a:extLst>
              <a:ext uri="{FF2B5EF4-FFF2-40B4-BE49-F238E27FC236}">
                <a16:creationId xmlns:a16="http://schemas.microsoft.com/office/drawing/2014/main" id="{160BE28B-E205-7228-B41B-89B1F014A8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4BA4EB-96DA-B0B0-79BC-2285639B366A}"/>
              </a:ext>
            </a:extLst>
          </p:cNvPr>
          <p:cNvSpPr>
            <a:spLocks noGrp="1"/>
          </p:cNvSpPr>
          <p:nvPr>
            <p:ph type="sldNum" sz="quarter" idx="12"/>
          </p:nvPr>
        </p:nvSpPr>
        <p:spPr/>
        <p:txBody>
          <a:bodyPr/>
          <a:lstStyle/>
          <a:p>
            <a:fld id="{25CB90F1-19AF-43E0-9C3A-19C5D728C1FB}" type="slidenum">
              <a:rPr lang="en-IN" smtClean="0"/>
              <a:t>‹#›</a:t>
            </a:fld>
            <a:endParaRPr lang="en-IN"/>
          </a:p>
        </p:txBody>
      </p:sp>
    </p:spTree>
    <p:extLst>
      <p:ext uri="{BB962C8B-B14F-4D97-AF65-F5344CB8AC3E}">
        <p14:creationId xmlns:p14="http://schemas.microsoft.com/office/powerpoint/2010/main" val="4070842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EB41A8-994B-ADE5-DB25-F92451B5A1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4AB67D-39D5-3CF9-80DE-2B1AECC495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9E57F1-97A3-97F2-F169-705452C461FE}"/>
              </a:ext>
            </a:extLst>
          </p:cNvPr>
          <p:cNvSpPr>
            <a:spLocks noGrp="1"/>
          </p:cNvSpPr>
          <p:nvPr>
            <p:ph type="dt" sz="half" idx="10"/>
          </p:nvPr>
        </p:nvSpPr>
        <p:spPr/>
        <p:txBody>
          <a:bodyPr/>
          <a:lstStyle/>
          <a:p>
            <a:fld id="{857ECB5B-5F1E-495B-9B73-C2AAECF37B7C}" type="datetimeFigureOut">
              <a:rPr lang="en-IN" smtClean="0"/>
              <a:t>06-07-2022</a:t>
            </a:fld>
            <a:endParaRPr lang="en-IN"/>
          </a:p>
        </p:txBody>
      </p:sp>
      <p:sp>
        <p:nvSpPr>
          <p:cNvPr id="5" name="Footer Placeholder 4">
            <a:extLst>
              <a:ext uri="{FF2B5EF4-FFF2-40B4-BE49-F238E27FC236}">
                <a16:creationId xmlns:a16="http://schemas.microsoft.com/office/drawing/2014/main" id="{263566E4-645E-5C64-7D0A-39A9E4977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0CDEBB-2290-CCFB-60E7-1049CA6B0294}"/>
              </a:ext>
            </a:extLst>
          </p:cNvPr>
          <p:cNvSpPr>
            <a:spLocks noGrp="1"/>
          </p:cNvSpPr>
          <p:nvPr>
            <p:ph type="sldNum" sz="quarter" idx="12"/>
          </p:nvPr>
        </p:nvSpPr>
        <p:spPr/>
        <p:txBody>
          <a:bodyPr/>
          <a:lstStyle/>
          <a:p>
            <a:fld id="{25CB90F1-19AF-43E0-9C3A-19C5D728C1FB}" type="slidenum">
              <a:rPr lang="en-IN" smtClean="0"/>
              <a:t>‹#›</a:t>
            </a:fld>
            <a:endParaRPr lang="en-IN"/>
          </a:p>
        </p:txBody>
      </p:sp>
    </p:spTree>
    <p:extLst>
      <p:ext uri="{BB962C8B-B14F-4D97-AF65-F5344CB8AC3E}">
        <p14:creationId xmlns:p14="http://schemas.microsoft.com/office/powerpoint/2010/main" val="42113435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2555627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618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8411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8106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09175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21951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76598-8AE9-FF3A-631B-88EA81281F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FBCCB1-D075-0C7D-0B3C-4E78B55656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2A6A84-FD24-ECFF-7056-F28DD3249606}"/>
              </a:ext>
            </a:extLst>
          </p:cNvPr>
          <p:cNvSpPr>
            <a:spLocks noGrp="1"/>
          </p:cNvSpPr>
          <p:nvPr>
            <p:ph type="dt" sz="half" idx="10"/>
          </p:nvPr>
        </p:nvSpPr>
        <p:spPr/>
        <p:txBody>
          <a:bodyPr/>
          <a:lstStyle/>
          <a:p>
            <a:fld id="{857ECB5B-5F1E-495B-9B73-C2AAECF37B7C}" type="datetimeFigureOut">
              <a:rPr lang="en-IN" smtClean="0"/>
              <a:t>06-07-2022</a:t>
            </a:fld>
            <a:endParaRPr lang="en-IN"/>
          </a:p>
        </p:txBody>
      </p:sp>
      <p:sp>
        <p:nvSpPr>
          <p:cNvPr id="5" name="Footer Placeholder 4">
            <a:extLst>
              <a:ext uri="{FF2B5EF4-FFF2-40B4-BE49-F238E27FC236}">
                <a16:creationId xmlns:a16="http://schemas.microsoft.com/office/drawing/2014/main" id="{56302939-AACA-E32F-F2CB-995B7DF3BB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0FFE4C-F82A-DE2A-DA49-518062E78047}"/>
              </a:ext>
            </a:extLst>
          </p:cNvPr>
          <p:cNvSpPr>
            <a:spLocks noGrp="1"/>
          </p:cNvSpPr>
          <p:nvPr>
            <p:ph type="sldNum" sz="quarter" idx="12"/>
          </p:nvPr>
        </p:nvSpPr>
        <p:spPr/>
        <p:txBody>
          <a:bodyPr/>
          <a:lstStyle/>
          <a:p>
            <a:fld id="{25CB90F1-19AF-43E0-9C3A-19C5D728C1FB}" type="slidenum">
              <a:rPr lang="en-IN" smtClean="0"/>
              <a:t>‹#›</a:t>
            </a:fld>
            <a:endParaRPr lang="en-IN"/>
          </a:p>
        </p:txBody>
      </p:sp>
    </p:spTree>
    <p:extLst>
      <p:ext uri="{BB962C8B-B14F-4D97-AF65-F5344CB8AC3E}">
        <p14:creationId xmlns:p14="http://schemas.microsoft.com/office/powerpoint/2010/main" val="203030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2B4EF-58A7-8019-C43E-CC3CA02449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145C25-7E1B-2ED3-9FBD-CFAC47EAE5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530E5-B00F-9995-C27C-53D1BD7BD36E}"/>
              </a:ext>
            </a:extLst>
          </p:cNvPr>
          <p:cNvSpPr>
            <a:spLocks noGrp="1"/>
          </p:cNvSpPr>
          <p:nvPr>
            <p:ph type="dt" sz="half" idx="10"/>
          </p:nvPr>
        </p:nvSpPr>
        <p:spPr/>
        <p:txBody>
          <a:bodyPr/>
          <a:lstStyle/>
          <a:p>
            <a:fld id="{857ECB5B-5F1E-495B-9B73-C2AAECF37B7C}" type="datetimeFigureOut">
              <a:rPr lang="en-IN" smtClean="0"/>
              <a:t>06-07-2022</a:t>
            </a:fld>
            <a:endParaRPr lang="en-IN"/>
          </a:p>
        </p:txBody>
      </p:sp>
      <p:sp>
        <p:nvSpPr>
          <p:cNvPr id="5" name="Footer Placeholder 4">
            <a:extLst>
              <a:ext uri="{FF2B5EF4-FFF2-40B4-BE49-F238E27FC236}">
                <a16:creationId xmlns:a16="http://schemas.microsoft.com/office/drawing/2014/main" id="{BD3CB383-0823-A289-467E-822181D71E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15C42A-8DA8-BC2F-12DA-F16C17C285C2}"/>
              </a:ext>
            </a:extLst>
          </p:cNvPr>
          <p:cNvSpPr>
            <a:spLocks noGrp="1"/>
          </p:cNvSpPr>
          <p:nvPr>
            <p:ph type="sldNum" sz="quarter" idx="12"/>
          </p:nvPr>
        </p:nvSpPr>
        <p:spPr/>
        <p:txBody>
          <a:bodyPr/>
          <a:lstStyle/>
          <a:p>
            <a:fld id="{25CB90F1-19AF-43E0-9C3A-19C5D728C1FB}" type="slidenum">
              <a:rPr lang="en-IN" smtClean="0"/>
              <a:t>‹#›</a:t>
            </a:fld>
            <a:endParaRPr lang="en-IN"/>
          </a:p>
        </p:txBody>
      </p:sp>
    </p:spTree>
    <p:extLst>
      <p:ext uri="{BB962C8B-B14F-4D97-AF65-F5344CB8AC3E}">
        <p14:creationId xmlns:p14="http://schemas.microsoft.com/office/powerpoint/2010/main" val="2856969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23300-8121-B367-DEFE-807BF29D9D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E55BA1-2566-4555-24B4-00DABD19D5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72B6849-CFE3-1FA4-6429-7DF08A3F61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A227A01-5E82-4F48-F7CA-3E3310A68A3F}"/>
              </a:ext>
            </a:extLst>
          </p:cNvPr>
          <p:cNvSpPr>
            <a:spLocks noGrp="1"/>
          </p:cNvSpPr>
          <p:nvPr>
            <p:ph type="dt" sz="half" idx="10"/>
          </p:nvPr>
        </p:nvSpPr>
        <p:spPr/>
        <p:txBody>
          <a:bodyPr/>
          <a:lstStyle/>
          <a:p>
            <a:fld id="{857ECB5B-5F1E-495B-9B73-C2AAECF37B7C}" type="datetimeFigureOut">
              <a:rPr lang="en-IN" smtClean="0"/>
              <a:t>06-07-2022</a:t>
            </a:fld>
            <a:endParaRPr lang="en-IN"/>
          </a:p>
        </p:txBody>
      </p:sp>
      <p:sp>
        <p:nvSpPr>
          <p:cNvPr id="6" name="Footer Placeholder 5">
            <a:extLst>
              <a:ext uri="{FF2B5EF4-FFF2-40B4-BE49-F238E27FC236}">
                <a16:creationId xmlns:a16="http://schemas.microsoft.com/office/drawing/2014/main" id="{C3CA1887-1E2A-9C50-6F5D-A7ABD70E83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A1F4ED-05D2-9948-248E-9CB56331C0D9}"/>
              </a:ext>
            </a:extLst>
          </p:cNvPr>
          <p:cNvSpPr>
            <a:spLocks noGrp="1"/>
          </p:cNvSpPr>
          <p:nvPr>
            <p:ph type="sldNum" sz="quarter" idx="12"/>
          </p:nvPr>
        </p:nvSpPr>
        <p:spPr/>
        <p:txBody>
          <a:bodyPr/>
          <a:lstStyle/>
          <a:p>
            <a:fld id="{25CB90F1-19AF-43E0-9C3A-19C5D728C1FB}" type="slidenum">
              <a:rPr lang="en-IN" smtClean="0"/>
              <a:t>‹#›</a:t>
            </a:fld>
            <a:endParaRPr lang="en-IN"/>
          </a:p>
        </p:txBody>
      </p:sp>
    </p:spTree>
    <p:extLst>
      <p:ext uri="{BB962C8B-B14F-4D97-AF65-F5344CB8AC3E}">
        <p14:creationId xmlns:p14="http://schemas.microsoft.com/office/powerpoint/2010/main" val="1004531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8C50A-DA40-FC3F-316D-CEE4F1D80B8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AAB112-0479-39D0-DB5E-C1D9E3814C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232BAC-8B29-7D0D-2AAD-6A7DD2987D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01768D-AF13-3FBA-8134-FFDE0A7826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A92652-F310-95A2-8C5A-43D2D1C4FE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2E372C2-4099-74B5-FE72-27D04789D04F}"/>
              </a:ext>
            </a:extLst>
          </p:cNvPr>
          <p:cNvSpPr>
            <a:spLocks noGrp="1"/>
          </p:cNvSpPr>
          <p:nvPr>
            <p:ph type="dt" sz="half" idx="10"/>
          </p:nvPr>
        </p:nvSpPr>
        <p:spPr/>
        <p:txBody>
          <a:bodyPr/>
          <a:lstStyle/>
          <a:p>
            <a:fld id="{857ECB5B-5F1E-495B-9B73-C2AAECF37B7C}" type="datetimeFigureOut">
              <a:rPr lang="en-IN" smtClean="0"/>
              <a:t>06-07-2022</a:t>
            </a:fld>
            <a:endParaRPr lang="en-IN"/>
          </a:p>
        </p:txBody>
      </p:sp>
      <p:sp>
        <p:nvSpPr>
          <p:cNvPr id="8" name="Footer Placeholder 7">
            <a:extLst>
              <a:ext uri="{FF2B5EF4-FFF2-40B4-BE49-F238E27FC236}">
                <a16:creationId xmlns:a16="http://schemas.microsoft.com/office/drawing/2014/main" id="{D6E969AB-DC0F-79AF-068F-79B7BC38F5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592875E-0D3E-DDD2-BC69-704B2067617A}"/>
              </a:ext>
            </a:extLst>
          </p:cNvPr>
          <p:cNvSpPr>
            <a:spLocks noGrp="1"/>
          </p:cNvSpPr>
          <p:nvPr>
            <p:ph type="sldNum" sz="quarter" idx="12"/>
          </p:nvPr>
        </p:nvSpPr>
        <p:spPr/>
        <p:txBody>
          <a:bodyPr/>
          <a:lstStyle/>
          <a:p>
            <a:fld id="{25CB90F1-19AF-43E0-9C3A-19C5D728C1FB}" type="slidenum">
              <a:rPr lang="en-IN" smtClean="0"/>
              <a:t>‹#›</a:t>
            </a:fld>
            <a:endParaRPr lang="en-IN"/>
          </a:p>
        </p:txBody>
      </p:sp>
    </p:spTree>
    <p:extLst>
      <p:ext uri="{BB962C8B-B14F-4D97-AF65-F5344CB8AC3E}">
        <p14:creationId xmlns:p14="http://schemas.microsoft.com/office/powerpoint/2010/main" val="2795650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28DF3-227C-9A2B-FFF5-3700C21AE4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7698C6B-F125-0108-BBF8-F47B52CA3AF5}"/>
              </a:ext>
            </a:extLst>
          </p:cNvPr>
          <p:cNvSpPr>
            <a:spLocks noGrp="1"/>
          </p:cNvSpPr>
          <p:nvPr>
            <p:ph type="dt" sz="half" idx="10"/>
          </p:nvPr>
        </p:nvSpPr>
        <p:spPr/>
        <p:txBody>
          <a:bodyPr/>
          <a:lstStyle/>
          <a:p>
            <a:fld id="{857ECB5B-5F1E-495B-9B73-C2AAECF37B7C}" type="datetimeFigureOut">
              <a:rPr lang="en-IN" smtClean="0"/>
              <a:t>06-07-2022</a:t>
            </a:fld>
            <a:endParaRPr lang="en-IN"/>
          </a:p>
        </p:txBody>
      </p:sp>
      <p:sp>
        <p:nvSpPr>
          <p:cNvPr id="4" name="Footer Placeholder 3">
            <a:extLst>
              <a:ext uri="{FF2B5EF4-FFF2-40B4-BE49-F238E27FC236}">
                <a16:creationId xmlns:a16="http://schemas.microsoft.com/office/drawing/2014/main" id="{3B40639B-796E-9167-A8E3-7E4E0A79556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7567BDE-8751-D6B0-BC2F-7B695ACAB8FA}"/>
              </a:ext>
            </a:extLst>
          </p:cNvPr>
          <p:cNvSpPr>
            <a:spLocks noGrp="1"/>
          </p:cNvSpPr>
          <p:nvPr>
            <p:ph type="sldNum" sz="quarter" idx="12"/>
          </p:nvPr>
        </p:nvSpPr>
        <p:spPr/>
        <p:txBody>
          <a:bodyPr/>
          <a:lstStyle/>
          <a:p>
            <a:fld id="{25CB90F1-19AF-43E0-9C3A-19C5D728C1FB}" type="slidenum">
              <a:rPr lang="en-IN" smtClean="0"/>
              <a:t>‹#›</a:t>
            </a:fld>
            <a:endParaRPr lang="en-IN"/>
          </a:p>
        </p:txBody>
      </p:sp>
    </p:spTree>
    <p:extLst>
      <p:ext uri="{BB962C8B-B14F-4D97-AF65-F5344CB8AC3E}">
        <p14:creationId xmlns:p14="http://schemas.microsoft.com/office/powerpoint/2010/main" val="954123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EBC67D-EC00-8A3D-C146-894E5FAC3C4D}"/>
              </a:ext>
            </a:extLst>
          </p:cNvPr>
          <p:cNvSpPr>
            <a:spLocks noGrp="1"/>
          </p:cNvSpPr>
          <p:nvPr>
            <p:ph type="dt" sz="half" idx="10"/>
          </p:nvPr>
        </p:nvSpPr>
        <p:spPr/>
        <p:txBody>
          <a:bodyPr/>
          <a:lstStyle/>
          <a:p>
            <a:fld id="{857ECB5B-5F1E-495B-9B73-C2AAECF37B7C}" type="datetimeFigureOut">
              <a:rPr lang="en-IN" smtClean="0"/>
              <a:t>06-07-2022</a:t>
            </a:fld>
            <a:endParaRPr lang="en-IN"/>
          </a:p>
        </p:txBody>
      </p:sp>
      <p:sp>
        <p:nvSpPr>
          <p:cNvPr id="3" name="Footer Placeholder 2">
            <a:extLst>
              <a:ext uri="{FF2B5EF4-FFF2-40B4-BE49-F238E27FC236}">
                <a16:creationId xmlns:a16="http://schemas.microsoft.com/office/drawing/2014/main" id="{2D26AF1F-F01D-C50E-4220-F5D794C48C7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EBD4C9E-09D6-7FC9-9EC3-EC877686BA5F}"/>
              </a:ext>
            </a:extLst>
          </p:cNvPr>
          <p:cNvSpPr>
            <a:spLocks noGrp="1"/>
          </p:cNvSpPr>
          <p:nvPr>
            <p:ph type="sldNum" sz="quarter" idx="12"/>
          </p:nvPr>
        </p:nvSpPr>
        <p:spPr/>
        <p:txBody>
          <a:bodyPr/>
          <a:lstStyle/>
          <a:p>
            <a:fld id="{25CB90F1-19AF-43E0-9C3A-19C5D728C1FB}" type="slidenum">
              <a:rPr lang="en-IN" smtClean="0"/>
              <a:t>‹#›</a:t>
            </a:fld>
            <a:endParaRPr lang="en-IN"/>
          </a:p>
        </p:txBody>
      </p:sp>
    </p:spTree>
    <p:extLst>
      <p:ext uri="{BB962C8B-B14F-4D97-AF65-F5344CB8AC3E}">
        <p14:creationId xmlns:p14="http://schemas.microsoft.com/office/powerpoint/2010/main" val="3243685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EA04D-6795-62E0-A91A-0142B3D4E0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9966D7-9354-51E4-A814-277A022716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260C917-65EA-B029-D6F3-7EE7BDC9E6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BC98A-6441-4301-5AD7-6947890DEC00}"/>
              </a:ext>
            </a:extLst>
          </p:cNvPr>
          <p:cNvSpPr>
            <a:spLocks noGrp="1"/>
          </p:cNvSpPr>
          <p:nvPr>
            <p:ph type="dt" sz="half" idx="10"/>
          </p:nvPr>
        </p:nvSpPr>
        <p:spPr/>
        <p:txBody>
          <a:bodyPr/>
          <a:lstStyle/>
          <a:p>
            <a:fld id="{857ECB5B-5F1E-495B-9B73-C2AAECF37B7C}" type="datetimeFigureOut">
              <a:rPr lang="en-IN" smtClean="0"/>
              <a:t>06-07-2022</a:t>
            </a:fld>
            <a:endParaRPr lang="en-IN"/>
          </a:p>
        </p:txBody>
      </p:sp>
      <p:sp>
        <p:nvSpPr>
          <p:cNvPr id="6" name="Footer Placeholder 5">
            <a:extLst>
              <a:ext uri="{FF2B5EF4-FFF2-40B4-BE49-F238E27FC236}">
                <a16:creationId xmlns:a16="http://schemas.microsoft.com/office/drawing/2014/main" id="{3C94BE47-4190-C560-C334-F4BE9E4BD6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47D4A1-9C6B-0026-C612-274E2ED50FD4}"/>
              </a:ext>
            </a:extLst>
          </p:cNvPr>
          <p:cNvSpPr>
            <a:spLocks noGrp="1"/>
          </p:cNvSpPr>
          <p:nvPr>
            <p:ph type="sldNum" sz="quarter" idx="12"/>
          </p:nvPr>
        </p:nvSpPr>
        <p:spPr/>
        <p:txBody>
          <a:bodyPr/>
          <a:lstStyle/>
          <a:p>
            <a:fld id="{25CB90F1-19AF-43E0-9C3A-19C5D728C1FB}" type="slidenum">
              <a:rPr lang="en-IN" smtClean="0"/>
              <a:t>‹#›</a:t>
            </a:fld>
            <a:endParaRPr lang="en-IN"/>
          </a:p>
        </p:txBody>
      </p:sp>
    </p:spTree>
    <p:extLst>
      <p:ext uri="{BB962C8B-B14F-4D97-AF65-F5344CB8AC3E}">
        <p14:creationId xmlns:p14="http://schemas.microsoft.com/office/powerpoint/2010/main" val="3358178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03BEF-89A6-C564-68FD-CCB00157AC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DDAC0E4-D094-89E9-5F7D-CCACBCE819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A8BF73C-7BC3-C69B-08D4-AA0295DDC1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D5928F-6F1C-5150-9E77-742A86D03DBF}"/>
              </a:ext>
            </a:extLst>
          </p:cNvPr>
          <p:cNvSpPr>
            <a:spLocks noGrp="1"/>
          </p:cNvSpPr>
          <p:nvPr>
            <p:ph type="dt" sz="half" idx="10"/>
          </p:nvPr>
        </p:nvSpPr>
        <p:spPr/>
        <p:txBody>
          <a:bodyPr/>
          <a:lstStyle/>
          <a:p>
            <a:fld id="{857ECB5B-5F1E-495B-9B73-C2AAECF37B7C}" type="datetimeFigureOut">
              <a:rPr lang="en-IN" smtClean="0"/>
              <a:t>06-07-2022</a:t>
            </a:fld>
            <a:endParaRPr lang="en-IN"/>
          </a:p>
        </p:txBody>
      </p:sp>
      <p:sp>
        <p:nvSpPr>
          <p:cNvPr id="6" name="Footer Placeholder 5">
            <a:extLst>
              <a:ext uri="{FF2B5EF4-FFF2-40B4-BE49-F238E27FC236}">
                <a16:creationId xmlns:a16="http://schemas.microsoft.com/office/drawing/2014/main" id="{B6D58235-717B-F29F-6CCD-B29BB3FCDE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35E341-5A86-8937-4134-CD9749E06DE2}"/>
              </a:ext>
            </a:extLst>
          </p:cNvPr>
          <p:cNvSpPr>
            <a:spLocks noGrp="1"/>
          </p:cNvSpPr>
          <p:nvPr>
            <p:ph type="sldNum" sz="quarter" idx="12"/>
          </p:nvPr>
        </p:nvSpPr>
        <p:spPr/>
        <p:txBody>
          <a:bodyPr/>
          <a:lstStyle/>
          <a:p>
            <a:fld id="{25CB90F1-19AF-43E0-9C3A-19C5D728C1FB}" type="slidenum">
              <a:rPr lang="en-IN" smtClean="0"/>
              <a:t>‹#›</a:t>
            </a:fld>
            <a:endParaRPr lang="en-IN"/>
          </a:p>
        </p:txBody>
      </p:sp>
    </p:spTree>
    <p:extLst>
      <p:ext uri="{BB962C8B-B14F-4D97-AF65-F5344CB8AC3E}">
        <p14:creationId xmlns:p14="http://schemas.microsoft.com/office/powerpoint/2010/main" val="44786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D99FD2-99F9-836A-EEC3-B61B8259E6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F8A00B-A022-B366-97CE-88EC00A166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D5C742-1C7E-8CEF-A157-01CA25F6A5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7ECB5B-5F1E-495B-9B73-C2AAECF37B7C}" type="datetimeFigureOut">
              <a:rPr lang="en-IN" smtClean="0"/>
              <a:t>06-07-2022</a:t>
            </a:fld>
            <a:endParaRPr lang="en-IN"/>
          </a:p>
        </p:txBody>
      </p:sp>
      <p:sp>
        <p:nvSpPr>
          <p:cNvPr id="5" name="Footer Placeholder 4">
            <a:extLst>
              <a:ext uri="{FF2B5EF4-FFF2-40B4-BE49-F238E27FC236}">
                <a16:creationId xmlns:a16="http://schemas.microsoft.com/office/drawing/2014/main" id="{07DDAEBB-E145-72D7-991B-E9E4DA4115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2C067F5-E197-B23C-98CE-29033427CF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CB90F1-19AF-43E0-9C3A-19C5D728C1FB}" type="slidenum">
              <a:rPr lang="en-IN" smtClean="0"/>
              <a:t>‹#›</a:t>
            </a:fld>
            <a:endParaRPr lang="en-IN"/>
          </a:p>
        </p:txBody>
      </p:sp>
    </p:spTree>
    <p:extLst>
      <p:ext uri="{BB962C8B-B14F-4D97-AF65-F5344CB8AC3E}">
        <p14:creationId xmlns:p14="http://schemas.microsoft.com/office/powerpoint/2010/main" val="3812088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21" descr="Woman on tablet ">
            <a:extLst>
              <a:ext uri="{FF2B5EF4-FFF2-40B4-BE49-F238E27FC236}">
                <a16:creationId xmlns:a16="http://schemas.microsoft.com/office/drawing/2014/main" id="{DB20DB88-CBCC-9A4A-BA0A-4807E1B8E804}"/>
              </a:ext>
            </a:extLst>
          </p:cNvPr>
          <p:cNvPicPr>
            <a:picLocks noGrp="1" noChangeAspect="1"/>
          </p:cNvPicPr>
          <p:nvPr>
            <p:ph type="pic" sz="quarter" idx="10"/>
          </p:nvPr>
        </p:nvPicPr>
        <p:blipFill rotWithShape="1">
          <a:blip r:embed="rId2" cstate="screen">
            <a:duotone>
              <a:prstClr val="black"/>
              <a:schemeClr val="accent3">
                <a:tint val="45000"/>
                <a:satMod val="400000"/>
              </a:schemeClr>
            </a:duotone>
            <a:alphaModFix amt="35000"/>
            <a:extLst>
              <a:ext uri="{28A0092B-C50C-407E-A947-70E740481C1C}">
                <a14:useLocalDpi xmlns:a14="http://schemas.microsoft.com/office/drawing/2010/main"/>
              </a:ext>
            </a:extLst>
          </a:blip>
          <a:srcRect l="4632" r="4632"/>
          <a:stretch/>
        </p:blipFill>
        <p:spPr>
          <a:xfrm>
            <a:off x="1" y="0"/>
            <a:ext cx="12192000" cy="6858000"/>
          </a:xfrm>
          <a:solidFill>
            <a:schemeClr val="tx2">
              <a:lumMod val="75000"/>
            </a:schemeClr>
          </a:solidFill>
          <a:ln>
            <a:solidFill>
              <a:schemeClr val="accent2">
                <a:lumMod val="40000"/>
                <a:lumOff val="60000"/>
              </a:schemeClr>
            </a:solidFill>
          </a:ln>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7203226" y="5427361"/>
            <a:ext cx="4179375" cy="964107"/>
          </a:xfrm>
        </p:spPr>
        <p:txBody>
          <a:bodyPr>
            <a:normAutofit/>
          </a:bodyPr>
          <a:lstStyle/>
          <a:p>
            <a:r>
              <a:rPr lang="en-US" dirty="0"/>
              <a:t>Submitted by: AKAS MANDAL</a:t>
            </a:r>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7203226" y="1519881"/>
            <a:ext cx="4417645" cy="2387600"/>
          </a:xfrm>
        </p:spPr>
        <p:txBody>
          <a:bodyPr>
            <a:normAutofit fontScale="90000"/>
          </a:bodyPr>
          <a:lstStyle/>
          <a:p>
            <a:r>
              <a:rPr lang="en-US" dirty="0"/>
              <a:t>Malignant comments classifier project presentation</a:t>
            </a:r>
          </a:p>
        </p:txBody>
      </p:sp>
    </p:spTree>
    <p:extLst>
      <p:ext uri="{BB962C8B-B14F-4D97-AF65-F5344CB8AC3E}">
        <p14:creationId xmlns:p14="http://schemas.microsoft.com/office/powerpoint/2010/main" val="3994540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B726-7B63-44E5-81E7-E9940D6A755C}"/>
              </a:ext>
            </a:extLst>
          </p:cNvPr>
          <p:cNvSpPr>
            <a:spLocks noGrp="1"/>
          </p:cNvSpPr>
          <p:nvPr>
            <p:ph type="ctrTitle"/>
          </p:nvPr>
        </p:nvSpPr>
        <p:spPr/>
        <p:txBody>
          <a:bodyPr/>
          <a:lstStyle/>
          <a:p>
            <a:r>
              <a:rPr lang="en-US" dirty="0"/>
              <a:t>Data preprocessing</a:t>
            </a:r>
            <a:endParaRPr lang="en-IN" dirty="0"/>
          </a:p>
        </p:txBody>
      </p:sp>
      <p:sp>
        <p:nvSpPr>
          <p:cNvPr id="3" name="Text Placeholder 2">
            <a:extLst>
              <a:ext uri="{FF2B5EF4-FFF2-40B4-BE49-F238E27FC236}">
                <a16:creationId xmlns:a16="http://schemas.microsoft.com/office/drawing/2014/main" id="{F2263732-2C3E-4BAD-8783-615F545BB1CC}"/>
              </a:ext>
            </a:extLst>
          </p:cNvPr>
          <p:cNvSpPr>
            <a:spLocks noGrp="1"/>
          </p:cNvSpPr>
          <p:nvPr>
            <p:ph type="body" sz="quarter" idx="14"/>
          </p:nvPr>
        </p:nvSpPr>
        <p:spPr>
          <a:xfrm>
            <a:off x="392621" y="2008718"/>
            <a:ext cx="10115221" cy="3708502"/>
          </a:xfrm>
        </p:spPr>
        <p:txBody>
          <a:bodyPr/>
          <a:lstStyle/>
          <a:p>
            <a:r>
              <a:rPr lang="en-IN" dirty="0"/>
              <a:t>1. Load dataset </a:t>
            </a:r>
          </a:p>
          <a:p>
            <a:r>
              <a:rPr lang="en-IN" dirty="0"/>
              <a:t>2. Remove null values </a:t>
            </a:r>
          </a:p>
          <a:p>
            <a:r>
              <a:rPr lang="en-IN" dirty="0"/>
              <a:t>3. Drop column id </a:t>
            </a:r>
          </a:p>
          <a:p>
            <a:r>
              <a:rPr lang="en-IN" dirty="0"/>
              <a:t>4. Convert comment text to lower case and replace '\n' with single space. </a:t>
            </a:r>
          </a:p>
          <a:p>
            <a:r>
              <a:rPr lang="en-IN" dirty="0"/>
              <a:t>5. Keep only text data i.e.. a-z' and remove other data from comment text. </a:t>
            </a:r>
          </a:p>
          <a:p>
            <a:r>
              <a:rPr lang="en-IN" dirty="0"/>
              <a:t>6. Remove stop words and punctuations </a:t>
            </a:r>
          </a:p>
          <a:p>
            <a:r>
              <a:rPr lang="en-IN" dirty="0"/>
              <a:t>7. Apply Stemming using Snowball Stemmer </a:t>
            </a:r>
          </a:p>
          <a:p>
            <a:r>
              <a:rPr lang="en-IN" dirty="0"/>
              <a:t>8. Convert text to vectors using TfidfVectorizer </a:t>
            </a:r>
          </a:p>
          <a:p>
            <a:r>
              <a:rPr lang="en-IN" dirty="0"/>
              <a:t>9. Load saved or serialized model </a:t>
            </a:r>
          </a:p>
          <a:p>
            <a:r>
              <a:rPr lang="en-IN" dirty="0"/>
              <a:t>10. Predict values for multi class label</a:t>
            </a:r>
          </a:p>
          <a:p>
            <a:endParaRPr lang="en-IN" dirty="0"/>
          </a:p>
        </p:txBody>
      </p:sp>
      <p:pic>
        <p:nvPicPr>
          <p:cNvPr id="5" name="Picture 4">
            <a:extLst>
              <a:ext uri="{FF2B5EF4-FFF2-40B4-BE49-F238E27FC236}">
                <a16:creationId xmlns:a16="http://schemas.microsoft.com/office/drawing/2014/main" id="{36148732-02D8-4BE2-8324-527120C37B53}"/>
              </a:ext>
            </a:extLst>
          </p:cNvPr>
          <p:cNvPicPr>
            <a:picLocks noChangeAspect="1"/>
          </p:cNvPicPr>
          <p:nvPr/>
        </p:nvPicPr>
        <p:blipFill>
          <a:blip r:embed="rId2"/>
          <a:stretch>
            <a:fillRect/>
          </a:stretch>
        </p:blipFill>
        <p:spPr>
          <a:xfrm>
            <a:off x="6719626" y="2536117"/>
            <a:ext cx="5079753" cy="2653704"/>
          </a:xfrm>
          <a:prstGeom prst="rect">
            <a:avLst/>
          </a:prstGeom>
        </p:spPr>
      </p:pic>
    </p:spTree>
    <p:extLst>
      <p:ext uri="{BB962C8B-B14F-4D97-AF65-F5344CB8AC3E}">
        <p14:creationId xmlns:p14="http://schemas.microsoft.com/office/powerpoint/2010/main" val="101827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4F7C-C8BC-4E61-9CB4-FCA2804B4224}"/>
              </a:ext>
            </a:extLst>
          </p:cNvPr>
          <p:cNvSpPr>
            <a:spLocks noGrp="1"/>
          </p:cNvSpPr>
          <p:nvPr>
            <p:ph type="ctrTitle"/>
          </p:nvPr>
        </p:nvSpPr>
        <p:spPr/>
        <p:txBody>
          <a:bodyPr/>
          <a:lstStyle/>
          <a:p>
            <a:r>
              <a:rPr lang="en-US" dirty="0"/>
              <a:t>TECHNOLOGY USED</a:t>
            </a:r>
            <a:endParaRPr lang="en-IN" dirty="0"/>
          </a:p>
        </p:txBody>
      </p:sp>
      <p:sp>
        <p:nvSpPr>
          <p:cNvPr id="3" name="Text Placeholder 2">
            <a:extLst>
              <a:ext uri="{FF2B5EF4-FFF2-40B4-BE49-F238E27FC236}">
                <a16:creationId xmlns:a16="http://schemas.microsoft.com/office/drawing/2014/main" id="{D7CE6917-BCD1-442C-92CD-16A6A48BE41F}"/>
              </a:ext>
            </a:extLst>
          </p:cNvPr>
          <p:cNvSpPr>
            <a:spLocks noGrp="1"/>
          </p:cNvSpPr>
          <p:nvPr>
            <p:ph type="body" sz="quarter" idx="14"/>
          </p:nvPr>
        </p:nvSpPr>
        <p:spPr>
          <a:xfrm>
            <a:off x="329868" y="1485377"/>
            <a:ext cx="11369070" cy="4520802"/>
          </a:xfrm>
        </p:spPr>
        <p:txBody>
          <a:bodyPr/>
          <a:lstStyle/>
          <a:p>
            <a:pPr marL="285750" indent="-285750">
              <a:buFont typeface="Courier New" panose="02070309020205020404" pitchFamily="49" charset="0"/>
              <a:buChar char="o"/>
            </a:pPr>
            <a:r>
              <a:rPr lang="en-IN" dirty="0"/>
              <a:t> Hardware technology being used.</a:t>
            </a:r>
          </a:p>
          <a:p>
            <a:r>
              <a:rPr lang="en-IN" dirty="0"/>
              <a:t>RAM 	: 8 GB</a:t>
            </a:r>
          </a:p>
          <a:p>
            <a:r>
              <a:rPr lang="en-IN" dirty="0"/>
              <a:t>CPU 	: </a:t>
            </a:r>
            <a:r>
              <a:rPr lang="pt-BR" dirty="0"/>
              <a:t>Intel(R) Core(TM) i5-1035G1 CPU @ 1.00GHz   1.20 GHz</a:t>
            </a:r>
            <a:endParaRPr lang="en-IN" dirty="0"/>
          </a:p>
          <a:p>
            <a:endParaRPr lang="en-IN" dirty="0"/>
          </a:p>
          <a:p>
            <a:endParaRPr lang="en-IN" dirty="0"/>
          </a:p>
          <a:p>
            <a:pPr marL="285750" indent="-285750">
              <a:buFont typeface="Courier New" panose="02070309020205020404" pitchFamily="49" charset="0"/>
              <a:buChar char="o"/>
            </a:pPr>
            <a:r>
              <a:rPr lang="en-IN" dirty="0"/>
              <a:t> Software technology being used.</a:t>
            </a:r>
          </a:p>
          <a:p>
            <a:r>
              <a:rPr lang="en-IN" dirty="0"/>
              <a:t>Programming language 		: Python</a:t>
            </a:r>
          </a:p>
          <a:p>
            <a:r>
              <a:rPr lang="en-IN" dirty="0"/>
              <a:t>Distribution 			: Anaconda Navigator</a:t>
            </a:r>
          </a:p>
          <a:p>
            <a:r>
              <a:rPr lang="en-IN" dirty="0"/>
              <a:t>Browser based language shell 		: Jupyter Notebook</a:t>
            </a:r>
          </a:p>
          <a:p>
            <a:endParaRPr lang="en-IN" dirty="0"/>
          </a:p>
          <a:p>
            <a:pPr marL="285750" indent="-285750">
              <a:buFont typeface="Courier New" panose="02070309020205020404" pitchFamily="49" charset="0"/>
              <a:buChar char="o"/>
            </a:pPr>
            <a:r>
              <a:rPr lang="en-IN" dirty="0"/>
              <a:t> Libraries/Packages specifically being used.</a:t>
            </a:r>
          </a:p>
          <a:p>
            <a:r>
              <a:rPr lang="en-IN" dirty="0"/>
              <a:t>Pandas, NumPy, matplotlib, seaborn, scikit-learn, pandas-profiling, missingno, NLTK</a:t>
            </a:r>
          </a:p>
          <a:p>
            <a:endParaRPr lang="en-IN" dirty="0"/>
          </a:p>
        </p:txBody>
      </p:sp>
      <p:pic>
        <p:nvPicPr>
          <p:cNvPr id="5" name="Picture 4">
            <a:extLst>
              <a:ext uri="{FF2B5EF4-FFF2-40B4-BE49-F238E27FC236}">
                <a16:creationId xmlns:a16="http://schemas.microsoft.com/office/drawing/2014/main" id="{EB953A34-70B1-4677-B53D-8B536EBAC883}"/>
              </a:ext>
            </a:extLst>
          </p:cNvPr>
          <p:cNvPicPr>
            <a:picLocks noChangeAspect="1"/>
          </p:cNvPicPr>
          <p:nvPr/>
        </p:nvPicPr>
        <p:blipFill>
          <a:blip r:embed="rId2"/>
          <a:stretch>
            <a:fillRect/>
          </a:stretch>
        </p:blipFill>
        <p:spPr>
          <a:xfrm>
            <a:off x="7325453" y="2758171"/>
            <a:ext cx="4473926" cy="2799968"/>
          </a:xfrm>
          <a:prstGeom prst="rect">
            <a:avLst/>
          </a:prstGeom>
        </p:spPr>
      </p:pic>
    </p:spTree>
    <p:extLst>
      <p:ext uri="{BB962C8B-B14F-4D97-AF65-F5344CB8AC3E}">
        <p14:creationId xmlns:p14="http://schemas.microsoft.com/office/powerpoint/2010/main" val="2686666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E137-3A5A-4F99-8B0D-A29015A00C7D}"/>
              </a:ext>
            </a:extLst>
          </p:cNvPr>
          <p:cNvSpPr>
            <a:spLocks noGrp="1"/>
          </p:cNvSpPr>
          <p:nvPr>
            <p:ph type="ctrTitle"/>
          </p:nvPr>
        </p:nvSpPr>
        <p:spPr/>
        <p:txBody>
          <a:bodyPr/>
          <a:lstStyle/>
          <a:p>
            <a:r>
              <a:rPr lang="en-US" dirty="0"/>
              <a:t>Imported dependencies</a:t>
            </a:r>
            <a:endParaRPr lang="en-IN" dirty="0"/>
          </a:p>
        </p:txBody>
      </p:sp>
      <p:sp>
        <p:nvSpPr>
          <p:cNvPr id="3" name="Text Placeholder 2">
            <a:extLst>
              <a:ext uri="{FF2B5EF4-FFF2-40B4-BE49-F238E27FC236}">
                <a16:creationId xmlns:a16="http://schemas.microsoft.com/office/drawing/2014/main" id="{89E06906-2158-48E1-9E3F-7DED4E1CA625}"/>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043B4275-DF3A-40DA-B97E-1BF001386C32}"/>
              </a:ext>
            </a:extLst>
          </p:cNvPr>
          <p:cNvPicPr/>
          <p:nvPr/>
        </p:nvPicPr>
        <p:blipFill>
          <a:blip r:embed="rId2"/>
          <a:stretch>
            <a:fillRect/>
          </a:stretch>
        </p:blipFill>
        <p:spPr>
          <a:xfrm>
            <a:off x="392622" y="1642429"/>
            <a:ext cx="6656247" cy="5042455"/>
          </a:xfrm>
          <a:prstGeom prst="rect">
            <a:avLst/>
          </a:prstGeom>
        </p:spPr>
      </p:pic>
      <p:pic>
        <p:nvPicPr>
          <p:cNvPr id="6" name="Picture 5">
            <a:extLst>
              <a:ext uri="{FF2B5EF4-FFF2-40B4-BE49-F238E27FC236}">
                <a16:creationId xmlns:a16="http://schemas.microsoft.com/office/drawing/2014/main" id="{3543572A-837F-47EB-A246-669D6D8C1AC3}"/>
              </a:ext>
            </a:extLst>
          </p:cNvPr>
          <p:cNvPicPr>
            <a:picLocks noChangeAspect="1"/>
          </p:cNvPicPr>
          <p:nvPr/>
        </p:nvPicPr>
        <p:blipFill>
          <a:blip r:embed="rId3"/>
          <a:stretch>
            <a:fillRect/>
          </a:stretch>
        </p:blipFill>
        <p:spPr>
          <a:xfrm>
            <a:off x="7331435" y="2442393"/>
            <a:ext cx="4467941" cy="2978627"/>
          </a:xfrm>
          <a:prstGeom prst="rect">
            <a:avLst/>
          </a:prstGeom>
        </p:spPr>
      </p:pic>
    </p:spTree>
    <p:extLst>
      <p:ext uri="{BB962C8B-B14F-4D97-AF65-F5344CB8AC3E}">
        <p14:creationId xmlns:p14="http://schemas.microsoft.com/office/powerpoint/2010/main" val="472650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A783-CCE1-46CA-BF23-C0CAC64D20FB}"/>
              </a:ext>
            </a:extLst>
          </p:cNvPr>
          <p:cNvSpPr>
            <a:spLocks noGrp="1"/>
          </p:cNvSpPr>
          <p:nvPr>
            <p:ph type="ctrTitle"/>
          </p:nvPr>
        </p:nvSpPr>
        <p:spPr/>
        <p:txBody>
          <a:bodyPr/>
          <a:lstStyle/>
          <a:p>
            <a:r>
              <a:rPr lang="en-US" dirty="0"/>
              <a:t>EXPLORATORY DATA ANALYSIS (EDA) AND VISUALIZATION</a:t>
            </a:r>
            <a:endParaRPr lang="en-IN" dirty="0"/>
          </a:p>
        </p:txBody>
      </p:sp>
      <p:sp>
        <p:nvSpPr>
          <p:cNvPr id="3" name="Text Placeholder 2">
            <a:extLst>
              <a:ext uri="{FF2B5EF4-FFF2-40B4-BE49-F238E27FC236}">
                <a16:creationId xmlns:a16="http://schemas.microsoft.com/office/drawing/2014/main" id="{C862E43C-A378-491A-8B52-ED286C84CA1F}"/>
              </a:ext>
            </a:extLst>
          </p:cNvPr>
          <p:cNvSpPr>
            <a:spLocks noGrp="1"/>
          </p:cNvSpPr>
          <p:nvPr>
            <p:ph type="body" sz="quarter" idx="14"/>
          </p:nvPr>
        </p:nvSpPr>
        <p:spPr/>
        <p:txBody>
          <a:bodyPr/>
          <a:lstStyle/>
          <a:p>
            <a:r>
              <a:rPr lang="en-US" dirty="0"/>
              <a:t> </a:t>
            </a:r>
            <a:endParaRPr lang="en-IN" dirty="0"/>
          </a:p>
        </p:txBody>
      </p:sp>
      <p:sp>
        <p:nvSpPr>
          <p:cNvPr id="11" name="TextBox 10">
            <a:extLst>
              <a:ext uri="{FF2B5EF4-FFF2-40B4-BE49-F238E27FC236}">
                <a16:creationId xmlns:a16="http://schemas.microsoft.com/office/drawing/2014/main" id="{90F9E978-F95A-4667-B8C0-6C53BA3F3A80}"/>
              </a:ext>
            </a:extLst>
          </p:cNvPr>
          <p:cNvSpPr txBox="1"/>
          <p:nvPr/>
        </p:nvSpPr>
        <p:spPr>
          <a:xfrm>
            <a:off x="662226" y="1959236"/>
            <a:ext cx="2725978" cy="369332"/>
          </a:xfrm>
          <a:prstGeom prst="rect">
            <a:avLst/>
          </a:prstGeom>
          <a:noFill/>
        </p:spPr>
        <p:txBody>
          <a:bodyPr wrap="square">
            <a:spAutoFit/>
          </a:bodyPr>
          <a:lstStyle/>
          <a:p>
            <a:r>
              <a:rPr lang="en-US" u="sng" dirty="0"/>
              <a:t>01. Univariate Analysis</a:t>
            </a:r>
          </a:p>
        </p:txBody>
      </p:sp>
      <p:sp>
        <p:nvSpPr>
          <p:cNvPr id="12" name="TextBox 11">
            <a:extLst>
              <a:ext uri="{FF2B5EF4-FFF2-40B4-BE49-F238E27FC236}">
                <a16:creationId xmlns:a16="http://schemas.microsoft.com/office/drawing/2014/main" id="{8618FF1B-A466-4BF3-8CAA-4109A66B2EB2}"/>
              </a:ext>
            </a:extLst>
          </p:cNvPr>
          <p:cNvSpPr txBox="1"/>
          <p:nvPr/>
        </p:nvSpPr>
        <p:spPr>
          <a:xfrm>
            <a:off x="4293493" y="1959236"/>
            <a:ext cx="2920931" cy="369332"/>
          </a:xfrm>
          <a:prstGeom prst="rect">
            <a:avLst/>
          </a:prstGeom>
          <a:noFill/>
        </p:spPr>
        <p:txBody>
          <a:bodyPr wrap="square">
            <a:spAutoFit/>
          </a:bodyPr>
          <a:lstStyle/>
          <a:p>
            <a:r>
              <a:rPr lang="en-US" u="sng" dirty="0"/>
              <a:t>02. Multivariate Analysis</a:t>
            </a:r>
          </a:p>
        </p:txBody>
      </p:sp>
      <p:sp>
        <p:nvSpPr>
          <p:cNvPr id="13" name="TextBox 12">
            <a:extLst>
              <a:ext uri="{FF2B5EF4-FFF2-40B4-BE49-F238E27FC236}">
                <a16:creationId xmlns:a16="http://schemas.microsoft.com/office/drawing/2014/main" id="{79176100-13EF-4E39-BA82-408F67794047}"/>
              </a:ext>
            </a:extLst>
          </p:cNvPr>
          <p:cNvSpPr txBox="1"/>
          <p:nvPr/>
        </p:nvSpPr>
        <p:spPr>
          <a:xfrm>
            <a:off x="7726827" y="1959236"/>
            <a:ext cx="3143730" cy="369332"/>
          </a:xfrm>
          <a:prstGeom prst="rect">
            <a:avLst/>
          </a:prstGeom>
          <a:noFill/>
        </p:spPr>
        <p:txBody>
          <a:bodyPr wrap="square">
            <a:spAutoFit/>
          </a:bodyPr>
          <a:lstStyle/>
          <a:p>
            <a:r>
              <a:rPr lang="en-US" u="sng" dirty="0"/>
              <a:t>03. Correlation of Dataset</a:t>
            </a:r>
          </a:p>
        </p:txBody>
      </p:sp>
      <p:sp>
        <p:nvSpPr>
          <p:cNvPr id="14" name="TextBox 13">
            <a:extLst>
              <a:ext uri="{FF2B5EF4-FFF2-40B4-BE49-F238E27FC236}">
                <a16:creationId xmlns:a16="http://schemas.microsoft.com/office/drawing/2014/main" id="{D9611067-4A94-48A6-870A-A4C18323C3F9}"/>
              </a:ext>
            </a:extLst>
          </p:cNvPr>
          <p:cNvSpPr txBox="1"/>
          <p:nvPr/>
        </p:nvSpPr>
        <p:spPr>
          <a:xfrm>
            <a:off x="2023110" y="4694190"/>
            <a:ext cx="4300351" cy="369332"/>
          </a:xfrm>
          <a:prstGeom prst="rect">
            <a:avLst/>
          </a:prstGeom>
          <a:noFill/>
        </p:spPr>
        <p:txBody>
          <a:bodyPr wrap="square">
            <a:spAutoFit/>
          </a:bodyPr>
          <a:lstStyle/>
          <a:p>
            <a:r>
              <a:rPr lang="en-US" u="sng" dirty="0"/>
              <a:t>04. Correlation with Target variable</a:t>
            </a:r>
          </a:p>
        </p:txBody>
      </p:sp>
      <p:sp>
        <p:nvSpPr>
          <p:cNvPr id="15" name="TextBox 14">
            <a:extLst>
              <a:ext uri="{FF2B5EF4-FFF2-40B4-BE49-F238E27FC236}">
                <a16:creationId xmlns:a16="http://schemas.microsoft.com/office/drawing/2014/main" id="{30C1D2F7-994A-47AD-BECC-E51C11D920E3}"/>
              </a:ext>
            </a:extLst>
          </p:cNvPr>
          <p:cNvSpPr txBox="1"/>
          <p:nvPr/>
        </p:nvSpPr>
        <p:spPr>
          <a:xfrm>
            <a:off x="7168918" y="4694190"/>
            <a:ext cx="1981962" cy="369332"/>
          </a:xfrm>
          <a:prstGeom prst="rect">
            <a:avLst/>
          </a:prstGeom>
          <a:noFill/>
        </p:spPr>
        <p:txBody>
          <a:bodyPr wrap="square">
            <a:spAutoFit/>
          </a:bodyPr>
          <a:lstStyle/>
          <a:p>
            <a:r>
              <a:rPr lang="en-US" u="sng" dirty="0"/>
              <a:t>05. Conclusion</a:t>
            </a:r>
          </a:p>
        </p:txBody>
      </p:sp>
      <p:sp>
        <p:nvSpPr>
          <p:cNvPr id="16" name="TextBox 15">
            <a:extLst>
              <a:ext uri="{FF2B5EF4-FFF2-40B4-BE49-F238E27FC236}">
                <a16:creationId xmlns:a16="http://schemas.microsoft.com/office/drawing/2014/main" id="{3AFB3065-0338-4E1D-89D9-75C9D46E210C}"/>
              </a:ext>
            </a:extLst>
          </p:cNvPr>
          <p:cNvSpPr txBox="1"/>
          <p:nvPr/>
        </p:nvSpPr>
        <p:spPr>
          <a:xfrm>
            <a:off x="662226" y="2592060"/>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7" name="TextBox 16">
            <a:extLst>
              <a:ext uri="{FF2B5EF4-FFF2-40B4-BE49-F238E27FC236}">
                <a16:creationId xmlns:a16="http://schemas.microsoft.com/office/drawing/2014/main" id="{2FBF23AD-1EFD-4457-AD49-F4B2052DF086}"/>
              </a:ext>
            </a:extLst>
          </p:cNvPr>
          <p:cNvSpPr txBox="1"/>
          <p:nvPr/>
        </p:nvSpPr>
        <p:spPr>
          <a:xfrm>
            <a:off x="4293493" y="256614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8" name="TextBox 17">
            <a:extLst>
              <a:ext uri="{FF2B5EF4-FFF2-40B4-BE49-F238E27FC236}">
                <a16:creationId xmlns:a16="http://schemas.microsoft.com/office/drawing/2014/main" id="{FFDA6937-0733-44B8-96A3-DD4E807E6C8F}"/>
              </a:ext>
            </a:extLst>
          </p:cNvPr>
          <p:cNvSpPr txBox="1"/>
          <p:nvPr/>
        </p:nvSpPr>
        <p:spPr>
          <a:xfrm>
            <a:off x="7726827" y="2592060"/>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9" name="TextBox 18">
            <a:extLst>
              <a:ext uri="{FF2B5EF4-FFF2-40B4-BE49-F238E27FC236}">
                <a16:creationId xmlns:a16="http://schemas.microsoft.com/office/drawing/2014/main" id="{CF3854D7-C6AB-47ED-9CEE-E963FF12DF88}"/>
              </a:ext>
            </a:extLst>
          </p:cNvPr>
          <p:cNvSpPr txBox="1"/>
          <p:nvPr/>
        </p:nvSpPr>
        <p:spPr>
          <a:xfrm>
            <a:off x="2025215" y="5328568"/>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20" name="TextBox 19">
            <a:extLst>
              <a:ext uri="{FF2B5EF4-FFF2-40B4-BE49-F238E27FC236}">
                <a16:creationId xmlns:a16="http://schemas.microsoft.com/office/drawing/2014/main" id="{6B3FD18E-5BA3-4C9C-962F-2C0122D754AB}"/>
              </a:ext>
            </a:extLst>
          </p:cNvPr>
          <p:cNvSpPr txBox="1"/>
          <p:nvPr/>
        </p:nvSpPr>
        <p:spPr>
          <a:xfrm>
            <a:off x="7168918" y="532543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2034864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193417A9-82D8-40CF-9020-BC79FE7CC9E3}"/>
              </a:ext>
            </a:extLst>
          </p:cNvPr>
          <p:cNvPicPr>
            <a:picLocks noGrp="1" noChangeAspect="1"/>
          </p:cNvPicPr>
          <p:nvPr>
            <p:ph type="pic" sz="quarter" idx="13"/>
          </p:nvPr>
        </p:nvPicPr>
        <p:blipFill rotWithShape="1">
          <a:blip r:embed="rId2"/>
          <a:srcRect t="-97833" b="-97833"/>
          <a:stretch/>
        </p:blipFill>
        <p:spPr/>
      </p:pic>
      <p:sp>
        <p:nvSpPr>
          <p:cNvPr id="3" name="Title 2">
            <a:extLst>
              <a:ext uri="{FF2B5EF4-FFF2-40B4-BE49-F238E27FC236}">
                <a16:creationId xmlns:a16="http://schemas.microsoft.com/office/drawing/2014/main" id="{C8AAA7E1-82AC-420E-A075-349CA2E62975}"/>
              </a:ext>
            </a:extLst>
          </p:cNvPr>
          <p:cNvSpPr>
            <a:spLocks noGrp="1"/>
          </p:cNvSpPr>
          <p:nvPr>
            <p:ph type="ctrTitle"/>
          </p:nvPr>
        </p:nvSpPr>
        <p:spPr/>
        <p:txBody>
          <a:bodyPr/>
          <a:lstStyle/>
          <a:p>
            <a:r>
              <a:rPr lang="en-US" dirty="0"/>
              <a:t>Cyberbullying statistics</a:t>
            </a:r>
            <a:endParaRPr lang="en-IN" dirty="0"/>
          </a:p>
        </p:txBody>
      </p:sp>
      <p:sp>
        <p:nvSpPr>
          <p:cNvPr id="4" name="Text Placeholder 3">
            <a:extLst>
              <a:ext uri="{FF2B5EF4-FFF2-40B4-BE49-F238E27FC236}">
                <a16:creationId xmlns:a16="http://schemas.microsoft.com/office/drawing/2014/main" id="{62D6981D-AF17-43C5-A111-3C6E118283E8}"/>
              </a:ext>
            </a:extLst>
          </p:cNvPr>
          <p:cNvSpPr>
            <a:spLocks noGrp="1"/>
          </p:cNvSpPr>
          <p:nvPr>
            <p:ph type="body" sz="quarter" idx="14"/>
          </p:nvPr>
        </p:nvSpPr>
        <p:spPr>
          <a:xfrm>
            <a:off x="1645581" y="2794329"/>
            <a:ext cx="4890578" cy="1404810"/>
          </a:xfrm>
        </p:spPr>
        <p:txBody>
          <a:bodyPr/>
          <a:lstStyle/>
          <a:p>
            <a:r>
              <a:rPr lang="en-US" dirty="0"/>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dirty="0"/>
          </a:p>
        </p:txBody>
      </p:sp>
    </p:spTree>
    <p:extLst>
      <p:ext uri="{BB962C8B-B14F-4D97-AF65-F5344CB8AC3E}">
        <p14:creationId xmlns:p14="http://schemas.microsoft.com/office/powerpoint/2010/main" val="1090733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390B714C-B262-4540-93A0-17A22919FF08}"/>
              </a:ext>
            </a:extLst>
          </p:cNvPr>
          <p:cNvPicPr>
            <a:picLocks noGrp="1" noChangeAspect="1"/>
          </p:cNvPicPr>
          <p:nvPr>
            <p:ph type="pic" sz="quarter" idx="13"/>
          </p:nvPr>
        </p:nvPicPr>
        <p:blipFill rotWithShape="1">
          <a:blip r:embed="rId2"/>
          <a:srcRect t="-122837" b="-122837"/>
          <a:stretch/>
        </p:blipFill>
        <p:spPr/>
      </p:pic>
      <p:sp>
        <p:nvSpPr>
          <p:cNvPr id="3" name="Title 2">
            <a:extLst>
              <a:ext uri="{FF2B5EF4-FFF2-40B4-BE49-F238E27FC236}">
                <a16:creationId xmlns:a16="http://schemas.microsoft.com/office/drawing/2014/main" id="{734B2A64-0F20-4033-A672-C25801CD7E96}"/>
              </a:ext>
            </a:extLst>
          </p:cNvPr>
          <p:cNvSpPr>
            <a:spLocks noGrp="1"/>
          </p:cNvSpPr>
          <p:nvPr>
            <p:ph type="ctrTitle"/>
          </p:nvPr>
        </p:nvSpPr>
        <p:spPr/>
        <p:txBody>
          <a:bodyPr/>
          <a:lstStyle/>
          <a:p>
            <a:r>
              <a:rPr lang="en-US" dirty="0"/>
              <a:t>Effects of cyberbullying</a:t>
            </a:r>
            <a:endParaRPr lang="en-IN" dirty="0"/>
          </a:p>
        </p:txBody>
      </p:sp>
      <p:sp>
        <p:nvSpPr>
          <p:cNvPr id="4" name="Text Placeholder 3">
            <a:extLst>
              <a:ext uri="{FF2B5EF4-FFF2-40B4-BE49-F238E27FC236}">
                <a16:creationId xmlns:a16="http://schemas.microsoft.com/office/drawing/2014/main" id="{08373F7F-D47D-4A2B-93CF-B26BCDBA4233}"/>
              </a:ext>
            </a:extLst>
          </p:cNvPr>
          <p:cNvSpPr>
            <a:spLocks noGrp="1"/>
          </p:cNvSpPr>
          <p:nvPr>
            <p:ph type="body" sz="quarter" idx="14"/>
          </p:nvPr>
        </p:nvSpPr>
        <p:spPr>
          <a:xfrm>
            <a:off x="5711877" y="2513531"/>
            <a:ext cx="4890578" cy="1830938"/>
          </a:xfrm>
        </p:spPr>
        <p:txBody>
          <a:bodyPr/>
          <a:lstStyle/>
          <a:p>
            <a:r>
              <a:rPr lang="en-US" dirty="0"/>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lang="en-IN" dirty="0"/>
          </a:p>
        </p:txBody>
      </p:sp>
    </p:spTree>
    <p:extLst>
      <p:ext uri="{BB962C8B-B14F-4D97-AF65-F5344CB8AC3E}">
        <p14:creationId xmlns:p14="http://schemas.microsoft.com/office/powerpoint/2010/main" val="4011970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A5E32-91B6-42BD-8101-E9208CF374F7}"/>
              </a:ext>
            </a:extLst>
          </p:cNvPr>
          <p:cNvSpPr>
            <a:spLocks noGrp="1"/>
          </p:cNvSpPr>
          <p:nvPr>
            <p:ph type="ctrTitle"/>
          </p:nvPr>
        </p:nvSpPr>
        <p:spPr/>
        <p:txBody>
          <a:bodyPr/>
          <a:lstStyle/>
          <a:p>
            <a:r>
              <a:rPr lang="en-US" dirty="0"/>
              <a:t>Missing values</a:t>
            </a:r>
            <a:endParaRPr lang="en-IN" dirty="0"/>
          </a:p>
        </p:txBody>
      </p:sp>
      <p:sp>
        <p:nvSpPr>
          <p:cNvPr id="3" name="Text Placeholder 2">
            <a:extLst>
              <a:ext uri="{FF2B5EF4-FFF2-40B4-BE49-F238E27FC236}">
                <a16:creationId xmlns:a16="http://schemas.microsoft.com/office/drawing/2014/main" id="{D86ADF46-FF84-4748-8101-5A82918AB26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2F2B4834-F7C5-4F0B-90E6-89946FBF73E0}"/>
              </a:ext>
            </a:extLst>
          </p:cNvPr>
          <p:cNvPicPr>
            <a:picLocks noChangeAspect="1"/>
          </p:cNvPicPr>
          <p:nvPr/>
        </p:nvPicPr>
        <p:blipFill>
          <a:blip r:embed="rId2"/>
          <a:stretch>
            <a:fillRect/>
          </a:stretch>
        </p:blipFill>
        <p:spPr>
          <a:xfrm>
            <a:off x="0" y="2061297"/>
            <a:ext cx="12192000" cy="3740819"/>
          </a:xfrm>
          <a:prstGeom prst="rect">
            <a:avLst/>
          </a:prstGeom>
        </p:spPr>
      </p:pic>
    </p:spTree>
    <p:extLst>
      <p:ext uri="{BB962C8B-B14F-4D97-AF65-F5344CB8AC3E}">
        <p14:creationId xmlns:p14="http://schemas.microsoft.com/office/powerpoint/2010/main" val="1203812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1E926-E9EC-484C-A6A3-FE7BD2E3FB52}"/>
              </a:ext>
            </a:extLst>
          </p:cNvPr>
          <p:cNvSpPr>
            <a:spLocks noGrp="1"/>
          </p:cNvSpPr>
          <p:nvPr>
            <p:ph type="ctrTitle"/>
          </p:nvPr>
        </p:nvSpPr>
        <p:spPr/>
        <p:txBody>
          <a:bodyPr/>
          <a:lstStyle/>
          <a:p>
            <a:r>
              <a:rPr lang="en-US" dirty="0"/>
              <a:t>Count plot</a:t>
            </a:r>
            <a:endParaRPr lang="en-IN" dirty="0"/>
          </a:p>
        </p:txBody>
      </p:sp>
      <p:sp>
        <p:nvSpPr>
          <p:cNvPr id="3" name="Text Placeholder 2">
            <a:extLst>
              <a:ext uri="{FF2B5EF4-FFF2-40B4-BE49-F238E27FC236}">
                <a16:creationId xmlns:a16="http://schemas.microsoft.com/office/drawing/2014/main" id="{5FCC595D-8700-4AE9-940E-A6E245547B3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2CE337B-3F1E-4FCE-8244-CDDD8344507E}"/>
              </a:ext>
            </a:extLst>
          </p:cNvPr>
          <p:cNvPicPr>
            <a:picLocks noChangeAspect="1"/>
          </p:cNvPicPr>
          <p:nvPr/>
        </p:nvPicPr>
        <p:blipFill>
          <a:blip r:embed="rId2"/>
          <a:stretch>
            <a:fillRect/>
          </a:stretch>
        </p:blipFill>
        <p:spPr>
          <a:xfrm>
            <a:off x="392624" y="1507066"/>
            <a:ext cx="11555555" cy="5206349"/>
          </a:xfrm>
          <a:prstGeom prst="rect">
            <a:avLst/>
          </a:prstGeom>
        </p:spPr>
      </p:pic>
    </p:spTree>
    <p:extLst>
      <p:ext uri="{BB962C8B-B14F-4D97-AF65-F5344CB8AC3E}">
        <p14:creationId xmlns:p14="http://schemas.microsoft.com/office/powerpoint/2010/main" val="2285273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1A3C-6AF3-4574-A084-9CDC690C02F6}"/>
              </a:ext>
            </a:extLst>
          </p:cNvPr>
          <p:cNvSpPr>
            <a:spLocks noGrp="1"/>
          </p:cNvSpPr>
          <p:nvPr>
            <p:ph type="ctrTitle"/>
          </p:nvPr>
        </p:nvSpPr>
        <p:spPr/>
        <p:txBody>
          <a:bodyPr/>
          <a:lstStyle/>
          <a:p>
            <a:r>
              <a:rPr lang="en-US" dirty="0"/>
              <a:t>Distribution plot</a:t>
            </a:r>
            <a:endParaRPr lang="en-IN" dirty="0"/>
          </a:p>
        </p:txBody>
      </p:sp>
      <p:sp>
        <p:nvSpPr>
          <p:cNvPr id="3" name="Text Placeholder 2">
            <a:extLst>
              <a:ext uri="{FF2B5EF4-FFF2-40B4-BE49-F238E27FC236}">
                <a16:creationId xmlns:a16="http://schemas.microsoft.com/office/drawing/2014/main" id="{5BF82D87-246A-44E5-872C-6B72C3F6BF2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92D7DC3E-2B4C-40FD-821E-457491F28486}"/>
              </a:ext>
            </a:extLst>
          </p:cNvPr>
          <p:cNvPicPr>
            <a:picLocks noChangeAspect="1"/>
          </p:cNvPicPr>
          <p:nvPr/>
        </p:nvPicPr>
        <p:blipFill>
          <a:blip r:embed="rId2"/>
          <a:stretch>
            <a:fillRect/>
          </a:stretch>
        </p:blipFill>
        <p:spPr>
          <a:xfrm>
            <a:off x="392623" y="1807244"/>
            <a:ext cx="11517460" cy="4711111"/>
          </a:xfrm>
          <a:prstGeom prst="rect">
            <a:avLst/>
          </a:prstGeom>
        </p:spPr>
      </p:pic>
    </p:spTree>
    <p:extLst>
      <p:ext uri="{BB962C8B-B14F-4D97-AF65-F5344CB8AC3E}">
        <p14:creationId xmlns:p14="http://schemas.microsoft.com/office/powerpoint/2010/main" val="4094948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B543-1A27-493E-B99D-7DA52A2A8794}"/>
              </a:ext>
            </a:extLst>
          </p:cNvPr>
          <p:cNvSpPr>
            <a:spLocks noGrp="1"/>
          </p:cNvSpPr>
          <p:nvPr>
            <p:ph type="ctrTitle"/>
          </p:nvPr>
        </p:nvSpPr>
        <p:spPr/>
        <p:txBody>
          <a:bodyPr/>
          <a:lstStyle/>
          <a:p>
            <a:r>
              <a:rPr lang="en-US" dirty="0"/>
              <a:t>Pie plot</a:t>
            </a:r>
            <a:endParaRPr lang="en-IN" dirty="0"/>
          </a:p>
        </p:txBody>
      </p:sp>
      <p:sp>
        <p:nvSpPr>
          <p:cNvPr id="3" name="Text Placeholder 2">
            <a:extLst>
              <a:ext uri="{FF2B5EF4-FFF2-40B4-BE49-F238E27FC236}">
                <a16:creationId xmlns:a16="http://schemas.microsoft.com/office/drawing/2014/main" id="{3FCFE34E-006A-4E69-A194-E79B3FDF8B0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D5F962C4-6A14-4E83-BD31-0883DE904E6A}"/>
              </a:ext>
            </a:extLst>
          </p:cNvPr>
          <p:cNvPicPr>
            <a:picLocks noChangeAspect="1"/>
          </p:cNvPicPr>
          <p:nvPr/>
        </p:nvPicPr>
        <p:blipFill>
          <a:blip r:embed="rId2"/>
          <a:stretch>
            <a:fillRect/>
          </a:stretch>
        </p:blipFill>
        <p:spPr>
          <a:xfrm>
            <a:off x="392623" y="1507066"/>
            <a:ext cx="7638181" cy="5086214"/>
          </a:xfrm>
          <a:prstGeom prst="rect">
            <a:avLst/>
          </a:prstGeom>
        </p:spPr>
      </p:pic>
    </p:spTree>
    <p:extLst>
      <p:ext uri="{BB962C8B-B14F-4D97-AF65-F5344CB8AC3E}">
        <p14:creationId xmlns:p14="http://schemas.microsoft.com/office/powerpoint/2010/main" val="4017578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3FC7-CEEA-4A61-9B39-002792125EE1}"/>
              </a:ext>
            </a:extLst>
          </p:cNvPr>
          <p:cNvSpPr>
            <a:spLocks noGrp="1"/>
          </p:cNvSpPr>
          <p:nvPr>
            <p:ph type="ctr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B231C565-FFD1-4272-9AEA-2C8DC536469C}"/>
              </a:ext>
            </a:extLst>
          </p:cNvPr>
          <p:cNvSpPr>
            <a:spLocks noGrp="1"/>
          </p:cNvSpPr>
          <p:nvPr>
            <p:ph type="body" sz="quarter" idx="14"/>
          </p:nvPr>
        </p:nvSpPr>
        <p:spPr>
          <a:xfrm>
            <a:off x="499158" y="1669072"/>
            <a:ext cx="5301660" cy="4849283"/>
          </a:xfrm>
        </p:spPr>
        <p:txBody>
          <a:bodyPr>
            <a:normAutofit/>
          </a:bodyPr>
          <a:lstStyle/>
          <a:p>
            <a:pPr marL="285750" indent="-285750">
              <a:buFont typeface="Courier New" panose="02070309020205020404" pitchFamily="49" charset="0"/>
              <a:buChar char="o"/>
            </a:pPr>
            <a:r>
              <a:rPr lang="en-US" dirty="0"/>
              <a:t>Over a decade, social media have been growing, and people are able to express their opinions and also discuss among others via these platforms. </a:t>
            </a:r>
          </a:p>
          <a:p>
            <a:pPr marL="285750" indent="-285750">
              <a:buFont typeface="Courier New" panose="02070309020205020404" pitchFamily="49" charset="0"/>
              <a:buChar char="o"/>
            </a:pPr>
            <a:r>
              <a:rPr lang="en-US" dirty="0"/>
              <a:t>These debates may arise due to differences in opinion and may often result in fights over the social media during which offensive language termed as malignant comments may be used from one side. </a:t>
            </a:r>
          </a:p>
          <a:p>
            <a:pPr marL="285750" indent="-285750">
              <a:buFont typeface="Courier New" panose="02070309020205020404" pitchFamily="49" charset="0"/>
              <a:buChar char="o"/>
            </a:pPr>
            <a:r>
              <a:rPr lang="en-US" dirty="0"/>
              <a:t>This clearly pose the threat of abuse and harassment online. </a:t>
            </a:r>
          </a:p>
          <a:p>
            <a:pPr marL="285750" indent="-285750">
              <a:buFont typeface="Courier New" panose="02070309020205020404" pitchFamily="49" charset="0"/>
              <a:buChar char="o"/>
            </a:pPr>
            <a:r>
              <a:rPr lang="en-US" dirty="0"/>
              <a:t>As such, some people stop giving their opinions or give up seeking different opinions which result in unhealthy and biased discussion. </a:t>
            </a:r>
          </a:p>
          <a:p>
            <a:pPr marL="285750" indent="-285750">
              <a:buFont typeface="Courier New" panose="02070309020205020404" pitchFamily="49" charset="0"/>
              <a:buChar char="o"/>
            </a:pPr>
            <a:r>
              <a:rPr lang="en-US" dirty="0"/>
              <a:t>Therefore it results in different platforms and communities finding it very difficult to facilitate fair conversation and are often forced to either limit user comments or get dissolved by shutting down user comments completely.</a:t>
            </a:r>
            <a:endParaRPr lang="en-IN" dirty="0"/>
          </a:p>
        </p:txBody>
      </p:sp>
      <p:pic>
        <p:nvPicPr>
          <p:cNvPr id="5" name="Picture 4">
            <a:extLst>
              <a:ext uri="{FF2B5EF4-FFF2-40B4-BE49-F238E27FC236}">
                <a16:creationId xmlns:a16="http://schemas.microsoft.com/office/drawing/2014/main" id="{5BEE8919-F101-496D-BC9B-1178B720C2EB}"/>
              </a:ext>
            </a:extLst>
          </p:cNvPr>
          <p:cNvPicPr>
            <a:picLocks noChangeAspect="1"/>
          </p:cNvPicPr>
          <p:nvPr/>
        </p:nvPicPr>
        <p:blipFill>
          <a:blip r:embed="rId2"/>
          <a:stretch>
            <a:fillRect/>
          </a:stretch>
        </p:blipFill>
        <p:spPr>
          <a:xfrm>
            <a:off x="6096000" y="1342197"/>
            <a:ext cx="4953740" cy="4953740"/>
          </a:xfrm>
          <a:prstGeom prst="rect">
            <a:avLst/>
          </a:prstGeom>
        </p:spPr>
      </p:pic>
    </p:spTree>
    <p:extLst>
      <p:ext uri="{BB962C8B-B14F-4D97-AF65-F5344CB8AC3E}">
        <p14:creationId xmlns:p14="http://schemas.microsoft.com/office/powerpoint/2010/main" val="3793699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E97E-EBD9-4A11-92EA-0E5B9F0A8132}"/>
              </a:ext>
            </a:extLst>
          </p:cNvPr>
          <p:cNvSpPr>
            <a:spLocks noGrp="1"/>
          </p:cNvSpPr>
          <p:nvPr>
            <p:ph type="ctrTitle"/>
          </p:nvPr>
        </p:nvSpPr>
        <p:spPr/>
        <p:txBody>
          <a:bodyPr/>
          <a:lstStyle/>
          <a:p>
            <a:r>
              <a:rPr lang="en-US" dirty="0"/>
              <a:t>Word cloud</a:t>
            </a:r>
            <a:endParaRPr lang="en-IN" dirty="0"/>
          </a:p>
        </p:txBody>
      </p:sp>
      <p:sp>
        <p:nvSpPr>
          <p:cNvPr id="3" name="Text Placeholder 2">
            <a:extLst>
              <a:ext uri="{FF2B5EF4-FFF2-40B4-BE49-F238E27FC236}">
                <a16:creationId xmlns:a16="http://schemas.microsoft.com/office/drawing/2014/main" id="{4DC3E983-3817-4304-980D-65BF79ACA809}"/>
              </a:ext>
            </a:extLst>
          </p:cNvPr>
          <p:cNvSpPr>
            <a:spLocks noGrp="1"/>
          </p:cNvSpPr>
          <p:nvPr>
            <p:ph type="body" sz="quarter" idx="14"/>
          </p:nvPr>
        </p:nvSpPr>
        <p:spPr/>
        <p:txBody>
          <a:bodyPr/>
          <a:lstStyle/>
          <a:p>
            <a:r>
              <a:rPr lang="en-US" dirty="0"/>
              <a:t> </a:t>
            </a:r>
            <a:endParaRPr lang="en-IN" dirty="0"/>
          </a:p>
        </p:txBody>
      </p:sp>
      <p:pic>
        <p:nvPicPr>
          <p:cNvPr id="7" name="Picture 6">
            <a:extLst>
              <a:ext uri="{FF2B5EF4-FFF2-40B4-BE49-F238E27FC236}">
                <a16:creationId xmlns:a16="http://schemas.microsoft.com/office/drawing/2014/main" id="{F25AB880-6E35-4B7A-85DF-27DD48BF35DA}"/>
              </a:ext>
            </a:extLst>
          </p:cNvPr>
          <p:cNvPicPr>
            <a:picLocks noChangeAspect="1"/>
          </p:cNvPicPr>
          <p:nvPr/>
        </p:nvPicPr>
        <p:blipFill>
          <a:blip r:embed="rId2"/>
          <a:stretch>
            <a:fillRect/>
          </a:stretch>
        </p:blipFill>
        <p:spPr>
          <a:xfrm>
            <a:off x="392623" y="1507066"/>
            <a:ext cx="7852348" cy="5132618"/>
          </a:xfrm>
          <a:prstGeom prst="rect">
            <a:avLst/>
          </a:prstGeom>
        </p:spPr>
      </p:pic>
    </p:spTree>
    <p:extLst>
      <p:ext uri="{BB962C8B-B14F-4D97-AF65-F5344CB8AC3E}">
        <p14:creationId xmlns:p14="http://schemas.microsoft.com/office/powerpoint/2010/main" val="1057348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E520-BB4F-4AD6-AF25-4B92E390F3EB}"/>
              </a:ext>
            </a:extLst>
          </p:cNvPr>
          <p:cNvSpPr>
            <a:spLocks noGrp="1"/>
          </p:cNvSpPr>
          <p:nvPr>
            <p:ph type="ctrTitle"/>
          </p:nvPr>
        </p:nvSpPr>
        <p:spPr/>
        <p:txBody>
          <a:bodyPr/>
          <a:lstStyle/>
          <a:p>
            <a:r>
              <a:rPr lang="en-US" dirty="0"/>
              <a:t>heatmap</a:t>
            </a:r>
            <a:endParaRPr lang="en-IN" dirty="0"/>
          </a:p>
        </p:txBody>
      </p:sp>
      <p:sp>
        <p:nvSpPr>
          <p:cNvPr id="3" name="Text Placeholder 2">
            <a:extLst>
              <a:ext uri="{FF2B5EF4-FFF2-40B4-BE49-F238E27FC236}">
                <a16:creationId xmlns:a16="http://schemas.microsoft.com/office/drawing/2014/main" id="{07FCF63B-1893-4A97-BC53-A63D138417A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23E37E8E-87C8-4838-A789-41450EE8007C}"/>
              </a:ext>
            </a:extLst>
          </p:cNvPr>
          <p:cNvPicPr>
            <a:picLocks noChangeAspect="1"/>
          </p:cNvPicPr>
          <p:nvPr/>
        </p:nvPicPr>
        <p:blipFill>
          <a:blip r:embed="rId2"/>
          <a:stretch>
            <a:fillRect/>
          </a:stretch>
        </p:blipFill>
        <p:spPr>
          <a:xfrm>
            <a:off x="392622" y="1595535"/>
            <a:ext cx="6959899" cy="5081692"/>
          </a:xfrm>
          <a:prstGeom prst="rect">
            <a:avLst/>
          </a:prstGeom>
        </p:spPr>
      </p:pic>
    </p:spTree>
    <p:extLst>
      <p:ext uri="{BB962C8B-B14F-4D97-AF65-F5344CB8AC3E}">
        <p14:creationId xmlns:p14="http://schemas.microsoft.com/office/powerpoint/2010/main" val="3985215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D5BC6-E0B3-4633-9BBD-7DECDC434593}"/>
              </a:ext>
            </a:extLst>
          </p:cNvPr>
          <p:cNvSpPr>
            <a:spLocks noGrp="1"/>
          </p:cNvSpPr>
          <p:nvPr>
            <p:ph type="ctrTitle"/>
          </p:nvPr>
        </p:nvSpPr>
        <p:spPr/>
        <p:txBody>
          <a:bodyPr/>
          <a:lstStyle/>
          <a:p>
            <a:r>
              <a:rPr lang="en-US" dirty="0"/>
              <a:t>Pandas profiling</a:t>
            </a:r>
            <a:endParaRPr lang="en-IN" dirty="0"/>
          </a:p>
        </p:txBody>
      </p:sp>
      <p:sp>
        <p:nvSpPr>
          <p:cNvPr id="3" name="Text Placeholder 2">
            <a:extLst>
              <a:ext uri="{FF2B5EF4-FFF2-40B4-BE49-F238E27FC236}">
                <a16:creationId xmlns:a16="http://schemas.microsoft.com/office/drawing/2014/main" id="{694682B1-C966-4C50-BB89-4C897A88D261}"/>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4ECD6A8-AAA6-45C5-9B85-4FF9846B99E2}"/>
              </a:ext>
            </a:extLst>
          </p:cNvPr>
          <p:cNvPicPr>
            <a:picLocks noChangeAspect="1"/>
          </p:cNvPicPr>
          <p:nvPr/>
        </p:nvPicPr>
        <p:blipFill>
          <a:blip r:embed="rId2"/>
          <a:stretch>
            <a:fillRect/>
          </a:stretch>
        </p:blipFill>
        <p:spPr>
          <a:xfrm>
            <a:off x="392623" y="1669072"/>
            <a:ext cx="7779059" cy="4849283"/>
          </a:xfrm>
          <a:prstGeom prst="rect">
            <a:avLst/>
          </a:prstGeom>
        </p:spPr>
      </p:pic>
    </p:spTree>
    <p:extLst>
      <p:ext uri="{BB962C8B-B14F-4D97-AF65-F5344CB8AC3E}">
        <p14:creationId xmlns:p14="http://schemas.microsoft.com/office/powerpoint/2010/main" val="31977573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DE82-5BBC-477E-9822-B762B0DB408B}"/>
              </a:ext>
            </a:extLst>
          </p:cNvPr>
          <p:cNvSpPr>
            <a:spLocks noGrp="1"/>
          </p:cNvSpPr>
          <p:nvPr>
            <p:ph type="ctrTitle"/>
          </p:nvPr>
        </p:nvSpPr>
        <p:spPr/>
        <p:txBody>
          <a:bodyPr/>
          <a:lstStyle/>
          <a:p>
            <a:r>
              <a:rPr lang="en-US" dirty="0"/>
              <a:t>Classification function</a:t>
            </a:r>
            <a:endParaRPr lang="en-IN" dirty="0"/>
          </a:p>
        </p:txBody>
      </p:sp>
      <p:sp>
        <p:nvSpPr>
          <p:cNvPr id="3" name="Text Placeholder 2">
            <a:extLst>
              <a:ext uri="{FF2B5EF4-FFF2-40B4-BE49-F238E27FC236}">
                <a16:creationId xmlns:a16="http://schemas.microsoft.com/office/drawing/2014/main" id="{A7FE2138-0B3B-405F-9293-52B18A8CB2A1}"/>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7C878CE8-8062-4714-A5C0-4803EBD027DE}"/>
              </a:ext>
            </a:extLst>
          </p:cNvPr>
          <p:cNvPicPr/>
          <p:nvPr/>
        </p:nvPicPr>
        <p:blipFill>
          <a:blip r:embed="rId2"/>
          <a:stretch>
            <a:fillRect/>
          </a:stretch>
        </p:blipFill>
        <p:spPr>
          <a:xfrm>
            <a:off x="392622" y="1569800"/>
            <a:ext cx="6157467" cy="5054935"/>
          </a:xfrm>
          <a:prstGeom prst="rect">
            <a:avLst/>
          </a:prstGeom>
        </p:spPr>
      </p:pic>
      <p:pic>
        <p:nvPicPr>
          <p:cNvPr id="5" name="Picture 4">
            <a:extLst>
              <a:ext uri="{FF2B5EF4-FFF2-40B4-BE49-F238E27FC236}">
                <a16:creationId xmlns:a16="http://schemas.microsoft.com/office/drawing/2014/main" id="{8E77FE25-CE1B-48A1-9523-8E7864BEDED8}"/>
              </a:ext>
            </a:extLst>
          </p:cNvPr>
          <p:cNvPicPr/>
          <p:nvPr/>
        </p:nvPicPr>
        <p:blipFill>
          <a:blip r:embed="rId3"/>
          <a:stretch>
            <a:fillRect/>
          </a:stretch>
        </p:blipFill>
        <p:spPr>
          <a:xfrm>
            <a:off x="6550089" y="2678841"/>
            <a:ext cx="5421087" cy="2836852"/>
          </a:xfrm>
          <a:prstGeom prst="rect">
            <a:avLst/>
          </a:prstGeom>
        </p:spPr>
      </p:pic>
    </p:spTree>
    <p:extLst>
      <p:ext uri="{BB962C8B-B14F-4D97-AF65-F5344CB8AC3E}">
        <p14:creationId xmlns:p14="http://schemas.microsoft.com/office/powerpoint/2010/main" val="1200574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300B6-2C9B-4DAB-8E43-98DC4443AF70}"/>
              </a:ext>
            </a:extLst>
          </p:cNvPr>
          <p:cNvSpPr>
            <a:spLocks noGrp="1"/>
          </p:cNvSpPr>
          <p:nvPr>
            <p:ph type="ctrTitle"/>
          </p:nvPr>
        </p:nvSpPr>
        <p:spPr/>
        <p:txBody>
          <a:bodyPr/>
          <a:lstStyle/>
          <a:p>
            <a:r>
              <a:rPr lang="en-US" dirty="0"/>
              <a:t>Classification machine learning models</a:t>
            </a:r>
            <a:endParaRPr lang="en-IN" dirty="0"/>
          </a:p>
        </p:txBody>
      </p:sp>
      <p:sp>
        <p:nvSpPr>
          <p:cNvPr id="3" name="Text Placeholder 2">
            <a:extLst>
              <a:ext uri="{FF2B5EF4-FFF2-40B4-BE49-F238E27FC236}">
                <a16:creationId xmlns:a16="http://schemas.microsoft.com/office/drawing/2014/main" id="{39AE761B-E6AF-44E8-8A25-7D78C682345F}"/>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1BAEBCA-20DC-4F83-A5D2-BC4B2BCCA845}"/>
              </a:ext>
            </a:extLst>
          </p:cNvPr>
          <p:cNvPicPr>
            <a:picLocks noChangeAspect="1"/>
          </p:cNvPicPr>
          <p:nvPr/>
        </p:nvPicPr>
        <p:blipFill>
          <a:blip r:embed="rId2"/>
          <a:stretch>
            <a:fillRect/>
          </a:stretch>
        </p:blipFill>
        <p:spPr>
          <a:xfrm>
            <a:off x="392624" y="1452055"/>
            <a:ext cx="8499450" cy="5212874"/>
          </a:xfrm>
          <a:prstGeom prst="rect">
            <a:avLst/>
          </a:prstGeom>
        </p:spPr>
      </p:pic>
    </p:spTree>
    <p:extLst>
      <p:ext uri="{BB962C8B-B14F-4D97-AF65-F5344CB8AC3E}">
        <p14:creationId xmlns:p14="http://schemas.microsoft.com/office/powerpoint/2010/main" val="69528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4849-F8E9-4B3E-9993-3BB1B547B91A}"/>
              </a:ext>
            </a:extLst>
          </p:cNvPr>
          <p:cNvSpPr>
            <a:spLocks noGrp="1"/>
          </p:cNvSpPr>
          <p:nvPr>
            <p:ph type="ctrTitle"/>
          </p:nvPr>
        </p:nvSpPr>
        <p:spPr/>
        <p:txBody>
          <a:bodyPr/>
          <a:lstStyle/>
          <a:p>
            <a:r>
              <a:rPr lang="en-US" dirty="0"/>
              <a:t>ROC AUC CURVE</a:t>
            </a:r>
            <a:endParaRPr lang="en-IN" dirty="0"/>
          </a:p>
        </p:txBody>
      </p:sp>
      <p:sp>
        <p:nvSpPr>
          <p:cNvPr id="3" name="Text Placeholder 2">
            <a:extLst>
              <a:ext uri="{FF2B5EF4-FFF2-40B4-BE49-F238E27FC236}">
                <a16:creationId xmlns:a16="http://schemas.microsoft.com/office/drawing/2014/main" id="{8BFA8D20-F553-4B18-8540-BB8BC48A93EA}"/>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B5762C2E-667A-40BC-A9DF-F6697628F826}"/>
              </a:ext>
            </a:extLst>
          </p:cNvPr>
          <p:cNvPicPr>
            <a:picLocks noChangeAspect="1"/>
          </p:cNvPicPr>
          <p:nvPr/>
        </p:nvPicPr>
        <p:blipFill>
          <a:blip r:embed="rId2"/>
          <a:stretch>
            <a:fillRect/>
          </a:stretch>
        </p:blipFill>
        <p:spPr>
          <a:xfrm>
            <a:off x="392624" y="1342197"/>
            <a:ext cx="6657550" cy="5513790"/>
          </a:xfrm>
          <a:prstGeom prst="rect">
            <a:avLst/>
          </a:prstGeom>
        </p:spPr>
      </p:pic>
    </p:spTree>
    <p:extLst>
      <p:ext uri="{BB962C8B-B14F-4D97-AF65-F5344CB8AC3E}">
        <p14:creationId xmlns:p14="http://schemas.microsoft.com/office/powerpoint/2010/main" val="2833244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77DBE-1803-480E-A2A1-C22A3B5FFE7B}"/>
              </a:ext>
            </a:extLst>
          </p:cNvPr>
          <p:cNvSpPr>
            <a:spLocks noGrp="1"/>
          </p:cNvSpPr>
          <p:nvPr>
            <p:ph type="ctrTitle"/>
          </p:nvPr>
        </p:nvSpPr>
        <p:spPr/>
        <p:txBody>
          <a:bodyPr/>
          <a:lstStyle/>
          <a:p>
            <a:r>
              <a:rPr lang="en-US" dirty="0"/>
              <a:t>Confusion matrix</a:t>
            </a:r>
            <a:endParaRPr lang="en-IN" dirty="0"/>
          </a:p>
        </p:txBody>
      </p:sp>
      <p:sp>
        <p:nvSpPr>
          <p:cNvPr id="3" name="Text Placeholder 2">
            <a:extLst>
              <a:ext uri="{FF2B5EF4-FFF2-40B4-BE49-F238E27FC236}">
                <a16:creationId xmlns:a16="http://schemas.microsoft.com/office/drawing/2014/main" id="{631BB28F-2247-42AB-B51F-CA92B3F451A7}"/>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FD4D14A2-483F-4E9E-B67E-A780FC6531D7}"/>
              </a:ext>
            </a:extLst>
          </p:cNvPr>
          <p:cNvPicPr>
            <a:picLocks noChangeAspect="1"/>
          </p:cNvPicPr>
          <p:nvPr/>
        </p:nvPicPr>
        <p:blipFill>
          <a:blip r:embed="rId2"/>
          <a:stretch>
            <a:fillRect/>
          </a:stretch>
        </p:blipFill>
        <p:spPr>
          <a:xfrm>
            <a:off x="392624" y="1342197"/>
            <a:ext cx="5942862" cy="5317774"/>
          </a:xfrm>
          <a:prstGeom prst="rect">
            <a:avLst/>
          </a:prstGeom>
        </p:spPr>
      </p:pic>
    </p:spTree>
    <p:extLst>
      <p:ext uri="{BB962C8B-B14F-4D97-AF65-F5344CB8AC3E}">
        <p14:creationId xmlns:p14="http://schemas.microsoft.com/office/powerpoint/2010/main" val="2368446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B26B-9B76-4FC8-9CDF-C1DC6E52A35A}"/>
              </a:ext>
            </a:extLst>
          </p:cNvPr>
          <p:cNvSpPr>
            <a:spLocks noGrp="1"/>
          </p:cNvSpPr>
          <p:nvPr>
            <p:ph type="ctrTitle"/>
          </p:nvPr>
        </p:nvSpPr>
        <p:spPr/>
        <p:txBody>
          <a:bodyPr/>
          <a:lstStyle/>
          <a:p>
            <a:r>
              <a:rPr lang="en-US" dirty="0"/>
              <a:t>Key Findings and Conclusions of the Study</a:t>
            </a:r>
            <a:endParaRPr lang="en-IN" dirty="0"/>
          </a:p>
        </p:txBody>
      </p:sp>
      <p:sp>
        <p:nvSpPr>
          <p:cNvPr id="3" name="Text Placeholder 2">
            <a:extLst>
              <a:ext uri="{FF2B5EF4-FFF2-40B4-BE49-F238E27FC236}">
                <a16:creationId xmlns:a16="http://schemas.microsoft.com/office/drawing/2014/main" id="{C9EB8492-99E0-4D23-AB57-30B05F2F2396}"/>
              </a:ext>
            </a:extLst>
          </p:cNvPr>
          <p:cNvSpPr>
            <a:spLocks noGrp="1"/>
          </p:cNvSpPr>
          <p:nvPr>
            <p:ph type="body" sz="quarter" idx="14"/>
          </p:nvPr>
        </p:nvSpPr>
        <p:spPr>
          <a:xfrm>
            <a:off x="392623" y="2514773"/>
            <a:ext cx="4589923" cy="3186231"/>
          </a:xfrm>
        </p:spPr>
        <p:txBody>
          <a:bodyPr/>
          <a:lstStyle/>
          <a:p>
            <a:r>
              <a:rPr lang="en-US" dirty="0"/>
              <a:t>The finding of the study is that only few users over online use unparliamentary language. </a:t>
            </a:r>
          </a:p>
          <a:p>
            <a:r>
              <a:rPr lang="en-US" dirty="0"/>
              <a:t>And most of these sentences have more stop words and are being quite long. </a:t>
            </a:r>
          </a:p>
          <a:p>
            <a:r>
              <a:rPr lang="en-US" dirty="0"/>
              <a:t>As discussed before few motivated disrespectful crowds use these foul languages in the online forum to bully the people around and to stop them from doing these things that they are not supposed to do. </a:t>
            </a:r>
          </a:p>
          <a:p>
            <a:r>
              <a:rPr lang="en-US" dirty="0"/>
              <a:t>Our study helps the online forums and social media to induce a ban to profanity or usage of profanity over these forums.</a:t>
            </a:r>
            <a:endParaRPr lang="en-IN" dirty="0"/>
          </a:p>
        </p:txBody>
      </p:sp>
      <p:pic>
        <p:nvPicPr>
          <p:cNvPr id="4" name="Picture 3">
            <a:extLst>
              <a:ext uri="{FF2B5EF4-FFF2-40B4-BE49-F238E27FC236}">
                <a16:creationId xmlns:a16="http://schemas.microsoft.com/office/drawing/2014/main" id="{F491D98F-3A9D-46E7-A899-B2A549F1B01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786833" y="2997899"/>
            <a:ext cx="5731510" cy="2075180"/>
          </a:xfrm>
          <a:prstGeom prst="rect">
            <a:avLst/>
          </a:prstGeom>
        </p:spPr>
      </p:pic>
    </p:spTree>
    <p:extLst>
      <p:ext uri="{BB962C8B-B14F-4D97-AF65-F5344CB8AC3E}">
        <p14:creationId xmlns:p14="http://schemas.microsoft.com/office/powerpoint/2010/main" val="1629335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4" y="3103700"/>
            <a:ext cx="4823188" cy="1656012"/>
          </a:xfrm>
        </p:spPr>
        <p:txBody>
          <a:bodyPr/>
          <a:lstStyle/>
          <a:p>
            <a:r>
              <a:rPr lang="en-US" sz="1600" dirty="0">
                <a:latin typeface="+mj-lt"/>
              </a:rPr>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endParaRPr lang="en-IN" sz="1600" dirty="0">
              <a:latin typeface="+mj-lt"/>
            </a:endParaRPr>
          </a:p>
          <a:p>
            <a:endParaRPr lang="en-IN" dirty="0"/>
          </a:p>
        </p:txBody>
      </p:sp>
      <p:pic>
        <p:nvPicPr>
          <p:cNvPr id="6" name="Picture 5">
            <a:extLst>
              <a:ext uri="{FF2B5EF4-FFF2-40B4-BE49-F238E27FC236}">
                <a16:creationId xmlns:a16="http://schemas.microsoft.com/office/drawing/2014/main" id="{CA89E852-2607-43A8-80DD-2C9AC370F64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155535" y="2092906"/>
            <a:ext cx="5643841" cy="3677601"/>
          </a:xfrm>
          <a:prstGeom prst="rect">
            <a:avLst/>
          </a:prstGeom>
        </p:spPr>
      </p:pic>
    </p:spTree>
    <p:extLst>
      <p:ext uri="{BB962C8B-B14F-4D97-AF65-F5344CB8AC3E}">
        <p14:creationId xmlns:p14="http://schemas.microsoft.com/office/powerpoint/2010/main" val="2970481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3" y="3009907"/>
            <a:ext cx="4981809" cy="1833292"/>
          </a:xfrm>
        </p:spPr>
        <p:txBody>
          <a:bodyPr/>
          <a:lstStyle/>
          <a:p>
            <a:r>
              <a:rPr lang="en-US" dirty="0"/>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a:t>
            </a:r>
            <a:endParaRPr lang="en-IN" dirty="0"/>
          </a:p>
        </p:txBody>
      </p:sp>
      <p:pic>
        <p:nvPicPr>
          <p:cNvPr id="6" name="Picture 5">
            <a:extLst>
              <a:ext uri="{FF2B5EF4-FFF2-40B4-BE49-F238E27FC236}">
                <a16:creationId xmlns:a16="http://schemas.microsoft.com/office/drawing/2014/main" id="{920EC7A1-58DA-4ACB-9C72-6472F7A790CF}"/>
              </a:ext>
            </a:extLst>
          </p:cNvPr>
          <p:cNvPicPr/>
          <p:nvPr/>
        </p:nvPicPr>
        <p:blipFill>
          <a:blip r:embed="rId2">
            <a:extLst>
              <a:ext uri="{28A0092B-C50C-407E-A947-70E740481C1C}">
                <a14:useLocalDpi xmlns:a14="http://schemas.microsoft.com/office/drawing/2010/main" val="0"/>
              </a:ext>
            </a:extLst>
          </a:blip>
          <a:stretch>
            <a:fillRect/>
          </a:stretch>
        </p:blipFill>
        <p:spPr>
          <a:xfrm>
            <a:off x="5759508" y="2357378"/>
            <a:ext cx="6039868" cy="3138351"/>
          </a:xfrm>
          <a:prstGeom prst="rect">
            <a:avLst/>
          </a:prstGeom>
        </p:spPr>
      </p:pic>
    </p:spTree>
    <p:extLst>
      <p:ext uri="{BB962C8B-B14F-4D97-AF65-F5344CB8AC3E}">
        <p14:creationId xmlns:p14="http://schemas.microsoft.com/office/powerpoint/2010/main" val="3305629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120A5-9EAB-498A-B690-E34376265852}"/>
              </a:ext>
            </a:extLst>
          </p:cNvPr>
          <p:cNvSpPr>
            <a:spLocks noGrp="1"/>
          </p:cNvSpPr>
          <p:nvPr>
            <p:ph type="ctr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5E37FF61-6402-451E-AA04-2B60B4FCDB7D}"/>
              </a:ext>
            </a:extLst>
          </p:cNvPr>
          <p:cNvSpPr>
            <a:spLocks noGrp="1"/>
          </p:cNvSpPr>
          <p:nvPr>
            <p:ph type="body" sz="quarter" idx="14"/>
          </p:nvPr>
        </p:nvSpPr>
        <p:spPr>
          <a:xfrm>
            <a:off x="392624" y="2110748"/>
            <a:ext cx="11369070" cy="4103621"/>
          </a:xfrm>
        </p:spPr>
        <p:txBody>
          <a:bodyPr/>
          <a:lstStyle/>
          <a:p>
            <a:pPr marL="285750" indent="-285750">
              <a:buFont typeface="Courier New" panose="02070309020205020404" pitchFamily="49" charset="0"/>
              <a:buChar char="o"/>
            </a:pPr>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buFont typeface="Courier New" panose="02070309020205020404" pitchFamily="49" charset="0"/>
              <a:buChar char="o"/>
            </a:pPr>
            <a:r>
              <a:rPr lang="en-US" dirty="0"/>
              <a:t>Online hate, described as abusive language, aggression, cyberbullying, hatefulness and many others has been identified as a major threat on online social media platforms. Social media platforms are the most prominent grounds for such toxic behavior.   </a:t>
            </a:r>
          </a:p>
          <a:p>
            <a:pPr marL="285750" indent="-285750">
              <a:buFont typeface="Courier New" panose="02070309020205020404" pitchFamily="49" charset="0"/>
              <a:buChar char="o"/>
            </a:pPr>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buFont typeface="Courier New" panose="02070309020205020404" pitchFamily="49" charset="0"/>
              <a:buChar char="o"/>
            </a:pPr>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285750" indent="-285750">
              <a:buFont typeface="Courier New" panose="02070309020205020404" pitchFamily="49" charset="0"/>
              <a:buChar char="o"/>
            </a:pPr>
            <a:r>
              <a:rPr lang="en-US" dirty="0"/>
              <a:t>Our goal is to build a prototype of online hate and abuse comment classifier which can used to classify hate and offensive comments so that it can be controlled and restricted from spreading hatred and cyberbullying.</a:t>
            </a:r>
            <a:endParaRPr lang="en-IN" dirty="0"/>
          </a:p>
        </p:txBody>
      </p:sp>
    </p:spTree>
    <p:extLst>
      <p:ext uri="{BB962C8B-B14F-4D97-AF65-F5344CB8AC3E}">
        <p14:creationId xmlns:p14="http://schemas.microsoft.com/office/powerpoint/2010/main" val="16705873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C043-D201-4B33-B9CB-065D100B41AD}"/>
              </a:ext>
            </a:extLst>
          </p:cNvPr>
          <p:cNvSpPr>
            <a:spLocks noGrp="1"/>
          </p:cNvSpPr>
          <p:nvPr>
            <p:ph type="ctrTitle"/>
          </p:nvPr>
        </p:nvSpPr>
        <p:spPr/>
        <p:txBody>
          <a:bodyPr/>
          <a:lstStyle/>
          <a:p>
            <a:r>
              <a:rPr lang="en-US" dirty="0"/>
              <a:t>Limitations of this work and Scope for Future Work</a:t>
            </a:r>
          </a:p>
        </p:txBody>
      </p:sp>
      <p:sp>
        <p:nvSpPr>
          <p:cNvPr id="3" name="Text Placeholder 2">
            <a:extLst>
              <a:ext uri="{FF2B5EF4-FFF2-40B4-BE49-F238E27FC236}">
                <a16:creationId xmlns:a16="http://schemas.microsoft.com/office/drawing/2014/main" id="{237E5C8F-62CF-45C7-9433-0871A533C2BC}"/>
              </a:ext>
            </a:extLst>
          </p:cNvPr>
          <p:cNvSpPr>
            <a:spLocks noGrp="1"/>
          </p:cNvSpPr>
          <p:nvPr>
            <p:ph type="body" sz="quarter" idx="14"/>
          </p:nvPr>
        </p:nvSpPr>
        <p:spPr>
          <a:xfrm>
            <a:off x="392623" y="1880664"/>
            <a:ext cx="4673899" cy="4504267"/>
          </a:xfrm>
        </p:spPr>
        <p:txBody>
          <a:bodyPr>
            <a:normAutofit/>
          </a:bodyPr>
          <a:lstStyle/>
          <a:p>
            <a:r>
              <a:rPr lang="en-US" dirty="0"/>
              <a:t>Problems faced while working in this project:</a:t>
            </a:r>
          </a:p>
          <a:p>
            <a:pPr marL="285750" indent="-285750">
              <a:buFont typeface="Courier New" panose="02070309020205020404" pitchFamily="49" charset="0"/>
              <a:buChar char="o"/>
            </a:pPr>
            <a:r>
              <a:rPr lang="en-US" dirty="0"/>
              <a:t>More computational power was required as it took more than 2 hours</a:t>
            </a:r>
          </a:p>
          <a:p>
            <a:pPr marL="285750" indent="-285750">
              <a:buFont typeface="Courier New" panose="02070309020205020404" pitchFamily="49" charset="0"/>
              <a:buChar char="o"/>
            </a:pPr>
            <a:r>
              <a:rPr lang="en-US" dirty="0"/>
              <a:t>Imbalanced dataset and bad comment texts</a:t>
            </a:r>
          </a:p>
          <a:p>
            <a:pPr marL="285750" indent="-285750">
              <a:buFont typeface="Courier New" panose="02070309020205020404" pitchFamily="49" charset="0"/>
              <a:buChar char="o"/>
            </a:pPr>
            <a:r>
              <a:rPr lang="en-US" dirty="0"/>
              <a:t>Good parameters could not be obtained using hyperparameter tuning as time was consumed more  </a:t>
            </a:r>
          </a:p>
          <a:p>
            <a:endParaRPr lang="en-US" dirty="0"/>
          </a:p>
          <a:p>
            <a:r>
              <a:rPr lang="en-US" dirty="0"/>
              <a:t>Areas of improvement:</a:t>
            </a:r>
          </a:p>
          <a:p>
            <a:pPr marL="285750" indent="-285750">
              <a:buFont typeface="Courier New" panose="02070309020205020404" pitchFamily="49" charset="0"/>
              <a:buChar char="o"/>
            </a:pPr>
            <a:r>
              <a:rPr lang="en-US" dirty="0"/>
              <a:t>Could be provided with a good dataset which does not take more time.</a:t>
            </a:r>
          </a:p>
          <a:p>
            <a:pPr marL="285750" indent="-285750">
              <a:buFont typeface="Courier New" panose="02070309020205020404" pitchFamily="49" charset="0"/>
              <a:buChar char="o"/>
            </a:pPr>
            <a:r>
              <a:rPr lang="en-US" dirty="0"/>
              <a:t>Less time complexity</a:t>
            </a:r>
          </a:p>
          <a:p>
            <a:pPr marL="285750" indent="-285750">
              <a:buFont typeface="Courier New" panose="02070309020205020404" pitchFamily="49" charset="0"/>
              <a:buChar char="o"/>
            </a:pPr>
            <a:r>
              <a:rPr lang="en-US" dirty="0"/>
              <a:t>Providing a proper balanced dataset with less errors.</a:t>
            </a:r>
          </a:p>
        </p:txBody>
      </p:sp>
      <p:pic>
        <p:nvPicPr>
          <p:cNvPr id="5" name="Picture 4">
            <a:extLst>
              <a:ext uri="{FF2B5EF4-FFF2-40B4-BE49-F238E27FC236}">
                <a16:creationId xmlns:a16="http://schemas.microsoft.com/office/drawing/2014/main" id="{2089EEAE-33A4-4C5A-8165-6A18ED189EA7}"/>
              </a:ext>
            </a:extLst>
          </p:cNvPr>
          <p:cNvPicPr>
            <a:picLocks noChangeAspect="1"/>
          </p:cNvPicPr>
          <p:nvPr/>
        </p:nvPicPr>
        <p:blipFill>
          <a:blip r:embed="rId2"/>
          <a:stretch>
            <a:fillRect/>
          </a:stretch>
        </p:blipFill>
        <p:spPr>
          <a:xfrm>
            <a:off x="5233696" y="2342365"/>
            <a:ext cx="5711112" cy="3580867"/>
          </a:xfrm>
          <a:prstGeom prst="rect">
            <a:avLst/>
          </a:prstGeom>
        </p:spPr>
      </p:pic>
    </p:spTree>
    <p:extLst>
      <p:ext uri="{BB962C8B-B14F-4D97-AF65-F5344CB8AC3E}">
        <p14:creationId xmlns:p14="http://schemas.microsoft.com/office/powerpoint/2010/main" val="26271417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C492F9CA-46FE-4D54-B0F1-F5CB89ED3B3F}"/>
              </a:ext>
            </a:extLst>
          </p:cNvPr>
          <p:cNvPicPr>
            <a:picLocks noGrp="1" noChangeAspect="1"/>
          </p:cNvPicPr>
          <p:nvPr>
            <p:ph type="pic" sz="quarter" idx="10"/>
          </p:nvPr>
        </p:nvPicPr>
        <p:blipFill>
          <a:blip r:embed="rId2"/>
          <a:srcRect t="12779" b="12779"/>
          <a:stretch>
            <a:fillRect/>
          </a:stretch>
        </p:blipFill>
        <p:spPr>
          <a:xfrm>
            <a:off x="1" y="0"/>
            <a:ext cx="12191999" cy="6858000"/>
          </a:xfrm>
        </p:spPr>
      </p:pic>
      <p:sp>
        <p:nvSpPr>
          <p:cNvPr id="3" name="Title 2">
            <a:extLst>
              <a:ext uri="{FF2B5EF4-FFF2-40B4-BE49-F238E27FC236}">
                <a16:creationId xmlns:a16="http://schemas.microsoft.com/office/drawing/2014/main" id="{33492572-A4E4-43F2-A1C9-FBC8E0C97145}"/>
              </a:ext>
            </a:extLst>
          </p:cNvPr>
          <p:cNvSpPr>
            <a:spLocks noGrp="1"/>
          </p:cNvSpPr>
          <p:nvPr>
            <p:ph type="title"/>
          </p:nvPr>
        </p:nvSpPr>
        <p:spPr>
          <a:xfrm>
            <a:off x="2974132" y="2400145"/>
            <a:ext cx="6243735" cy="2057709"/>
          </a:xfrm>
          <a:solidFill>
            <a:srgbClr val="FFFF00"/>
          </a:solidFill>
        </p:spPr>
        <p:txBody>
          <a:bodyPr>
            <a:noAutofit/>
          </a:bodyPr>
          <a:lstStyle/>
          <a:p>
            <a:r>
              <a:rPr lang="en-US" sz="9600" b="1" dirty="0">
                <a:solidFill>
                  <a:srgbClr val="FF0000"/>
                </a:solidFill>
              </a:rPr>
              <a:t>THANK YOU</a:t>
            </a:r>
            <a:endParaRPr lang="en-IN" sz="9600" b="1" dirty="0">
              <a:solidFill>
                <a:srgbClr val="FF0000"/>
              </a:solidFill>
            </a:endParaRPr>
          </a:p>
        </p:txBody>
      </p:sp>
    </p:spTree>
    <p:extLst>
      <p:ext uri="{BB962C8B-B14F-4D97-AF65-F5344CB8AC3E}">
        <p14:creationId xmlns:p14="http://schemas.microsoft.com/office/powerpoint/2010/main" val="2299678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387B-52B4-4C5B-BFF4-335309F1F653}"/>
              </a:ext>
            </a:extLst>
          </p:cNvPr>
          <p:cNvSpPr>
            <a:spLocks noGrp="1"/>
          </p:cNvSpPr>
          <p:nvPr>
            <p:ph type="ctrTitle"/>
          </p:nvPr>
        </p:nvSpPr>
        <p:spPr/>
        <p:txBody>
          <a:bodyPr/>
          <a:lstStyle/>
          <a:p>
            <a:r>
              <a:rPr lang="en-US" dirty="0"/>
              <a:t>Dataset description</a:t>
            </a:r>
            <a:endParaRPr lang="en-IN" dirty="0"/>
          </a:p>
        </p:txBody>
      </p:sp>
      <p:sp>
        <p:nvSpPr>
          <p:cNvPr id="3" name="Text Placeholder 2">
            <a:extLst>
              <a:ext uri="{FF2B5EF4-FFF2-40B4-BE49-F238E27FC236}">
                <a16:creationId xmlns:a16="http://schemas.microsoft.com/office/drawing/2014/main" id="{55FC6457-A13D-44D9-8E22-477D0DC09864}"/>
              </a:ext>
            </a:extLst>
          </p:cNvPr>
          <p:cNvSpPr>
            <a:spLocks noGrp="1"/>
          </p:cNvSpPr>
          <p:nvPr>
            <p:ph type="body" sz="quarter" idx="14"/>
          </p:nvPr>
        </p:nvSpPr>
        <p:spPr>
          <a:xfrm>
            <a:off x="392621" y="1817785"/>
            <a:ext cx="11369070" cy="4849283"/>
          </a:xfrm>
        </p:spPr>
        <p:txBody>
          <a:bodyPr/>
          <a:lstStyle/>
          <a:p>
            <a:r>
              <a:rPr lang="en-US" dirty="0"/>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dirty="0"/>
              <a:t>The label can be either 0 or 1, where 0 denotes a NO while 1 denotes a YES. There are various comments which have multiple labels. The first attribute is a unique ID associated with each comment.   </a:t>
            </a:r>
          </a:p>
          <a:p>
            <a:r>
              <a:rPr lang="en-US" dirty="0"/>
              <a:t>The data set includes:</a:t>
            </a:r>
          </a:p>
          <a:p>
            <a:r>
              <a:rPr lang="en-US" dirty="0"/>
              <a:t>-	Malignant: It is the Label column, which includes values 0 and 1, denoting if the comment is malignant or not. </a:t>
            </a:r>
          </a:p>
          <a:p>
            <a:r>
              <a:rPr lang="en-US" dirty="0"/>
              <a:t>-	Highly Malignant: It denotes comments that are highly malignant and hurtful. </a:t>
            </a:r>
          </a:p>
          <a:p>
            <a:r>
              <a:rPr lang="en-US" dirty="0"/>
              <a:t>-	Rude: It denotes comments that are very rude and offensive.</a:t>
            </a:r>
          </a:p>
          <a:p>
            <a:r>
              <a:rPr lang="en-US" dirty="0"/>
              <a:t>-	Threat: It contains indication of the comments that are giving any threat to someone. 	</a:t>
            </a:r>
          </a:p>
          <a:p>
            <a:r>
              <a:rPr lang="en-US" dirty="0"/>
              <a:t>-	Abuse: It is for comments that are abusive in nature. </a:t>
            </a:r>
          </a:p>
          <a:p>
            <a:r>
              <a:rPr lang="en-US" dirty="0"/>
              <a:t>-	Loathe: It describes the comments which are hateful and loathing in nature.  </a:t>
            </a:r>
          </a:p>
          <a:p>
            <a:r>
              <a:rPr lang="en-US" dirty="0"/>
              <a:t>-	ID: It includes unique Ids associated with each comment text given.   </a:t>
            </a:r>
          </a:p>
          <a:p>
            <a:r>
              <a:rPr lang="en-US" dirty="0"/>
              <a:t>-	Comment text: This column contains the comments extracted from various social media platforms.</a:t>
            </a:r>
            <a:endParaRPr lang="en-IN" dirty="0"/>
          </a:p>
        </p:txBody>
      </p:sp>
    </p:spTree>
    <p:extLst>
      <p:ext uri="{BB962C8B-B14F-4D97-AF65-F5344CB8AC3E}">
        <p14:creationId xmlns:p14="http://schemas.microsoft.com/office/powerpoint/2010/main" val="3804891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ADD3-67CC-4A0D-96BC-724313675EB1}"/>
              </a:ext>
            </a:extLst>
          </p:cNvPr>
          <p:cNvSpPr>
            <a:spLocks noGrp="1"/>
          </p:cNvSpPr>
          <p:nvPr>
            <p:ph type="ctrTitle"/>
          </p:nvPr>
        </p:nvSpPr>
        <p:spPr/>
        <p:txBody>
          <a:bodyPr/>
          <a:lstStyle/>
          <a:p>
            <a:r>
              <a:rPr lang="en-US" dirty="0"/>
              <a:t>Conceptual Background of the Domain Problem</a:t>
            </a:r>
            <a:endParaRPr lang="en-IN" dirty="0"/>
          </a:p>
        </p:txBody>
      </p:sp>
      <p:sp>
        <p:nvSpPr>
          <p:cNvPr id="3" name="Text Placeholder 2">
            <a:extLst>
              <a:ext uri="{FF2B5EF4-FFF2-40B4-BE49-F238E27FC236}">
                <a16:creationId xmlns:a16="http://schemas.microsoft.com/office/drawing/2014/main" id="{DFF75737-ADBE-49A6-AE61-781936F38864}"/>
              </a:ext>
            </a:extLst>
          </p:cNvPr>
          <p:cNvSpPr>
            <a:spLocks noGrp="1"/>
          </p:cNvSpPr>
          <p:nvPr>
            <p:ph type="body" sz="quarter" idx="14"/>
          </p:nvPr>
        </p:nvSpPr>
        <p:spPr>
          <a:xfrm>
            <a:off x="392624" y="2004216"/>
            <a:ext cx="11369070" cy="4636282"/>
          </a:xfrm>
        </p:spPr>
        <p:txBody>
          <a:bodyPr>
            <a:normAutofit/>
          </a:bodyPr>
          <a:lstStyle/>
          <a:p>
            <a:pPr marL="285750" indent="-285750">
              <a:buFont typeface="Courier New" panose="02070309020205020404" pitchFamily="49" charset="0"/>
              <a:buChar char="o"/>
            </a:pPr>
            <a:r>
              <a:rPr lang="en-US" dirty="0"/>
              <a:t>Online platforms and social media become the place where people share the thoughts freely without any partiality and overcoming all the race people share their thoughts and ideas among the crowd.</a:t>
            </a:r>
          </a:p>
          <a:p>
            <a:pPr marL="285750" indent="-285750">
              <a:buFont typeface="Courier New" panose="02070309020205020404" pitchFamily="49" charset="0"/>
              <a:buChar char="o"/>
            </a:pPr>
            <a:r>
              <a:rPr lang="en-US"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marL="285750" indent="-285750">
              <a:buFont typeface="Courier New" panose="02070309020205020404" pitchFamily="49" charset="0"/>
              <a:buChar char="o"/>
            </a:pPr>
            <a:r>
              <a:rPr lang="en-US" dirty="0"/>
              <a:t>While social media is ubiquitous in America and Europe, Asian countries like India lead the list of social media usage. More than 3.8 billion people use social media.</a:t>
            </a:r>
          </a:p>
          <a:p>
            <a:pPr marL="285750" indent="-285750">
              <a:buFont typeface="Courier New" panose="02070309020205020404" pitchFamily="49" charset="0"/>
              <a:buChar char="o"/>
            </a:pPr>
            <a:r>
              <a:rPr lang="en-US" dirty="0"/>
              <a:t>In this huge online platform or an online community there are some people or some motivated mob willfully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marL="285750" indent="-285750">
              <a:buFont typeface="Courier New" panose="02070309020205020404" pitchFamily="49" charset="0"/>
              <a:buChar char="o"/>
            </a:pPr>
            <a:r>
              <a:rPr lang="en-US"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dirty="0"/>
          </a:p>
        </p:txBody>
      </p:sp>
    </p:spTree>
    <p:extLst>
      <p:ext uri="{BB962C8B-B14F-4D97-AF65-F5344CB8AC3E}">
        <p14:creationId xmlns:p14="http://schemas.microsoft.com/office/powerpoint/2010/main" val="1614422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C2D22-12A9-4E99-99D4-10D6948264C9}"/>
              </a:ext>
            </a:extLst>
          </p:cNvPr>
          <p:cNvSpPr>
            <a:spLocks noGrp="1"/>
          </p:cNvSpPr>
          <p:nvPr>
            <p:ph type="ctrTitle"/>
          </p:nvPr>
        </p:nvSpPr>
        <p:spPr/>
        <p:txBody>
          <a:bodyPr/>
          <a:lstStyle/>
          <a:p>
            <a:r>
              <a:rPr lang="en-IN" dirty="0"/>
              <a:t>Multilabel vs Multiclass classification</a:t>
            </a:r>
          </a:p>
        </p:txBody>
      </p:sp>
      <p:sp>
        <p:nvSpPr>
          <p:cNvPr id="3" name="Text Placeholder 2">
            <a:extLst>
              <a:ext uri="{FF2B5EF4-FFF2-40B4-BE49-F238E27FC236}">
                <a16:creationId xmlns:a16="http://schemas.microsoft.com/office/drawing/2014/main" id="{25FB2772-1FE2-40FC-A44C-A0599A10D44A}"/>
              </a:ext>
            </a:extLst>
          </p:cNvPr>
          <p:cNvSpPr>
            <a:spLocks noGrp="1"/>
          </p:cNvSpPr>
          <p:nvPr>
            <p:ph type="body" sz="quarter" idx="14"/>
          </p:nvPr>
        </p:nvSpPr>
        <p:spPr>
          <a:xfrm>
            <a:off x="392625" y="1666934"/>
            <a:ext cx="4490093" cy="4849283"/>
          </a:xfrm>
        </p:spPr>
        <p:txBody>
          <a:bodyPr>
            <a:normAutofit lnSpcReduction="10000"/>
          </a:bodyPr>
          <a:lstStyle/>
          <a:p>
            <a:r>
              <a:rPr lang="en-US" dirty="0"/>
              <a:t>As the task was to figure out whether the data belongs to zero, one or more than one categories out of the six listed in our dataset, the first step before working on the problem was to distinguish between multi-label and multi-class classification.</a:t>
            </a:r>
          </a:p>
          <a:p>
            <a:r>
              <a:rPr lang="en-US" dirty="0"/>
              <a:t>In multi-class classification, we have one basic assumption that our data can belong to only one label out of all the labels we have. For example, a given picture of a fruit may be an apple, orange or guava only and not a combination of these.</a:t>
            </a:r>
          </a:p>
          <a:p>
            <a:r>
              <a:rPr lang="en-US" dirty="0"/>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r>
              <a:rPr lang="en-US" dirty="0"/>
              <a:t>Hence, I had a multi-label classification problem to solve. The next step was to gain some useful insights from data which would aid further problem solving.</a:t>
            </a:r>
            <a:endParaRPr lang="en-IN" dirty="0"/>
          </a:p>
        </p:txBody>
      </p:sp>
      <p:pic>
        <p:nvPicPr>
          <p:cNvPr id="7" name="Picture 6">
            <a:extLst>
              <a:ext uri="{FF2B5EF4-FFF2-40B4-BE49-F238E27FC236}">
                <a16:creationId xmlns:a16="http://schemas.microsoft.com/office/drawing/2014/main" id="{7A1FE52B-5A3C-4554-9B3D-0BF8104161CD}"/>
              </a:ext>
            </a:extLst>
          </p:cNvPr>
          <p:cNvPicPr>
            <a:picLocks noChangeAspect="1"/>
          </p:cNvPicPr>
          <p:nvPr/>
        </p:nvPicPr>
        <p:blipFill>
          <a:blip r:embed="rId2"/>
          <a:stretch>
            <a:fillRect/>
          </a:stretch>
        </p:blipFill>
        <p:spPr>
          <a:xfrm>
            <a:off x="5659515" y="1866483"/>
            <a:ext cx="5023284" cy="3939513"/>
          </a:xfrm>
          <a:prstGeom prst="rect">
            <a:avLst/>
          </a:prstGeom>
        </p:spPr>
      </p:pic>
    </p:spTree>
    <p:extLst>
      <p:ext uri="{BB962C8B-B14F-4D97-AF65-F5344CB8AC3E}">
        <p14:creationId xmlns:p14="http://schemas.microsoft.com/office/powerpoint/2010/main" val="499331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9495D218-8EA6-449B-B46F-11F0CE536EAB}"/>
              </a:ext>
            </a:extLst>
          </p:cNvPr>
          <p:cNvGraphicFramePr>
            <a:graphicFrameLocks/>
          </p:cNvGraphicFramePr>
          <p:nvPr/>
        </p:nvGraphicFramePr>
        <p:xfrm>
          <a:off x="392623" y="2041124"/>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141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E0347732-B5B4-4242-AAC1-2249CF59BF01}"/>
              </a:ext>
            </a:extLst>
          </p:cNvPr>
          <p:cNvGraphicFramePr>
            <a:graphicFrameLocks/>
          </p:cNvGraphicFramePr>
          <p:nvPr/>
        </p:nvGraphicFramePr>
        <p:xfrm>
          <a:off x="392624" y="1862029"/>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9879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53C1-164B-4F30-8B90-6D8FB0E79264}"/>
              </a:ext>
            </a:extLst>
          </p:cNvPr>
          <p:cNvSpPr>
            <a:spLocks noGrp="1"/>
          </p:cNvSpPr>
          <p:nvPr>
            <p:ph type="ctrTitle"/>
          </p:nvPr>
        </p:nvSpPr>
        <p:spPr/>
        <p:txBody>
          <a:bodyPr/>
          <a:lstStyle/>
          <a:p>
            <a:r>
              <a:rPr lang="en-IN" dirty="0"/>
              <a:t>MODEL BUILDING STEPS</a:t>
            </a:r>
          </a:p>
        </p:txBody>
      </p:sp>
      <p:sp>
        <p:nvSpPr>
          <p:cNvPr id="3" name="Text Placeholder 2">
            <a:extLst>
              <a:ext uri="{FF2B5EF4-FFF2-40B4-BE49-F238E27FC236}">
                <a16:creationId xmlns:a16="http://schemas.microsoft.com/office/drawing/2014/main" id="{1D893C80-52EB-4892-AC2D-1FE8A72F8598}"/>
              </a:ext>
            </a:extLst>
          </p:cNvPr>
          <p:cNvSpPr>
            <a:spLocks noGrp="1"/>
          </p:cNvSpPr>
          <p:nvPr>
            <p:ph type="body" sz="quarter" idx="14"/>
          </p:nvPr>
        </p:nvSpPr>
        <p:spPr>
          <a:xfrm>
            <a:off x="1156103" y="2986266"/>
            <a:ext cx="2803337" cy="2274821"/>
          </a:xfrm>
        </p:spPr>
        <p:txBody>
          <a:bodyPr/>
          <a:lstStyle/>
          <a:p>
            <a:r>
              <a:rPr lang="en-US" dirty="0"/>
              <a:t>1. Data Cleaning</a:t>
            </a:r>
          </a:p>
          <a:p>
            <a:r>
              <a:rPr lang="en-US" dirty="0"/>
              <a:t>2. Exploratory Data Analysis</a:t>
            </a:r>
          </a:p>
          <a:p>
            <a:r>
              <a:rPr lang="en-US" dirty="0"/>
              <a:t>3. Data Pre-processing</a:t>
            </a:r>
          </a:p>
          <a:p>
            <a:r>
              <a:rPr lang="en-US" dirty="0"/>
              <a:t>4. Model Building</a:t>
            </a:r>
          </a:p>
          <a:p>
            <a:r>
              <a:rPr lang="en-US" dirty="0"/>
              <a:t>5. Model Evaluation</a:t>
            </a:r>
          </a:p>
          <a:p>
            <a:r>
              <a:rPr lang="en-US" dirty="0"/>
              <a:t>6. Selecting the best model</a:t>
            </a:r>
          </a:p>
          <a:p>
            <a:endParaRPr lang="en-IN" dirty="0"/>
          </a:p>
          <a:p>
            <a:endParaRPr lang="en-IN" dirty="0"/>
          </a:p>
        </p:txBody>
      </p:sp>
      <p:pic>
        <p:nvPicPr>
          <p:cNvPr id="5" name="Picture 4">
            <a:extLst>
              <a:ext uri="{FF2B5EF4-FFF2-40B4-BE49-F238E27FC236}">
                <a16:creationId xmlns:a16="http://schemas.microsoft.com/office/drawing/2014/main" id="{084850A7-A20A-48DB-A7F7-F0B863C79688}"/>
              </a:ext>
            </a:extLst>
          </p:cNvPr>
          <p:cNvPicPr>
            <a:picLocks noChangeAspect="1"/>
          </p:cNvPicPr>
          <p:nvPr/>
        </p:nvPicPr>
        <p:blipFill>
          <a:blip r:embed="rId2"/>
          <a:stretch>
            <a:fillRect/>
          </a:stretch>
        </p:blipFill>
        <p:spPr>
          <a:xfrm>
            <a:off x="4738942" y="2139518"/>
            <a:ext cx="6573917" cy="3968318"/>
          </a:xfrm>
          <a:prstGeom prst="rect">
            <a:avLst/>
          </a:prstGeom>
        </p:spPr>
      </p:pic>
    </p:spTree>
    <p:extLst>
      <p:ext uri="{BB962C8B-B14F-4D97-AF65-F5344CB8AC3E}">
        <p14:creationId xmlns:p14="http://schemas.microsoft.com/office/powerpoint/2010/main" val="1904269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2109</Words>
  <Application>Microsoft Office PowerPoint</Application>
  <PresentationFormat>Widescreen</PresentationFormat>
  <Paragraphs>150</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Courier New</vt:lpstr>
      <vt:lpstr>Sagona ExtraLight</vt:lpstr>
      <vt:lpstr>Speak Pro</vt:lpstr>
      <vt:lpstr>Office Theme</vt:lpstr>
      <vt:lpstr>Malignant comments classifier project presentation</vt:lpstr>
      <vt:lpstr>introduction</vt:lpstr>
      <vt:lpstr>Problem statement</vt:lpstr>
      <vt:lpstr>Dataset description</vt:lpstr>
      <vt:lpstr>Conceptual Background of the Domain Problem</vt:lpstr>
      <vt:lpstr>Multilabel vs Multiclass classification</vt:lpstr>
      <vt:lpstr>DATA SCIENCE LIFE CYCLE</vt:lpstr>
      <vt:lpstr>DATA SCIENCE LIFE CYCLE</vt:lpstr>
      <vt:lpstr>MODEL BUILDING STEPS</vt:lpstr>
      <vt:lpstr>Data preprocessing</vt:lpstr>
      <vt:lpstr>TECHNOLOGY USED</vt:lpstr>
      <vt:lpstr>Imported dependencies</vt:lpstr>
      <vt:lpstr>EXPLORATORY DATA ANALYSIS (EDA) AND VISUALIZATION</vt:lpstr>
      <vt:lpstr>Cyberbullying statistics</vt:lpstr>
      <vt:lpstr>Effects of cyberbullying</vt:lpstr>
      <vt:lpstr>Missing values</vt:lpstr>
      <vt:lpstr>Count plot</vt:lpstr>
      <vt:lpstr>Distribution plot</vt:lpstr>
      <vt:lpstr>Pie plot</vt:lpstr>
      <vt:lpstr>Word cloud</vt:lpstr>
      <vt:lpstr>heatmap</vt:lpstr>
      <vt:lpstr>Pandas profiling</vt:lpstr>
      <vt:lpstr>Classification function</vt:lpstr>
      <vt:lpstr>Classification machine learning models</vt:lpstr>
      <vt:lpstr>ROC AUC CURVE</vt:lpstr>
      <vt:lpstr>Confusion matrix</vt:lpstr>
      <vt:lpstr>Key Findings and Conclusions of the Study</vt:lpstr>
      <vt:lpstr>Learning Outcomes of the Study in respect of Data Science</vt:lpstr>
      <vt:lpstr>Learning Outcomes of the Study in respect of Data Science</vt:lpstr>
      <vt:lpstr>Limitations of this work and Scope for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Akas.mandal5@gmail.com</dc:creator>
  <cp:lastModifiedBy>Akas.mandal5@gmail.com</cp:lastModifiedBy>
  <cp:revision>4</cp:revision>
  <dcterms:created xsi:type="dcterms:W3CDTF">2022-07-06T06:59:40Z</dcterms:created>
  <dcterms:modified xsi:type="dcterms:W3CDTF">2022-07-06T07:03:19Z</dcterms:modified>
</cp:coreProperties>
</file>