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49966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97389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9935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1803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34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164070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19996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104063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98326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9B45-13B0-41A8-AEB0-E640428DA2FA}"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01766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F9B45-13B0-41A8-AEB0-E640428DA2FA}"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2542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F9B45-13B0-41A8-AEB0-E640428DA2FA}" type="datetimeFigureOut">
              <a:rPr lang="en-IN" smtClean="0"/>
              <a:t>07-04-2022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10882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DF9B45-13B0-41A8-AEB0-E640428DA2FA}" type="datetimeFigureOut">
              <a:rPr lang="en-IN" smtClean="0"/>
              <a:t>07-04-2022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227014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F9B45-13B0-41A8-AEB0-E640428DA2FA}" type="datetimeFigureOut">
              <a:rPr lang="en-IN" smtClean="0"/>
              <a:t>07-04-2022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344714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DF9B45-13B0-41A8-AEB0-E640428DA2FA}"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168323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F9B45-13B0-41A8-AEB0-E640428DA2FA}"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A807-C262-40E5-A046-498A98EB894A}" type="slidenum">
              <a:rPr lang="en-IN" smtClean="0"/>
              <a:t>‹#›</a:t>
            </a:fld>
            <a:endParaRPr lang="en-IN"/>
          </a:p>
        </p:txBody>
      </p:sp>
    </p:spTree>
    <p:extLst>
      <p:ext uri="{BB962C8B-B14F-4D97-AF65-F5344CB8AC3E}">
        <p14:creationId xmlns:p14="http://schemas.microsoft.com/office/powerpoint/2010/main" val="292701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DF9B45-13B0-41A8-AEB0-E640428DA2FA}" type="datetimeFigureOut">
              <a:rPr lang="en-IN" smtClean="0"/>
              <a:t>07-04-2022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F8A807-C262-40E5-A046-498A98EB894A}" type="slidenum">
              <a:rPr lang="en-IN" smtClean="0"/>
              <a:t>‹#›</a:t>
            </a:fld>
            <a:endParaRPr lang="en-IN"/>
          </a:p>
        </p:txBody>
      </p:sp>
    </p:spTree>
    <p:extLst>
      <p:ext uri="{BB962C8B-B14F-4D97-AF65-F5344CB8AC3E}">
        <p14:creationId xmlns:p14="http://schemas.microsoft.com/office/powerpoint/2010/main" val="4124337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912D-7BD7-4F3F-BF8B-B9B24ED37AF3}"/>
              </a:ext>
            </a:extLst>
          </p:cNvPr>
          <p:cNvSpPr>
            <a:spLocks noGrp="1"/>
          </p:cNvSpPr>
          <p:nvPr>
            <p:ph type="ctrTitle"/>
          </p:nvPr>
        </p:nvSpPr>
        <p:spPr>
          <a:xfrm>
            <a:off x="1326776" y="2359494"/>
            <a:ext cx="7951695" cy="1764272"/>
          </a:xfrm>
          <a:solidFill>
            <a:schemeClr val="accent4">
              <a:lumMod val="20000"/>
              <a:lumOff val="80000"/>
            </a:schemeClr>
          </a:solidFill>
          <a:ln>
            <a:solidFill>
              <a:srgbClr val="FFFF00"/>
            </a:solidFill>
          </a:ln>
          <a:scene3d>
            <a:camera prst="orthographicFront"/>
            <a:lightRig rig="threePt" dir="t"/>
          </a:scene3d>
          <a:sp3d>
            <a:bevelT prst="angle"/>
          </a:sp3d>
        </p:spPr>
        <p:txBody>
          <a:bodyPr>
            <a:normAutofit fontScale="90000"/>
          </a:bodyPr>
          <a:lstStyle/>
          <a:p>
            <a:pPr algn="ct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CUSTOMER RETENTION CASE STUDY PROJECT</a:t>
            </a:r>
            <a:endParaRPr lang="en-IN" dirty="0"/>
          </a:p>
        </p:txBody>
      </p:sp>
    </p:spTree>
    <p:extLst>
      <p:ext uri="{BB962C8B-B14F-4D97-AF65-F5344CB8AC3E}">
        <p14:creationId xmlns:p14="http://schemas.microsoft.com/office/powerpoint/2010/main" val="404128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002788-14C1-475C-B508-CB35569367D5}"/>
              </a:ext>
            </a:extLst>
          </p:cNvPr>
          <p:cNvSpPr txBox="1"/>
          <p:nvPr/>
        </p:nvSpPr>
        <p:spPr>
          <a:xfrm>
            <a:off x="1891554" y="502040"/>
            <a:ext cx="6580094"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sns.pairplot(df)</a:t>
            </a:r>
          </a:p>
        </p:txBody>
      </p:sp>
      <p:pic>
        <p:nvPicPr>
          <p:cNvPr id="4" name="Picture 3">
            <a:extLst>
              <a:ext uri="{FF2B5EF4-FFF2-40B4-BE49-F238E27FC236}">
                <a16:creationId xmlns:a16="http://schemas.microsoft.com/office/drawing/2014/main" id="{85F8571E-AB81-480A-9799-8F118F17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894" y="963705"/>
            <a:ext cx="4249271" cy="4249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5F20F6-6A0B-46A0-B4F2-162C43891A4B}"/>
              </a:ext>
            </a:extLst>
          </p:cNvPr>
          <p:cNvSpPr txBox="1"/>
          <p:nvPr/>
        </p:nvSpPr>
        <p:spPr>
          <a:xfrm>
            <a:off x="1891554" y="5495383"/>
            <a:ext cx="6096000" cy="923330"/>
          </a:xfrm>
          <a:prstGeom prst="rect">
            <a:avLst/>
          </a:prstGeom>
          <a:noFill/>
        </p:spPr>
        <p:txBody>
          <a:bodyPr wrap="square">
            <a:spAutoFit/>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Remove the missing values.</a:t>
            </a:r>
          </a:p>
          <a:p>
            <a:pPr algn="l"/>
            <a:r>
              <a:rPr lang="en-US" sz="1800" b="0" i="0" dirty="0">
                <a:solidFill>
                  <a:srgbClr val="000000"/>
                </a:solidFill>
                <a:effectLst/>
                <a:latin typeface="Times New Roman" panose="02020603050405020304" pitchFamily="18" charset="0"/>
                <a:cs typeface="Times New Roman" panose="02020603050405020304" pitchFamily="18" charset="0"/>
              </a:rPr>
              <a:t>drop the negativity correlated columns.</a:t>
            </a:r>
          </a:p>
          <a:p>
            <a:pPr algn="l"/>
            <a:r>
              <a:rPr lang="en-US" sz="1800" b="0" i="0" dirty="0">
                <a:solidFill>
                  <a:srgbClr val="000000"/>
                </a:solidFill>
                <a:effectLst/>
                <a:latin typeface="Times New Roman" panose="02020603050405020304" pitchFamily="18" charset="0"/>
                <a:cs typeface="Times New Roman" panose="02020603050405020304" pitchFamily="18" charset="0"/>
              </a:rPr>
              <a:t>remove the outliers.</a:t>
            </a:r>
          </a:p>
        </p:txBody>
      </p:sp>
    </p:spTree>
    <p:extLst>
      <p:ext uri="{BB962C8B-B14F-4D97-AF65-F5344CB8AC3E}">
        <p14:creationId xmlns:p14="http://schemas.microsoft.com/office/powerpoint/2010/main" val="349183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EC6C9-065E-45E8-8F6D-DA4CC7316678}"/>
              </a:ext>
            </a:extLst>
          </p:cNvPr>
          <p:cNvSpPr txBox="1"/>
          <p:nvPr/>
        </p:nvSpPr>
        <p:spPr>
          <a:xfrm>
            <a:off x="824753" y="1721225"/>
            <a:ext cx="11564471" cy="31818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1EF40-9365-4E03-A8BA-15259D2F59E1}"/>
              </a:ext>
            </a:extLst>
          </p:cNvPr>
          <p:cNvSpPr txBox="1"/>
          <p:nvPr/>
        </p:nvSpPr>
        <p:spPr>
          <a:xfrm>
            <a:off x="1219200" y="1819836"/>
            <a:ext cx="9753599" cy="2416239"/>
          </a:xfrm>
          <a:prstGeom prst="rect">
            <a:avLst/>
          </a:prstGeom>
          <a:noFill/>
        </p:spPr>
        <p:txBody>
          <a:bodyPr wrap="square">
            <a:spAutoFit/>
          </a:bodyPr>
          <a:lstStyle/>
          <a:p>
            <a:pPr>
              <a:lnSpc>
                <a:spcPct val="107000"/>
              </a:lnSpc>
              <a:spcAft>
                <a:spcPts val="800"/>
              </a:spcAft>
            </a:pPr>
            <a:r>
              <a:rPr lang="en-IN" sz="1800" b="1"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5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61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9CC56-0682-4336-9826-03172BA5A51A}"/>
              </a:ext>
            </a:extLst>
          </p:cNvPr>
          <p:cNvSpPr txBox="1"/>
          <p:nvPr/>
        </p:nvSpPr>
        <p:spPr>
          <a:xfrm>
            <a:off x="851646" y="1237128"/>
            <a:ext cx="10730753" cy="35394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classification report the accuracy of the model is 87% however its recall is lower at 43% of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cases. The RandomForestClassifiermodel is providing excellent results, however the purpose of the problem is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Random Forest Classifier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F1-score 100.0% and highest </a:t>
            </a:r>
            <a:r>
              <a:rPr kumimoji="0" lang="en-US" altLang="en-US" sz="2000" b="1" i="1"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100.0%</a:t>
            </a:r>
            <a:r>
              <a:rPr kumimoji="0" lang="en-US" altLang="en-US" sz="2000" b="0" i="1"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This could be the highest possible score achieved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with the inherent limitations in the dataset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403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24821-DF1A-4994-8195-832E13DB9EB4}"/>
              </a:ext>
            </a:extLst>
          </p:cNvPr>
          <p:cNvSpPr txBox="1"/>
          <p:nvPr/>
        </p:nvSpPr>
        <p:spPr>
          <a:xfrm>
            <a:off x="1039906" y="1246094"/>
            <a:ext cx="9681882" cy="2345322"/>
          </a:xfrm>
          <a:prstGeom prst="rect">
            <a:avLst/>
          </a:prstGeom>
          <a:noFill/>
        </p:spPr>
        <p:txBody>
          <a:bodyPr wrap="square">
            <a:spAutoFit/>
          </a:bodyPr>
          <a:lstStyle/>
          <a:p>
            <a:pPr>
              <a:lnSpc>
                <a:spcPct val="150000"/>
              </a:lnSpc>
              <a:spcBef>
                <a:spcPts val="1030"/>
              </a:spcBef>
              <a:spcAft>
                <a:spcPts val="800"/>
              </a:spcAft>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574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ED10D-DB78-408F-B3B1-7B67CF8BDFB2}"/>
              </a:ext>
            </a:extLst>
          </p:cNvPr>
          <p:cNvSpPr txBox="1"/>
          <p:nvPr/>
        </p:nvSpPr>
        <p:spPr>
          <a:xfrm>
            <a:off x="537882" y="977152"/>
            <a:ext cx="9861176"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Concluding Remarks: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case study is gaining traction in organizations that embrace digital transformation. The scope has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expanded from analytics of employee work performance to providing insights so that decisive improvements can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made to organizational processes. While some level of attrition is inevitable, it should be kept at the minimal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level. This</a:t>
            </a: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model will allow the company to calculate the probability of an employee to leave the company and to act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altLang="en-US" sz="18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key-factors to avoid departures. The satisfaction of employees and the amount of workload they have to bear seem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To be important causes of withdrawals. A particular attention on the work-life balance would be crucial to improve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turnover rate.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86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B09B7A-745D-42B1-8906-03400BEDD097}"/>
              </a:ext>
            </a:extLst>
          </p:cNvPr>
          <p:cNvSpPr txBox="1"/>
          <p:nvPr/>
        </p:nvSpPr>
        <p:spPr>
          <a:xfrm>
            <a:off x="726140" y="1200763"/>
            <a:ext cx="8534400" cy="4026167"/>
          </a:xfrm>
          <a:prstGeom prst="rect">
            <a:avLst/>
          </a:prstGeom>
          <a:noFill/>
          <a:ln>
            <a:solidFill>
              <a:schemeClr val="bg1">
                <a:lumMod val="75000"/>
              </a:schemeClr>
            </a:solidFill>
          </a:ln>
        </p:spPr>
        <p:txBody>
          <a:bodyPr wrap="square">
            <a:spAutoFit/>
          </a:bodyPr>
          <a:lstStyle/>
          <a:p>
            <a:pPr>
              <a:lnSpc>
                <a:spcPct val="107000"/>
              </a:lnSpc>
              <a:spcAft>
                <a:spcPts val="800"/>
              </a:spcAft>
            </a:pPr>
            <a:r>
              <a:rPr lang="en-US" sz="1800" b="1" dirty="0">
                <a:effectLst/>
                <a:latin typeface="Arial" panose="020B0604020202020204" pitchFamily="34" charset="0"/>
                <a:ea typeface="Calibri" panose="020F0502020204030204" pitchFamily="34" charset="0"/>
                <a:cs typeface="Arial" panose="020B0604020202020204" pitchFamily="34" charset="0"/>
              </a:rPr>
              <a:t>Problem statement:</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Arial" panose="020B060402020202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348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318BA-9DC0-484A-97A4-357599BC66EE}"/>
              </a:ext>
            </a:extLst>
          </p:cNvPr>
          <p:cNvSpPr txBox="1"/>
          <p:nvPr/>
        </p:nvSpPr>
        <p:spPr>
          <a:xfrm>
            <a:off x="322730" y="1111625"/>
            <a:ext cx="9556376" cy="4141005"/>
          </a:xfrm>
          <a:prstGeom prst="rect">
            <a:avLst/>
          </a:prstGeom>
          <a:noFill/>
          <a:ln>
            <a:solidFill>
              <a:schemeClr val="accent2">
                <a:lumMod val="60000"/>
                <a:lumOff val="40000"/>
              </a:schemeClr>
            </a:solidFill>
          </a:ln>
        </p:spPr>
        <p:txBody>
          <a:bodyPr wrap="square">
            <a:spAutoFit/>
          </a:bodyPr>
          <a:lstStyle/>
          <a:p>
            <a:pPr>
              <a:lnSpc>
                <a:spcPct val="107000"/>
              </a:lnSpc>
              <a:spcAft>
                <a:spcPts val="800"/>
              </a:spcAft>
            </a:pPr>
            <a:r>
              <a:rPr lang="en-IN" sz="1800" b="1" dirty="0">
                <a:solidFill>
                  <a:srgbClr val="111111"/>
                </a:solidFill>
                <a:latin typeface="Arial" panose="020B0604020202020204" pitchFamily="34" charset="0"/>
                <a:ea typeface="Calibri" panose="020F0502020204030204" pitchFamily="34" charset="0"/>
                <a:cs typeface="Arial" panose="020B0604020202020204" pitchFamily="34" charset="0"/>
              </a:rPr>
              <a:t>Problem understanding</a:t>
            </a:r>
            <a:r>
              <a:rPr lang="en-IN" sz="1800" b="1" dirty="0">
                <a:solidFill>
                  <a:srgbClr val="111111"/>
                </a:solidFill>
                <a:effectLst/>
                <a:latin typeface="Arial" panose="020B0604020202020204" pitchFamily="34" charset="0"/>
                <a:ea typeface="Calibri" panose="020F0502020204030204" pitchFamily="34" charset="0"/>
                <a:cs typeface="Arial" panose="020B0604020202020204" pitchFamily="34" charset="0"/>
              </a:rPr>
              <a:t>:</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p>
            <a:pPr algn="just">
              <a:lnSpc>
                <a:spcPts val="2160"/>
              </a:lnSpc>
            </a:pPr>
            <a:r>
              <a:rPr lang="en-IN" sz="1800" dirty="0">
                <a:solidFill>
                  <a:srgbClr val="24292E"/>
                </a:solidFill>
                <a:effectLst/>
                <a:latin typeface="Arial" panose="020B0604020202020204" pitchFamily="34" charset="0"/>
                <a:ea typeface="Calibri" panose="020F0502020204030204" pitchFamily="34" charset="0"/>
                <a:cs typeface="Arial" panose="020B0604020202020204" pitchFamily="34" charset="0"/>
              </a:rPr>
              <a:t>Customer segmentation is a process where we divide the consumer base of the company</a:t>
            </a:r>
          </a:p>
          <a:p>
            <a:pPr algn="just">
              <a:lnSpc>
                <a:spcPts val="2160"/>
              </a:lnSpc>
            </a:pPr>
            <a:r>
              <a:rPr lang="en-IN" sz="1800" dirty="0">
                <a:solidFill>
                  <a:srgbClr val="24292E"/>
                </a:solidFill>
                <a:effectLst/>
                <a:latin typeface="Arial" panose="020B0604020202020204" pitchFamily="34" charset="0"/>
                <a:ea typeface="Calibri" panose="020F0502020204030204" pitchFamily="34" charset="0"/>
                <a:cs typeface="Arial" panose="020B0604020202020204" pitchFamily="34" charset="0"/>
              </a:rPr>
              <a:t>into subgroups. We need to generate the subgroups by using some specific characteristics</a:t>
            </a:r>
          </a:p>
          <a:p>
            <a:pPr algn="just">
              <a:lnSpc>
                <a:spcPts val="2160"/>
              </a:lnSpc>
            </a:pPr>
            <a:r>
              <a:rPr lang="en-IN" sz="1800" dirty="0">
                <a:solidFill>
                  <a:srgbClr val="24292E"/>
                </a:solidFill>
                <a:effectLst/>
                <a:latin typeface="Arial" panose="020B0604020202020204" pitchFamily="34" charset="0"/>
                <a:ea typeface="Calibri" panose="020F0502020204030204" pitchFamily="34" charset="0"/>
                <a:cs typeface="Arial" panose="020B0604020202020204" pitchFamily="34" charset="0"/>
              </a:rPr>
              <a:t>so that the company sells more products with less marketing expenditure. Before moving</a:t>
            </a:r>
          </a:p>
          <a:p>
            <a:pPr algn="just">
              <a:lnSpc>
                <a:spcPts val="2160"/>
              </a:lnSpc>
            </a:pPr>
            <a:r>
              <a:rPr lang="en-IN" sz="1800" dirty="0">
                <a:solidFill>
                  <a:srgbClr val="24292E"/>
                </a:solidFill>
                <a:effectLst/>
                <a:latin typeface="Arial" panose="020B0604020202020204" pitchFamily="34" charset="0"/>
                <a:ea typeface="Calibri" panose="020F0502020204030204" pitchFamily="34" charset="0"/>
                <a:cs typeface="Arial" panose="020B0604020202020204" pitchFamily="34" charset="0"/>
              </a:rPr>
              <a:t>forward, we need to understand the basics, for example, what do I mean by customer base?</a:t>
            </a:r>
          </a:p>
          <a:p>
            <a:pPr algn="just">
              <a:lnSpc>
                <a:spcPts val="2160"/>
              </a:lnSpc>
            </a:pPr>
            <a:r>
              <a:rPr lang="en-IN" sz="1800" dirty="0">
                <a:solidFill>
                  <a:srgbClr val="24292E"/>
                </a:solidFill>
                <a:effectLst/>
                <a:latin typeface="Arial" panose="020B0604020202020204" pitchFamily="34" charset="0"/>
                <a:ea typeface="Calibri" panose="020F0502020204030204" pitchFamily="34" charset="0"/>
                <a:cs typeface="Arial" panose="020B0604020202020204" pitchFamily="34" charset="0"/>
              </a:rPr>
              <a:t>What do I mean by segment? How do we generate the consumer subgroup? What are the characteristics that we consider while we are segmenting the consumers? Let's answers</a:t>
            </a:r>
          </a:p>
          <a:p>
            <a:pPr algn="just">
              <a:lnSpc>
                <a:spcPts val="2160"/>
              </a:lnSpc>
            </a:pPr>
            <a:r>
              <a:rPr lang="en-IN" sz="1800" dirty="0">
                <a:solidFill>
                  <a:srgbClr val="24292E"/>
                </a:solidFill>
                <a:effectLst/>
                <a:latin typeface="Arial" panose="020B0604020202020204" pitchFamily="34" charset="0"/>
                <a:ea typeface="Calibri" panose="020F0502020204030204" pitchFamily="34" charset="0"/>
                <a:cs typeface="Arial" panose="020B0604020202020204" pitchFamily="34" charset="0"/>
              </a:rPr>
              <a:t>these questions one by one. </a:t>
            </a: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When we have different segments, we can design a customized marketing strategy as well as customized products that suit the customer of the particular</a:t>
            </a:r>
          </a:p>
          <a:p>
            <a:pPr algn="just">
              <a:lnSpc>
                <a:spcPts val="2160"/>
              </a:lnSpc>
            </a:pP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segment. This segment-wise marketing will help the company sell more products with lower</a:t>
            </a:r>
          </a:p>
          <a:p>
            <a:pPr algn="just">
              <a:lnSpc>
                <a:spcPts val="2160"/>
              </a:lnSpc>
            </a:pP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marketing expenses. Thus, the company will make more profit. This is the main reason why companies use customer segmentation analysis nowadays. Customer segmentation is used</a:t>
            </a:r>
          </a:p>
          <a:p>
            <a:pPr algn="just">
              <a:lnSpc>
                <a:spcPts val="2160"/>
              </a:lnSpc>
            </a:pP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among other domain such as the retail domain, finance domain, and in customer relationship management (CRM)-based products.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4013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BC8F5F-D6F9-48CA-B5CE-BAAD49421CA6}"/>
              </a:ext>
            </a:extLst>
          </p:cNvPr>
          <p:cNvSpPr txBox="1"/>
          <p:nvPr/>
        </p:nvSpPr>
        <p:spPr>
          <a:xfrm>
            <a:off x="1344705" y="1039906"/>
            <a:ext cx="9843247" cy="4154984"/>
          </a:xfrm>
          <a:prstGeom prst="rect">
            <a:avLst/>
          </a:prstGeom>
          <a:noFill/>
          <a:ln>
            <a:solidFill>
              <a:schemeClr val="bg1">
                <a:lumMod val="65000"/>
              </a:schemeClr>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visualize the data</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10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C579EF-D8C5-44CC-919B-0A5273C75F22}"/>
              </a:ext>
            </a:extLst>
          </p:cNvPr>
          <p:cNvSpPr txBox="1"/>
          <p:nvPr/>
        </p:nvSpPr>
        <p:spPr>
          <a:xfrm>
            <a:off x="1443318" y="1012989"/>
            <a:ext cx="890195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88DDF005-7C1E-4AF0-A8BD-A5279667D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317" y="2279837"/>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334935-4B60-4F6F-A37C-7E034EB326AC}"/>
              </a:ext>
            </a:extLst>
          </p:cNvPr>
          <p:cNvSpPr txBox="1"/>
          <p:nvPr/>
        </p:nvSpPr>
        <p:spPr>
          <a:xfrm>
            <a:off x="1618129" y="1012989"/>
            <a:ext cx="8552330" cy="436273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sns.countplot(df['1Gender of respondent'])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Helvetica Neue"/>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Data is not normally distributed</a:t>
            </a:r>
            <a:r>
              <a:rPr kumimoji="0" lang="en-US" altLang="en-US" sz="14100" b="0" i="0" u="none" strike="noStrike" cap="none" normalizeH="0" baseline="0" dirty="0">
                <a:ln>
                  <a:noFill/>
                </a:ln>
                <a:solidFill>
                  <a:srgbClr val="000000"/>
                </a:solidFill>
                <a:effectLst/>
                <a:latin typeface="Helvetica Neue"/>
              </a:rPr>
              <a:t> </a:t>
            </a:r>
            <a:endParaRPr lang="en-IN" dirty="0"/>
          </a:p>
        </p:txBody>
      </p:sp>
    </p:spTree>
    <p:extLst>
      <p:ext uri="{BB962C8B-B14F-4D97-AF65-F5344CB8AC3E}">
        <p14:creationId xmlns:p14="http://schemas.microsoft.com/office/powerpoint/2010/main" val="391495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7859E6-C3D7-456B-80CD-95B4D6C5E502}"/>
              </a:ext>
            </a:extLst>
          </p:cNvPr>
          <p:cNvSpPr txBox="1"/>
          <p:nvPr/>
        </p:nvSpPr>
        <p:spPr>
          <a:xfrm>
            <a:off x="1326776" y="1900518"/>
            <a:ext cx="9538447" cy="2349361"/>
          </a:xfrm>
          <a:prstGeom prst="rect">
            <a:avLst/>
          </a:prstGeom>
          <a:noFill/>
        </p:spPr>
        <p:txBody>
          <a:bodyPr wrap="square">
            <a:spAutoFit/>
          </a:bodyPr>
          <a:lstStyle/>
          <a:p>
            <a:pPr>
              <a:lnSpc>
                <a:spcPts val="2400"/>
              </a:lnSpc>
              <a:spcBef>
                <a:spcPts val="240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Are employees leaving because they are poorly paid. Employees are paid an hourly rate of $30 to $100, and attrition seems to happen at every level regardless of employee hourly rate. This can be confirmed later at feature importance.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Education Field seems to be one of the key factors to attrition, as a larger proportion of education field employees has departed.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788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CC195-12FA-4A95-A62B-6B454D35737F}"/>
              </a:ext>
            </a:extLst>
          </p:cNvPr>
          <p:cNvSpPr txBox="1"/>
          <p:nvPr/>
        </p:nvSpPr>
        <p:spPr>
          <a:xfrm>
            <a:off x="3433482" y="411487"/>
            <a:ext cx="6096000"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sns.heatmap(dfcor)</a:t>
            </a:r>
          </a:p>
        </p:txBody>
      </p:sp>
      <p:pic>
        <p:nvPicPr>
          <p:cNvPr id="4" name="Picture 3">
            <a:extLst>
              <a:ext uri="{FF2B5EF4-FFF2-40B4-BE49-F238E27FC236}">
                <a16:creationId xmlns:a16="http://schemas.microsoft.com/office/drawing/2014/main" id="{33469640-F88D-4EA9-A085-4260FE6D2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023" y="1124130"/>
            <a:ext cx="7115849" cy="40850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1F97D9-C10F-4068-9491-194EC6327517}"/>
              </a:ext>
            </a:extLst>
          </p:cNvPr>
          <p:cNvSpPr txBox="1"/>
          <p:nvPr/>
        </p:nvSpPr>
        <p:spPr>
          <a:xfrm>
            <a:off x="2625595" y="5337058"/>
            <a:ext cx="60960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matrix does not indicate any high degree of correlation with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dependent variable. However, it does provide us with a holistic view off all the factors</a:t>
            </a:r>
            <a:r>
              <a:rPr kumimoji="0" lang="en-US" altLang="en-US" sz="11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5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050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527C0-BF27-4572-B4AF-D24768726C2C}"/>
              </a:ext>
            </a:extLst>
          </p:cNvPr>
          <p:cNvSpPr txBox="1"/>
          <p:nvPr/>
        </p:nvSpPr>
        <p:spPr>
          <a:xfrm>
            <a:off x="1308846" y="568823"/>
            <a:ext cx="9179859"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sns.displot(df['18 The content on the website must be easy to read and understand'])</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D9DB93-5D6E-407B-B3A8-63766223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987" y="1348446"/>
            <a:ext cx="3954235" cy="41611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C521E1-869D-4240-B3F7-CBB0134F369C}"/>
              </a:ext>
            </a:extLst>
          </p:cNvPr>
          <p:cNvSpPr txBox="1"/>
          <p:nvPr/>
        </p:nvSpPr>
        <p:spPr>
          <a:xfrm>
            <a:off x="1389528" y="5861426"/>
            <a:ext cx="8749553" cy="400110"/>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Here data is not normally distributed in all columns because od viscous problem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8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AFDBED-27DE-49FD-9ACD-EB0665DD830A}"/>
              </a:ext>
            </a:extLst>
          </p:cNvPr>
          <p:cNvSpPr txBox="1"/>
          <p:nvPr/>
        </p:nvSpPr>
        <p:spPr>
          <a:xfrm>
            <a:off x="1434352" y="622612"/>
            <a:ext cx="8399929"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plt.scatter(df['47 Getting value for money spent'],df['41 Monetary savings'])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9B8B18-F336-4E21-B950-871B62C5C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981" y="1439900"/>
            <a:ext cx="4438650" cy="35120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5A780D-26BB-4628-AD0D-7A0A33B71B2E}"/>
              </a:ext>
            </a:extLst>
          </p:cNvPr>
          <p:cNvSpPr txBox="1"/>
          <p:nvPr/>
        </p:nvSpPr>
        <p:spPr>
          <a:xfrm>
            <a:off x="1317811" y="5754450"/>
            <a:ext cx="7001435" cy="369332"/>
          </a:xfrm>
          <a:prstGeom prst="rect">
            <a:avLst/>
          </a:prstGeom>
          <a:noFill/>
        </p:spPr>
        <p:txBody>
          <a:bodyPr wrap="square">
            <a:spAutoFit/>
          </a:bodyPr>
          <a:lstStyle/>
          <a:p>
            <a:r>
              <a:rPr lang="en-IN" b="0" i="0" dirty="0">
                <a:solidFill>
                  <a:srgbClr val="000000"/>
                </a:solidFill>
                <a:effectLst/>
                <a:latin typeface="Helvetica Neue"/>
              </a:rPr>
              <a:t>scattering the plots of the above code</a:t>
            </a:r>
            <a:endParaRPr lang="en-IN" dirty="0"/>
          </a:p>
        </p:txBody>
      </p:sp>
    </p:spTree>
    <p:extLst>
      <p:ext uri="{BB962C8B-B14F-4D97-AF65-F5344CB8AC3E}">
        <p14:creationId xmlns:p14="http://schemas.microsoft.com/office/powerpoint/2010/main" val="252494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TotalTime>
  <Words>1103</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Courier New</vt:lpstr>
      <vt:lpstr>Helvetica Neue</vt:lpstr>
      <vt:lpstr>Times New Roman</vt:lpstr>
      <vt:lpstr>Trebuchet MS</vt:lpstr>
      <vt:lpstr>Wingdings 3</vt:lpstr>
      <vt:lpstr>Facet</vt:lpstr>
      <vt:lpstr> CUSTOMER RETENTION CASE STUDY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PROJECT</dc:title>
  <dc:creator>AKAS MANDAL</dc:creator>
  <cp:lastModifiedBy>Akas.mandal5@gmail.com</cp:lastModifiedBy>
  <cp:revision>2</cp:revision>
  <dcterms:created xsi:type="dcterms:W3CDTF">2022-04-05T05:48:41Z</dcterms:created>
  <dcterms:modified xsi:type="dcterms:W3CDTF">2022-04-07T06:49:18Z</dcterms:modified>
</cp:coreProperties>
</file>