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610D-E430-468D-0D0E-3C0F4852730E}"/>
              </a:ext>
            </a:extLst>
          </p:cNvPr>
          <p:cNvSpPr>
            <a:spLocks noGrp="1"/>
          </p:cNvSpPr>
          <p:nvPr>
            <p:ph type="ctrTitle"/>
          </p:nvPr>
        </p:nvSpPr>
        <p:spPr/>
        <p:txBody>
          <a:bodyPr/>
          <a:lstStyle/>
          <a:p>
            <a:r>
              <a:rPr lang="en-US" dirty="0">
                <a:solidFill>
                  <a:schemeClr val="tx1"/>
                </a:solidFill>
              </a:rPr>
              <a:t>INTEGRATION</a:t>
            </a:r>
            <a:r>
              <a:rPr lang="en-US" dirty="0"/>
              <a:t> </a:t>
            </a:r>
            <a:r>
              <a:rPr lang="en-US" dirty="0">
                <a:solidFill>
                  <a:schemeClr val="tx1"/>
                </a:solidFill>
              </a:rPr>
              <a:t>APPROACH</a:t>
            </a:r>
          </a:p>
        </p:txBody>
      </p:sp>
      <p:sp>
        <p:nvSpPr>
          <p:cNvPr id="3" name="Subtitle 2">
            <a:extLst>
              <a:ext uri="{FF2B5EF4-FFF2-40B4-BE49-F238E27FC236}">
                <a16:creationId xmlns:a16="http://schemas.microsoft.com/office/drawing/2014/main" id="{7BF9D6D6-F52B-380A-745D-55E3504C64F3}"/>
              </a:ext>
            </a:extLst>
          </p:cNvPr>
          <p:cNvSpPr>
            <a:spLocks noGrp="1"/>
          </p:cNvSpPr>
          <p:nvPr>
            <p:ph type="subTitle" idx="1"/>
          </p:nvPr>
        </p:nvSpPr>
        <p:spPr/>
        <p:txBody>
          <a:bodyPr/>
          <a:lstStyle/>
          <a:p>
            <a:r>
              <a:rPr lang="en-US" dirty="0">
                <a:solidFill>
                  <a:schemeClr val="tx2"/>
                </a:solidFill>
              </a:rPr>
              <a:t>Using</a:t>
            </a:r>
            <a:r>
              <a:rPr lang="en-US" dirty="0"/>
              <a:t> </a:t>
            </a:r>
            <a:r>
              <a:rPr lang="en-US" dirty="0" err="1">
                <a:solidFill>
                  <a:schemeClr val="tx2"/>
                </a:solidFill>
              </a:rPr>
              <a:t>Iot</a:t>
            </a:r>
            <a:r>
              <a:rPr lang="en-US" dirty="0"/>
              <a:t> </a:t>
            </a:r>
            <a:r>
              <a:rPr lang="en-US" dirty="0">
                <a:solidFill>
                  <a:schemeClr val="tx2"/>
                </a:solidFill>
              </a:rPr>
              <a:t>Sensor</a:t>
            </a:r>
          </a:p>
        </p:txBody>
      </p:sp>
    </p:spTree>
    <p:extLst>
      <p:ext uri="{BB962C8B-B14F-4D97-AF65-F5344CB8AC3E}">
        <p14:creationId xmlns:p14="http://schemas.microsoft.com/office/powerpoint/2010/main" val="116564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C039-FAB0-1C38-6C98-D9359AB23837}"/>
              </a:ext>
            </a:extLst>
          </p:cNvPr>
          <p:cNvSpPr>
            <a:spLocks noGrp="1"/>
          </p:cNvSpPr>
          <p:nvPr>
            <p:ph type="title"/>
          </p:nvPr>
        </p:nvSpPr>
        <p:spPr/>
        <p:txBody>
          <a:bodyPr/>
          <a:lstStyle/>
          <a:p>
            <a:r>
              <a:rPr lang="en-US" i="1" u="sng" dirty="0">
                <a:solidFill>
                  <a:schemeClr val="tx1"/>
                </a:solidFill>
              </a:rPr>
              <a:t> </a:t>
            </a:r>
            <a:r>
              <a:rPr lang="en-US" sz="3200" i="1" u="sng" dirty="0">
                <a:solidFill>
                  <a:schemeClr val="tx1"/>
                </a:solidFill>
              </a:rPr>
              <a:t>Determine how </a:t>
            </a:r>
            <a:r>
              <a:rPr lang="en-US" sz="3200" i="1" u="sng" dirty="0" err="1">
                <a:solidFill>
                  <a:schemeClr val="tx1"/>
                </a:solidFill>
              </a:rPr>
              <a:t>Iot</a:t>
            </a:r>
            <a:r>
              <a:rPr lang="en-US" sz="3200" i="1" u="sng" dirty="0">
                <a:solidFill>
                  <a:schemeClr val="tx1"/>
                </a:solidFill>
              </a:rPr>
              <a:t> sensor will send data to the data-sharing platform</a:t>
            </a:r>
            <a:r>
              <a:rPr lang="en-US" i="1" u="sng" dirty="0">
                <a:solidFill>
                  <a:schemeClr val="tx1"/>
                </a:solidFill>
              </a:rPr>
              <a:t> :</a:t>
            </a:r>
          </a:p>
        </p:txBody>
      </p:sp>
      <p:sp>
        <p:nvSpPr>
          <p:cNvPr id="3" name="Content Placeholder 2">
            <a:extLst>
              <a:ext uri="{FF2B5EF4-FFF2-40B4-BE49-F238E27FC236}">
                <a16:creationId xmlns:a16="http://schemas.microsoft.com/office/drawing/2014/main" id="{330D38B3-D3D7-7F96-753C-A06761BF4936}"/>
              </a:ext>
            </a:extLst>
          </p:cNvPr>
          <p:cNvSpPr>
            <a:spLocks noGrp="1"/>
          </p:cNvSpPr>
          <p:nvPr>
            <p:ph idx="1"/>
          </p:nvPr>
        </p:nvSpPr>
        <p:spPr/>
        <p:txBody>
          <a:bodyPr>
            <a:normAutofit lnSpcReduction="10000"/>
          </a:bodyPr>
          <a:lstStyle/>
          <a:p>
            <a:pPr marL="0" indent="0">
              <a:buNone/>
            </a:pPr>
            <a:r>
              <a:rPr lang="en-US" sz="2400" dirty="0" err="1">
                <a:solidFill>
                  <a:schemeClr val="accent2"/>
                </a:solidFill>
              </a:rPr>
              <a:t>Iot</a:t>
            </a:r>
            <a:r>
              <a:rPr lang="en-US" sz="2400" dirty="0">
                <a:solidFill>
                  <a:schemeClr val="accent2"/>
                </a:solidFill>
              </a:rPr>
              <a:t> sensors typically send data to a data sharing platform using the following steps: </a:t>
            </a:r>
          </a:p>
          <a:p>
            <a:pPr marL="0" indent="0">
              <a:buNone/>
            </a:pPr>
            <a:r>
              <a:rPr lang="en-US" dirty="0">
                <a:solidFill>
                  <a:schemeClr val="accent4"/>
                </a:solidFill>
              </a:rPr>
              <a:t>1.</a:t>
            </a:r>
            <a:r>
              <a:rPr lang="en-US" b="1" dirty="0">
                <a:solidFill>
                  <a:schemeClr val="accent4"/>
                </a:solidFill>
              </a:rPr>
              <a:t>Sensor Data Acquisition:</a:t>
            </a:r>
            <a:r>
              <a:rPr lang="en-US" dirty="0"/>
              <a:t> </a:t>
            </a:r>
            <a:r>
              <a:rPr lang="en-US" dirty="0" err="1"/>
              <a:t>IoT</a:t>
            </a:r>
            <a:r>
              <a:rPr lang="en-US" dirty="0"/>
              <a:t> sensors collect data from the physical world, such as temperature, humidity, motion, or any other relevant parameters, depending on their purpose.</a:t>
            </a:r>
          </a:p>
          <a:p>
            <a:pPr marL="0" indent="0">
              <a:buNone/>
            </a:pPr>
            <a:r>
              <a:rPr lang="en-US" b="1" dirty="0">
                <a:solidFill>
                  <a:schemeClr val="accent4"/>
                </a:solidFill>
              </a:rPr>
              <a:t>2. Data Preprocessing:</a:t>
            </a:r>
            <a:r>
              <a:rPr lang="en-US" dirty="0"/>
              <a:t> Raw sensor data may require preprocessing to clean, filter, or format it for transmission and analysis. This step can include data normalization and error correction.</a:t>
            </a:r>
          </a:p>
          <a:p>
            <a:pPr marL="0" indent="0">
              <a:buNone/>
            </a:pPr>
            <a:r>
              <a:rPr lang="en-US" b="1" dirty="0">
                <a:solidFill>
                  <a:schemeClr val="accent4"/>
                </a:solidFill>
              </a:rPr>
              <a:t>3.Data Transmission:</a:t>
            </a:r>
            <a:r>
              <a:rPr lang="en-US" dirty="0"/>
              <a:t> Sensors transmit data to the data sharing platform using various communication protocols, such as Wi-Fi, cellular networks (3G/4G/5G), Bluetooth, </a:t>
            </a:r>
            <a:r>
              <a:rPr lang="en-US" dirty="0" err="1"/>
              <a:t>Zigbee</a:t>
            </a:r>
            <a:r>
              <a:rPr lang="en-US" dirty="0"/>
              <a:t>, </a:t>
            </a:r>
            <a:r>
              <a:rPr lang="en-US" dirty="0" err="1"/>
              <a:t>LoRaWAN</a:t>
            </a:r>
            <a:r>
              <a:rPr lang="en-US" dirty="0"/>
              <a:t>, or MQTT. The choice of protocol depends on the  application and the range of communication required.</a:t>
            </a:r>
          </a:p>
        </p:txBody>
      </p:sp>
    </p:spTree>
    <p:extLst>
      <p:ext uri="{BB962C8B-B14F-4D97-AF65-F5344CB8AC3E}">
        <p14:creationId xmlns:p14="http://schemas.microsoft.com/office/powerpoint/2010/main" val="303969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6F14-CEE9-B435-9908-B0352B327CB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E7BBA37-103D-4A01-C826-F83C6C6114E5}"/>
              </a:ext>
            </a:extLst>
          </p:cNvPr>
          <p:cNvSpPr>
            <a:spLocks noGrp="1"/>
          </p:cNvSpPr>
          <p:nvPr>
            <p:ph idx="1"/>
          </p:nvPr>
        </p:nvSpPr>
        <p:spPr>
          <a:xfrm>
            <a:off x="677334" y="1071564"/>
            <a:ext cx="8596668" cy="4661296"/>
          </a:xfrm>
        </p:spPr>
        <p:txBody>
          <a:bodyPr/>
          <a:lstStyle/>
          <a:p>
            <a:pPr marL="0" indent="0">
              <a:buNone/>
            </a:pPr>
            <a:r>
              <a:rPr lang="en-US" b="1" dirty="0">
                <a:solidFill>
                  <a:schemeClr val="accent4"/>
                </a:solidFill>
              </a:rPr>
              <a:t>4. Data Packaging:</a:t>
            </a:r>
            <a:r>
              <a:rPr lang="en-US" b="1" dirty="0"/>
              <a:t> Data is often packaged into structured formats like JSON or XML before transmission. This ensures that the data is easily interpretable by the platform.</a:t>
            </a:r>
          </a:p>
          <a:p>
            <a:pPr marL="0" indent="0">
              <a:buNone/>
            </a:pPr>
            <a:r>
              <a:rPr lang="en-US" b="1" dirty="0">
                <a:solidFill>
                  <a:schemeClr val="accent4"/>
                </a:solidFill>
              </a:rPr>
              <a:t>5. Security Measures:</a:t>
            </a:r>
            <a:r>
              <a:rPr lang="en-US" b="1" dirty="0"/>
              <a:t> To protect data integrity and privacy, encryption and authentication mechanisms are often employed during data transmission. This helps prevent unauthorized access or tampering of sensor data.</a:t>
            </a:r>
          </a:p>
          <a:p>
            <a:pPr marL="0" indent="0">
              <a:buNone/>
            </a:pPr>
            <a:r>
              <a:rPr lang="en-US" b="1" dirty="0">
                <a:solidFill>
                  <a:schemeClr val="accent4"/>
                </a:solidFill>
              </a:rPr>
              <a:t>6. Data Gateway (optional):</a:t>
            </a:r>
            <a:r>
              <a:rPr lang="en-US" b="1" dirty="0"/>
              <a:t> In some cases, a data gateway or edge device may be used to collect data from multiple sensors and transmit it to the central platform. This can help reduce the load on individual sensors and optimize data transfer.</a:t>
            </a:r>
          </a:p>
          <a:p>
            <a:pPr marL="0" indent="0">
              <a:buNone/>
            </a:pPr>
            <a:r>
              <a:rPr lang="en-US" b="1" dirty="0">
                <a:solidFill>
                  <a:schemeClr val="accent4"/>
                </a:solidFill>
              </a:rPr>
              <a:t>7. Data Reception:</a:t>
            </a:r>
            <a:r>
              <a:rPr lang="en-US" b="1" dirty="0"/>
              <a:t> The data sharing platform receives incoming data from the     sensors. This platform can be cloud-based, on-premises, or a hybrid solution.</a:t>
            </a:r>
          </a:p>
          <a:p>
            <a:pPr marL="0" indent="0">
              <a:buNone/>
            </a:pPr>
            <a:endParaRPr lang="en-US" b="1" dirty="0"/>
          </a:p>
        </p:txBody>
      </p:sp>
    </p:spTree>
    <p:extLst>
      <p:ext uri="{BB962C8B-B14F-4D97-AF65-F5344CB8AC3E}">
        <p14:creationId xmlns:p14="http://schemas.microsoft.com/office/powerpoint/2010/main" val="363714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D3C5-BDCB-F023-7259-A3CD6F4C0D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322924-8988-6DE8-6FFE-BCAF970523C4}"/>
              </a:ext>
            </a:extLst>
          </p:cNvPr>
          <p:cNvSpPr>
            <a:spLocks noGrp="1"/>
          </p:cNvSpPr>
          <p:nvPr>
            <p:ph idx="1"/>
          </p:nvPr>
        </p:nvSpPr>
        <p:spPr>
          <a:xfrm>
            <a:off x="677334" y="1270000"/>
            <a:ext cx="8596668" cy="3855641"/>
          </a:xfrm>
        </p:spPr>
        <p:txBody>
          <a:bodyPr>
            <a:normAutofit fontScale="92500" lnSpcReduction="10000"/>
          </a:bodyPr>
          <a:lstStyle/>
          <a:p>
            <a:pPr marL="0" indent="0">
              <a:buNone/>
            </a:pPr>
            <a:r>
              <a:rPr lang="en-US" b="1" dirty="0">
                <a:solidFill>
                  <a:schemeClr val="accent4"/>
                </a:solidFill>
              </a:rPr>
              <a:t>8. Data Processing and Analysis:</a:t>
            </a:r>
            <a:r>
              <a:rPr lang="en-US" b="1" dirty="0"/>
              <a:t> The platform may perform real-time or batch processing on the data to extract insights, detect anomalies, or trigger actions based on predefined rules and algorithms.</a:t>
            </a:r>
          </a:p>
          <a:p>
            <a:pPr marL="0" indent="0">
              <a:buNone/>
            </a:pPr>
            <a:r>
              <a:rPr lang="en-US" b="1" dirty="0">
                <a:solidFill>
                  <a:schemeClr val="accent4"/>
                </a:solidFill>
              </a:rPr>
              <a:t>9. Data Sharing:</a:t>
            </a:r>
            <a:r>
              <a:rPr lang="en-US" b="1" dirty="0"/>
              <a:t> Depending on the use case, the data can be shared with authorized users, other systems, or applications via APIs, dashboards, or reports.</a:t>
            </a:r>
          </a:p>
          <a:p>
            <a:pPr marL="0" indent="0">
              <a:buNone/>
            </a:pPr>
            <a:r>
              <a:rPr lang="en-US" b="1" dirty="0">
                <a:solidFill>
                  <a:schemeClr val="accent4"/>
                </a:solidFill>
              </a:rPr>
              <a:t>10. Data Storage: </a:t>
            </a:r>
            <a:r>
              <a:rPr lang="en-US" b="1" dirty="0"/>
              <a:t>The received data is typically stored in databases or data lakes for long-term retention and analysis</a:t>
            </a:r>
          </a:p>
          <a:p>
            <a:pPr marL="0" indent="0">
              <a:buNone/>
            </a:pPr>
            <a:r>
              <a:rPr lang="en-US" b="1" dirty="0">
                <a:solidFill>
                  <a:schemeClr val="accent4"/>
                </a:solidFill>
              </a:rPr>
              <a:t>11. Data Retention and Compliance:</a:t>
            </a:r>
            <a:r>
              <a:rPr lang="en-US" b="1" dirty="0"/>
              <a:t> Data retention policies and compliance with data privacy regulations must be followed. Data may be archived or deleted as necessary.</a:t>
            </a:r>
          </a:p>
          <a:p>
            <a:pPr marL="0" indent="0">
              <a:buNone/>
            </a:pPr>
            <a:r>
              <a:rPr lang="en-US" b="1" dirty="0">
                <a:solidFill>
                  <a:schemeClr val="accent4"/>
                </a:solidFill>
              </a:rPr>
              <a:t>12. Monitoring and Maintenance:</a:t>
            </a:r>
            <a:r>
              <a:rPr lang="en-US" b="1" dirty="0"/>
              <a:t> Continuous monitoring of sensors, data transmission, and the platform’s health is essential to ensure the system’s reliability and performance.</a:t>
            </a:r>
          </a:p>
          <a:p>
            <a:pPr marL="0" indent="0">
              <a:buNone/>
            </a:pPr>
            <a:endParaRPr lang="en-US" b="1" dirty="0"/>
          </a:p>
        </p:txBody>
      </p:sp>
    </p:spTree>
    <p:extLst>
      <p:ext uri="{BB962C8B-B14F-4D97-AF65-F5344CB8AC3E}">
        <p14:creationId xmlns:p14="http://schemas.microsoft.com/office/powerpoint/2010/main" val="350453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ABC5-4885-4297-B073-B11430E3BA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A8170D-C679-4608-9A52-3583F9D86B24}"/>
              </a:ext>
            </a:extLst>
          </p:cNvPr>
          <p:cNvSpPr>
            <a:spLocks noGrp="1"/>
          </p:cNvSpPr>
          <p:nvPr>
            <p:ph idx="1"/>
          </p:nvPr>
        </p:nvSpPr>
        <p:spPr>
          <a:xfrm>
            <a:off x="677334" y="696517"/>
            <a:ext cx="8596668" cy="5344846"/>
          </a:xfrm>
        </p:spPr>
        <p:txBody>
          <a:bodyPr/>
          <a:lstStyle/>
          <a:p>
            <a:pPr marL="0" indent="0">
              <a:buNone/>
            </a:pPr>
            <a:r>
              <a:rPr lang="en-US" dirty="0"/>
              <a:t>The specific implementation details may vary based on the </a:t>
            </a:r>
            <a:r>
              <a:rPr lang="en-US" dirty="0" err="1"/>
              <a:t>IoT</a:t>
            </a:r>
            <a:r>
              <a:rPr lang="en-US" dirty="0"/>
              <a:t> ecosystem, hardware, and software components chosen for your project. Proper planning and selection of appropriate technologies are crucial to ensure efficient and secure data transmission from </a:t>
            </a:r>
            <a:r>
              <a:rPr lang="en-US" dirty="0" err="1"/>
              <a:t>IoT</a:t>
            </a:r>
            <a:r>
              <a:rPr lang="en-US" dirty="0"/>
              <a:t> sensors to the data sharing platform.</a:t>
            </a:r>
          </a:p>
        </p:txBody>
      </p:sp>
    </p:spTree>
    <p:extLst>
      <p:ext uri="{BB962C8B-B14F-4D97-AF65-F5344CB8AC3E}">
        <p14:creationId xmlns:p14="http://schemas.microsoft.com/office/powerpoint/2010/main" val="24897902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Facet</vt:lpstr>
      <vt:lpstr>INTEGRATION APPROACH</vt:lpstr>
      <vt:lpstr> Determine how Iot sensor will send data to the data-sharing platform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APPROACH</dc:title>
  <dc:creator>dhaneshwari823@gmail.com</dc:creator>
  <cp:lastModifiedBy>dhaneshwari823@gmail.com</cp:lastModifiedBy>
  <cp:revision>2</cp:revision>
  <dcterms:created xsi:type="dcterms:W3CDTF">2023-09-28T08:40:26Z</dcterms:created>
  <dcterms:modified xsi:type="dcterms:W3CDTF">2023-09-28T09:20:15Z</dcterms:modified>
</cp:coreProperties>
</file>