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5" r:id="rId1"/>
  </p:sldMasterIdLst>
  <p:notesMasterIdLst>
    <p:notesMasterId r:id="rId72"/>
  </p:notesMasterIdLst>
  <p:handoutMasterIdLst>
    <p:handoutMasterId r:id="rId73"/>
  </p:handoutMasterIdLst>
  <p:sldIdLst>
    <p:sldId id="297" r:id="rId2"/>
    <p:sldId id="324" r:id="rId3"/>
    <p:sldId id="433" r:id="rId4"/>
    <p:sldId id="325" r:id="rId5"/>
    <p:sldId id="331" r:id="rId6"/>
    <p:sldId id="332" r:id="rId7"/>
    <p:sldId id="421" r:id="rId8"/>
    <p:sldId id="396" r:id="rId9"/>
    <p:sldId id="397" r:id="rId10"/>
    <p:sldId id="398" r:id="rId11"/>
    <p:sldId id="333" r:id="rId12"/>
    <p:sldId id="334" r:id="rId13"/>
    <p:sldId id="335" r:id="rId14"/>
    <p:sldId id="336" r:id="rId15"/>
    <p:sldId id="337" r:id="rId16"/>
    <p:sldId id="338" r:id="rId17"/>
    <p:sldId id="376" r:id="rId18"/>
    <p:sldId id="348" r:id="rId19"/>
    <p:sldId id="349" r:id="rId20"/>
    <p:sldId id="350" r:id="rId21"/>
    <p:sldId id="351" r:id="rId22"/>
    <p:sldId id="352" r:id="rId23"/>
    <p:sldId id="431" r:id="rId24"/>
    <p:sldId id="361" r:id="rId25"/>
    <p:sldId id="357" r:id="rId26"/>
    <p:sldId id="344" r:id="rId27"/>
    <p:sldId id="358" r:id="rId28"/>
    <p:sldId id="359" r:id="rId29"/>
    <p:sldId id="360" r:id="rId30"/>
    <p:sldId id="353" r:id="rId31"/>
    <p:sldId id="389" r:id="rId32"/>
    <p:sldId id="375" r:id="rId33"/>
    <p:sldId id="391" r:id="rId34"/>
    <p:sldId id="393" r:id="rId35"/>
    <p:sldId id="386" r:id="rId36"/>
    <p:sldId id="388" r:id="rId37"/>
    <p:sldId id="429" r:id="rId38"/>
    <p:sldId id="434" r:id="rId39"/>
    <p:sldId id="435" r:id="rId40"/>
    <p:sldId id="392" r:id="rId41"/>
    <p:sldId id="399" r:id="rId42"/>
    <p:sldId id="430" r:id="rId43"/>
    <p:sldId id="400" r:id="rId44"/>
    <p:sldId id="402" r:id="rId45"/>
    <p:sldId id="405" r:id="rId46"/>
    <p:sldId id="427" r:id="rId47"/>
    <p:sldId id="436" r:id="rId48"/>
    <p:sldId id="415" r:id="rId49"/>
    <p:sldId id="437" r:id="rId50"/>
    <p:sldId id="416" r:id="rId51"/>
    <p:sldId id="395" r:id="rId52"/>
    <p:sldId id="409" r:id="rId53"/>
    <p:sldId id="408" r:id="rId54"/>
    <p:sldId id="406" r:id="rId55"/>
    <p:sldId id="410" r:id="rId56"/>
    <p:sldId id="411" r:id="rId57"/>
    <p:sldId id="413" r:id="rId58"/>
    <p:sldId id="414" r:id="rId59"/>
    <p:sldId id="412" r:id="rId60"/>
    <p:sldId id="407" r:id="rId61"/>
    <p:sldId id="367" r:id="rId62"/>
    <p:sldId id="364" r:id="rId63"/>
    <p:sldId id="366" r:id="rId64"/>
    <p:sldId id="428" r:id="rId65"/>
    <p:sldId id="432" r:id="rId66"/>
    <p:sldId id="326" r:id="rId67"/>
    <p:sldId id="420" r:id="rId68"/>
    <p:sldId id="355" r:id="rId69"/>
    <p:sldId id="321" r:id="rId70"/>
    <p:sldId id="362" r:id="rId7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297"/>
            <p14:sldId id="324"/>
            <p14:sldId id="433"/>
            <p14:sldId id="325"/>
            <p14:sldId id="331"/>
            <p14:sldId id="332"/>
            <p14:sldId id="421"/>
            <p14:sldId id="396"/>
            <p14:sldId id="397"/>
            <p14:sldId id="398"/>
            <p14:sldId id="333"/>
            <p14:sldId id="334"/>
            <p14:sldId id="335"/>
            <p14:sldId id="336"/>
            <p14:sldId id="337"/>
            <p14:sldId id="338"/>
            <p14:sldId id="376"/>
            <p14:sldId id="348"/>
            <p14:sldId id="349"/>
            <p14:sldId id="350"/>
            <p14:sldId id="351"/>
            <p14:sldId id="352"/>
            <p14:sldId id="431"/>
            <p14:sldId id="361"/>
            <p14:sldId id="357"/>
            <p14:sldId id="344"/>
            <p14:sldId id="358"/>
            <p14:sldId id="359"/>
            <p14:sldId id="360"/>
            <p14:sldId id="353"/>
            <p14:sldId id="389"/>
            <p14:sldId id="375"/>
            <p14:sldId id="391"/>
            <p14:sldId id="393"/>
            <p14:sldId id="386"/>
            <p14:sldId id="388"/>
            <p14:sldId id="429"/>
            <p14:sldId id="434"/>
            <p14:sldId id="435"/>
            <p14:sldId id="392"/>
            <p14:sldId id="399"/>
            <p14:sldId id="430"/>
            <p14:sldId id="400"/>
            <p14:sldId id="402"/>
            <p14:sldId id="405"/>
            <p14:sldId id="427"/>
            <p14:sldId id="436"/>
            <p14:sldId id="415"/>
            <p14:sldId id="437"/>
            <p14:sldId id="416"/>
            <p14:sldId id="395"/>
            <p14:sldId id="409"/>
            <p14:sldId id="408"/>
            <p14:sldId id="406"/>
            <p14:sldId id="410"/>
            <p14:sldId id="411"/>
            <p14:sldId id="413"/>
            <p14:sldId id="414"/>
            <p14:sldId id="412"/>
            <p14:sldId id="407"/>
            <p14:sldId id="367"/>
            <p14:sldId id="364"/>
            <p14:sldId id="366"/>
            <p14:sldId id="428"/>
            <p14:sldId id="432"/>
            <p14:sldId id="326"/>
            <p14:sldId id="420"/>
            <p14:sldId id="355"/>
            <p14:sldId id="321"/>
            <p14:sldId id="3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3D8CA0"/>
    <a:srgbClr val="FF0259"/>
    <a:srgbClr val="FEADB5"/>
    <a:srgbClr val="212121"/>
    <a:srgbClr val="F80F5B"/>
    <a:srgbClr val="313131"/>
    <a:srgbClr val="F3F3F3"/>
    <a:srgbClr val="C8425D"/>
    <a:srgbClr val="E3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7983" autoAdjust="0"/>
  </p:normalViewPr>
  <p:slideViewPr>
    <p:cSldViewPr snapToGrid="0" snapToObjects="1" showGuides="1">
      <p:cViewPr>
        <p:scale>
          <a:sx n="112" d="100"/>
          <a:sy n="112" d="100"/>
        </p:scale>
        <p:origin x="-672" y="-576"/>
      </p:cViewPr>
      <p:guideLst>
        <p:guide orient="horz" pos="1604"/>
        <p:guide pos="610"/>
        <p:guide pos="2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7051-C2FA-694B-8817-08E3CE5FEDD7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2B0C-0C07-E641-8F34-10A0521E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956"/>
            <a:ext cx="9144000" cy="5143498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QU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9" y="1"/>
            <a:ext cx="7115951" cy="51434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3755758" y="819127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3991630" y="62560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0184" y="1204555"/>
            <a:ext cx="4561557" cy="917244"/>
          </a:xfrm>
        </p:spPr>
        <p:txBody>
          <a:bodyPr>
            <a:noAutofit/>
          </a:bodyPr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Add Your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997333" y="2277095"/>
            <a:ext cx="5129213" cy="1902359"/>
          </a:xfrm>
        </p:spPr>
        <p:txBody>
          <a:bodyPr>
            <a:noAutofit/>
          </a:bodyPr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CAPTIVATING TITLE 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4002907" y="450609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flipV="1">
            <a:off x="3750191" y="4346576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332" cy="5143500"/>
          </a:xfrm>
          <a:prstGeom prst="rect">
            <a:avLst/>
          </a:prstGeom>
        </p:spPr>
      </p:pic>
      <p:pic>
        <p:nvPicPr>
          <p:cNvPr id="33" name="Picture 32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43668" y="20796"/>
            <a:ext cx="4003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rgbClr val="FF0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3610" y="319915"/>
            <a:ext cx="490712" cy="6304690"/>
          </a:xfrm>
          <a:prstGeom prst="rect">
            <a:avLst/>
          </a:prstGeom>
        </p:spPr>
      </p:pic>
      <p:pic>
        <p:nvPicPr>
          <p:cNvPr id="10" name="Picture 9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14380" y="-1779054"/>
            <a:ext cx="490712" cy="63046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1619250"/>
            <a:ext cx="7446962" cy="1608138"/>
          </a:xfrm>
        </p:spPr>
        <p:txBody>
          <a:bodyPr>
            <a:normAutofit/>
          </a:bodyPr>
          <a:lstStyle>
            <a:lvl1pPr marL="0" indent="0" algn="ctr">
              <a:buNone/>
              <a:defRPr sz="96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290" y="381291"/>
            <a:ext cx="8382000" cy="703984"/>
          </a:xfrm>
        </p:spPr>
        <p:txBody>
          <a:bodyPr/>
          <a:lstStyle>
            <a:lvl1pPr marL="0" indent="0">
              <a:buNone/>
              <a:defRPr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43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3" y="-14288"/>
            <a:ext cx="4419600" cy="515778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5425D"/>
              </a:buClr>
              <a:buSzTx/>
              <a:buFont typeface="Arial"/>
              <a:buNone/>
              <a:tabLst/>
              <a:defRPr sz="2400">
                <a:solidFill>
                  <a:srgbClr val="FFFFFF"/>
                </a:solidFill>
                <a:latin typeface="Garamond"/>
                <a:cs typeface="Garamond"/>
              </a:defRPr>
            </a:lvl1pPr>
          </a:lstStyle>
          <a:p>
            <a:r>
              <a:rPr lang="en-US" dirty="0" smtClean="0"/>
              <a:t>Click the photo icon below to add your own image.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069813" y="738911"/>
            <a:ext cx="3565525" cy="646545"/>
          </a:xfrm>
        </p:spPr>
        <p:txBody>
          <a:bodyPr>
            <a:noAutofit/>
          </a:bodyPr>
          <a:lstStyle>
            <a:lvl1pPr marL="0" indent="0">
              <a:buNone/>
              <a:defRPr sz="3600" b="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81358" y="1766166"/>
            <a:ext cx="3553980" cy="137419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Name                              Company                     Twitter Handle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69812" y="3483984"/>
            <a:ext cx="3565525" cy="1220788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a little bit more about yourself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2706857" cy="51434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79750" y="415345"/>
            <a:ext cx="5645150" cy="646837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Your Agenda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rgbClr val="41414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ection Header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1987213" y="-1987210"/>
            <a:ext cx="5161120" cy="9135540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465234" y="1678561"/>
            <a:ext cx="7685088" cy="1659660"/>
          </a:xfrm>
          <a:solidFill>
            <a:srgbClr val="20202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First Section Header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" y="1678561"/>
            <a:ext cx="1465231" cy="1659660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ranklin Gothic Medium (Body)"/>
              <a:cs typeface="Franklin Gothic Medium (Body)"/>
            </a:endParaRPr>
          </a:p>
        </p:txBody>
      </p:sp>
      <p:sp>
        <p:nvSpPr>
          <p:cNvPr id="5" name="Right Triangle 4"/>
          <p:cNvSpPr/>
          <p:nvPr userDrawn="1"/>
        </p:nvSpPr>
        <p:spPr>
          <a:xfrm rot="5400000">
            <a:off x="146242" y="153939"/>
            <a:ext cx="1116061" cy="111606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0F5B"/>
              </a:solidFill>
            </a:endParaRPr>
          </a:p>
        </p:txBody>
      </p:sp>
      <p:sp>
        <p:nvSpPr>
          <p:cNvPr id="6" name="Right Triangle 5"/>
          <p:cNvSpPr/>
          <p:nvPr userDrawn="1"/>
        </p:nvSpPr>
        <p:spPr>
          <a:xfrm rot="16200000">
            <a:off x="7850908" y="3865802"/>
            <a:ext cx="1116061" cy="111606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0F5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50" y="1951038"/>
            <a:ext cx="6383338" cy="1131887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Text, an Image,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175" y="0"/>
            <a:ext cx="9140825" cy="5143500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5425D"/>
              </a:buClr>
              <a:buSzTx/>
              <a:buFont typeface="Arial"/>
              <a:buNone/>
              <a:tabLst/>
              <a:defRPr sz="3200">
                <a:latin typeface="Garamond"/>
                <a:cs typeface="Garamond"/>
              </a:defRPr>
            </a:lvl1pPr>
          </a:lstStyle>
          <a:p>
            <a:r>
              <a:rPr lang="en-US" dirty="0" smtClean="0"/>
              <a:t>Click the icon to add an image as your background. Make sure to use a high-quality photo. 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617" y="431861"/>
            <a:ext cx="5510984" cy="1185863"/>
          </a:xfrm>
          <a:solidFill>
            <a:srgbClr val="3D8CA0">
              <a:alpha val="70000"/>
            </a:srgbClr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2706857" cy="51434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465234" y="1678561"/>
            <a:ext cx="7685088" cy="16596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Second Section Header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677988"/>
            <a:ext cx="1465233" cy="1660525"/>
          </a:xfrm>
          <a:solidFill>
            <a:srgbClr val="F2F2F2"/>
          </a:solidFill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rgbClr val="FF0259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ual Input 3"/>
          <p:cNvSpPr/>
          <p:nvPr userDrawn="1"/>
        </p:nvSpPr>
        <p:spPr>
          <a:xfrm>
            <a:off x="640688" y="3737415"/>
            <a:ext cx="1868714" cy="934357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Input 4"/>
          <p:cNvSpPr/>
          <p:nvPr userDrawn="1"/>
        </p:nvSpPr>
        <p:spPr>
          <a:xfrm>
            <a:off x="2618268" y="2966353"/>
            <a:ext cx="1868714" cy="1705420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Input 5"/>
          <p:cNvSpPr/>
          <p:nvPr userDrawn="1"/>
        </p:nvSpPr>
        <p:spPr>
          <a:xfrm>
            <a:off x="4586769" y="1961952"/>
            <a:ext cx="1868714" cy="2709821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nual Input 6"/>
          <p:cNvSpPr/>
          <p:nvPr userDrawn="1"/>
        </p:nvSpPr>
        <p:spPr>
          <a:xfrm>
            <a:off x="6555275" y="653138"/>
            <a:ext cx="1868714" cy="4018635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0688" y="423022"/>
            <a:ext cx="3308291" cy="733521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DATA POINT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32691" y="1167882"/>
            <a:ext cx="3316288" cy="55620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Describe the 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111"/>
            <a:ext cx="9144000" cy="51435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 userDrawn="1"/>
        </p:nvSpPr>
        <p:spPr>
          <a:xfrm rot="16200000" flipV="1">
            <a:off x="-735279" y="3088651"/>
            <a:ext cx="1548284" cy="144204"/>
          </a:xfrm>
          <a:prstGeom prst="rect">
            <a:avLst/>
          </a:prstGeom>
          <a:solidFill>
            <a:srgbClr val="F80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u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97" y="349221"/>
            <a:ext cx="1761066" cy="178788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0051" y="2522078"/>
            <a:ext cx="6014826" cy="72078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Share a big idea or quote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9" r:id="rId2"/>
    <p:sldLayoutId id="2147483790" r:id="rId3"/>
    <p:sldLayoutId id="2147483749" r:id="rId4"/>
    <p:sldLayoutId id="2147483791" r:id="rId5"/>
    <p:sldLayoutId id="2147483792" r:id="rId6"/>
    <p:sldLayoutId id="2147483788" r:id="rId7"/>
    <p:sldLayoutId id="2147483793" r:id="rId8"/>
    <p:sldLayoutId id="2147483787" r:id="rId9"/>
    <p:sldLayoutId id="2147483763" r:id="rId10"/>
    <p:sldLayoutId id="21474837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 baseline="0">
          <a:solidFill>
            <a:schemeClr val="tx1">
              <a:lumMod val="75000"/>
            </a:schemeClr>
          </a:solidFill>
          <a:latin typeface="Franklin Gothic Medium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5425D"/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 flipV="1">
            <a:off x="3730100" y="819127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 flipV="1">
            <a:off x="3991630" y="62560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945" y="1877583"/>
            <a:ext cx="691847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000" kern="1300" spc="600" dirty="0" smtClean="0">
                <a:ln>
                  <a:solidFill>
                    <a:srgbClr val="FF0259"/>
                  </a:solidFill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E0E0E0"/>
                    </a:gs>
                  </a:gsLst>
                  <a:lin ang="594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Impact"/>
              </a:rPr>
              <a:t>Git and GitHub for beginners</a:t>
            </a:r>
            <a:endParaRPr lang="en-US" sz="5000" kern="1300" spc="600" dirty="0">
              <a:ln>
                <a:solidFill>
                  <a:srgbClr val="FF0259"/>
                </a:solidFill>
              </a:ln>
              <a:gradFill flip="none" rotWithShape="1">
                <a:gsLst>
                  <a:gs pos="0">
                    <a:srgbClr val="FFFFFF"/>
                  </a:gs>
                  <a:gs pos="100000">
                    <a:srgbClr val="E0E0E0"/>
                  </a:gs>
                </a:gsLst>
                <a:lin ang="594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71308"/>
            <a:ext cx="91440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Git 101: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49" y="3707738"/>
            <a:ext cx="2655988" cy="10629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61813" y="3625935"/>
            <a:ext cx="2157144" cy="1173502"/>
            <a:chOff x="430908" y="3480971"/>
            <a:chExt cx="2891607" cy="1553396"/>
          </a:xfrm>
        </p:grpSpPr>
        <p:sp>
          <p:nvSpPr>
            <p:cNvPr id="12" name="Rectangle 11"/>
            <p:cNvSpPr/>
            <p:nvPr/>
          </p:nvSpPr>
          <p:spPr>
            <a:xfrm>
              <a:off x="430908" y="3480971"/>
              <a:ext cx="2891607" cy="1553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women_who_code_grey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96" y="3699752"/>
              <a:ext cx="2361888" cy="1147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7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08 at 9.0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5"/>
          <a:stretch/>
        </p:blipFill>
        <p:spPr>
          <a:xfrm>
            <a:off x="1678267" y="2288859"/>
            <a:ext cx="5760536" cy="19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757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86620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3" name="Picture 2" descr="Screen Shot 2015-08-05 at 7.0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151859"/>
            <a:ext cx="4860654" cy="3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5" name="Picture 4" descr="Screen Shot 2015-08-05 at 7.04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5298" y="1151859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3" name="Picture 2" descr="Screen Shot 2015-08-05 at 7.0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062182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4" name="Picture 3" descr="Screen Shot 2015-08-05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062182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7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1123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</p:txBody>
      </p:sp>
    </p:spTree>
    <p:extLst>
      <p:ext uri="{BB962C8B-B14F-4D97-AF65-F5344CB8AC3E}">
        <p14:creationId xmlns:p14="http://schemas.microsoft.com/office/powerpoint/2010/main" val="8072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  <a:p>
            <a:pPr>
              <a:buFont typeface="Arial"/>
              <a:buChar char="•"/>
            </a:pPr>
            <a:r>
              <a:rPr lang="en-US" sz="2600"/>
              <a:t>Allows for team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079750" y="415345"/>
            <a:ext cx="5645150" cy="600655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0.</a:t>
            </a:r>
            <a:r>
              <a:rPr lang="en-US" dirty="0"/>
              <a:t> </a:t>
            </a:r>
            <a:r>
              <a:rPr lang="en-US" dirty="0" smtClean="0"/>
              <a:t>Install git and create Github account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What is version control?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</a:t>
            </a:r>
            <a:r>
              <a:rPr lang="en-US" dirty="0" smtClean="0"/>
              <a:t> What is git?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</a:t>
            </a:r>
            <a:r>
              <a:rPr lang="en-US" dirty="0" smtClean="0"/>
              <a:t> How does git work?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US" dirty="0"/>
              <a:t>What is GitHub?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 </a:t>
            </a:r>
            <a:r>
              <a:rPr lang="en-US" dirty="0"/>
              <a:t>Quick example using git and GitHub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6. </a:t>
            </a:r>
            <a:r>
              <a:rPr lang="en-US" dirty="0"/>
              <a:t>Break into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" y="2204151"/>
            <a:ext cx="2393249" cy="2393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168" y="4597400"/>
            <a:ext cx="23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  <a:ea typeface="儷宋 Pro"/>
                <a:cs typeface="儷宋 Pro"/>
              </a:rPr>
              <a:t>Github icon</a:t>
            </a:r>
          </a:p>
        </p:txBody>
      </p:sp>
    </p:spTree>
    <p:extLst>
      <p:ext uri="{BB962C8B-B14F-4D97-AF65-F5344CB8AC3E}">
        <p14:creationId xmlns:p14="http://schemas.microsoft.com/office/powerpoint/2010/main" val="36495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  <a:p>
            <a:pPr>
              <a:buFont typeface="Arial"/>
              <a:buChar char="•"/>
            </a:pPr>
            <a:r>
              <a:rPr lang="en-US" sz="2600"/>
              <a:t>Allows for team collaboration</a:t>
            </a:r>
          </a:p>
          <a:p>
            <a:pPr>
              <a:buFont typeface="Arial"/>
              <a:buChar char="•"/>
            </a:pPr>
            <a:r>
              <a:rPr lang="en-US" sz="2600"/>
              <a:t>Allows you to know who made what change, when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473188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A system that keeps records of your changes</a:t>
            </a:r>
          </a:p>
          <a:p>
            <a:pPr>
              <a:buFont typeface="Arial"/>
              <a:buChar char="•"/>
            </a:pPr>
            <a:r>
              <a:rPr lang="en-US"/>
              <a:t>Allows for collaborative development</a:t>
            </a:r>
          </a:p>
          <a:p>
            <a:pPr>
              <a:buFont typeface="Arial"/>
              <a:buChar char="•"/>
            </a:pPr>
            <a:r>
              <a:rPr lang="en-US"/>
              <a:t>Allows you to know who made what change, when</a:t>
            </a:r>
          </a:p>
          <a:p>
            <a:pPr>
              <a:buFont typeface="Arial"/>
              <a:buChar char="•"/>
            </a:pPr>
            <a:r>
              <a:rPr lang="en-US" b="1" u="sng"/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700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Distributed version control</a:t>
            </a:r>
          </a:p>
          <a:p>
            <a:pPr>
              <a:buFont typeface="Arial"/>
              <a:buChar char="•"/>
            </a:pPr>
            <a:r>
              <a:rPr lang="en-US"/>
              <a:t>U</a:t>
            </a:r>
            <a:r>
              <a:rPr lang="en-US"/>
              <a:t>sers keep entire code and history on their location machines.</a:t>
            </a:r>
          </a:p>
          <a:p>
            <a:pPr lvl="1">
              <a:buFont typeface="Arial"/>
              <a:buChar char="•"/>
            </a:pPr>
            <a:r>
              <a:rPr lang="en-US"/>
              <a:t>Users can make any changes without internet access</a:t>
            </a:r>
          </a:p>
          <a:p>
            <a:pPr lvl="1">
              <a:buFont typeface="Arial"/>
              <a:buChar char="•"/>
            </a:pPr>
            <a:r>
              <a:rPr lang="en-US"/>
              <a:t>(except pushing and pulling changes from a remote server)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Started in 2005</a:t>
            </a:r>
          </a:p>
          <a:p>
            <a:pPr>
              <a:buFont typeface="Arial"/>
              <a:buChar char="•"/>
            </a:pPr>
            <a:r>
              <a:rPr lang="en-US"/>
              <a:t>Created by Linus Torvald to aid in Linux kernel development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2728621"/>
            <a:ext cx="2032000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044" y="4602642"/>
            <a:ext cx="23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  <a:ea typeface="儷宋 Pro"/>
                <a:cs typeface="儷宋 Pro"/>
              </a:rPr>
              <a:t>Git icon</a:t>
            </a:r>
          </a:p>
        </p:txBody>
      </p:sp>
    </p:spTree>
    <p:extLst>
      <p:ext uri="{BB962C8B-B14F-4D97-AF65-F5344CB8AC3E}">
        <p14:creationId xmlns:p14="http://schemas.microsoft.com/office/powerpoint/2010/main" val="279531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5405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70" y="3830077"/>
            <a:ext cx="841323" cy="10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2"/>
            <a:ext cx="5645150" cy="3775078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sz="3300"/>
              <a:t>Git isn’t the only version control system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200"/>
              <a:t>But it’s the</a:t>
            </a:r>
          </a:p>
          <a:p>
            <a:pPr marL="0" indent="0">
              <a:buNone/>
            </a:pPr>
            <a:r>
              <a:rPr lang="en-US" sz="2200"/>
              <a:t>	 best </a:t>
            </a:r>
            <a:r>
              <a:rPr lang="en-US" sz="1600" baseline="30000"/>
              <a:t>[citation needed]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70" y="3830077"/>
            <a:ext cx="841323" cy="10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/>
              <a:t>You can find the slides at: </a:t>
            </a:r>
          </a:p>
          <a:p>
            <a:endParaRPr lang="en-US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18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How does git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700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How does git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Can be complicated at first, but there are a few key concepts</a:t>
            </a:r>
          </a:p>
          <a:p>
            <a:pPr>
              <a:buFont typeface="Arial"/>
              <a:buChar char="•"/>
            </a:pPr>
            <a:r>
              <a:rPr lang="en-US"/>
              <a:t>Important git terminology in following slides are </a:t>
            </a:r>
            <a:r>
              <a:rPr lang="en-US">
                <a:solidFill>
                  <a:srgbClr val="0000FF"/>
                </a:solidFill>
              </a:rPr>
              <a:t>blue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Snapshots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The way git keeps track of your code history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Essentially records what all your files look like at a given point in time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You decide when to take a snapshot, and of what files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Have the ability to go back to any snapshot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Your snapshots from later on will stay there, too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Commit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72263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The act of creating a snapshot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Can be a noun or verb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“I commited code”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“I just made a new commit”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Essentially, a project is made up of lots of commits</a:t>
            </a: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1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Commit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7226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Commits contain three pieces of information:</a:t>
            </a:r>
          </a:p>
          <a:p>
            <a:r>
              <a:rPr lang="en-US"/>
              <a:t>Information about how the files changed from previously</a:t>
            </a:r>
          </a:p>
          <a:p>
            <a:r>
              <a:rPr lang="en-US"/>
              <a:t>A reference to the commit that came before it</a:t>
            </a:r>
          </a:p>
          <a:p>
            <a:pPr marL="685800" lvl="1" indent="-457200"/>
            <a:r>
              <a:rPr lang="en-US"/>
              <a:t>Called the </a:t>
            </a:r>
            <a:r>
              <a:rPr lang="en-US">
                <a:solidFill>
                  <a:srgbClr val="202020"/>
                </a:solidFill>
              </a:rPr>
              <a:t>“</a:t>
            </a:r>
            <a:r>
              <a:rPr lang="en-US">
                <a:solidFill>
                  <a:srgbClr val="0000FF"/>
                </a:solidFill>
              </a:rPr>
              <a:t>parent commit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hash code </a:t>
            </a:r>
            <a:r>
              <a:rPr lang="en-US">
                <a:solidFill>
                  <a:srgbClr val="202020"/>
                </a:solidFill>
              </a:rPr>
              <a:t>name</a:t>
            </a:r>
          </a:p>
          <a:p>
            <a:pPr marL="685800" lvl="1" indent="-457200"/>
            <a:r>
              <a:rPr lang="en-US">
                <a:solidFill>
                  <a:srgbClr val="202020"/>
                </a:solidFill>
              </a:rPr>
              <a:t>Will look something like: fb2d2ec5069fc6776c80b3ad6b7cbde3cade4e</a:t>
            </a:r>
          </a:p>
        </p:txBody>
      </p:sp>
    </p:spTree>
    <p:extLst>
      <p:ext uri="{BB962C8B-B14F-4D97-AF65-F5344CB8AC3E}">
        <p14:creationId xmlns:p14="http://schemas.microsoft.com/office/powerpoint/2010/main" val="10001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Often shortened to ‘</a:t>
            </a:r>
            <a:r>
              <a:rPr lang="en-US">
                <a:solidFill>
                  <a:srgbClr val="0000FF"/>
                </a:solidFill>
              </a:rPr>
              <a:t>repo</a:t>
            </a:r>
            <a:r>
              <a:rPr lang="en-US"/>
              <a:t>’</a:t>
            </a:r>
          </a:p>
          <a:p>
            <a:pPr>
              <a:buFont typeface="Arial"/>
              <a:buChar char="•"/>
            </a:pPr>
            <a:r>
              <a:rPr lang="en-US"/>
              <a:t>A collection of all the files and the history of those files</a:t>
            </a:r>
          </a:p>
          <a:p>
            <a:pPr lvl="1">
              <a:buFont typeface="Arial"/>
              <a:buChar char="•"/>
            </a:pPr>
            <a:r>
              <a:rPr lang="en-US"/>
              <a:t>Consists of all your commits</a:t>
            </a:r>
          </a:p>
        </p:txBody>
      </p:sp>
    </p:spTree>
    <p:extLst>
      <p:ext uri="{BB962C8B-B14F-4D97-AF65-F5344CB8AC3E}">
        <p14:creationId xmlns:p14="http://schemas.microsoft.com/office/powerpoint/2010/main" val="48661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Can live on a local machine or on a remote server (GitHub!)</a:t>
            </a:r>
          </a:p>
          <a:p>
            <a:pPr>
              <a:buFont typeface="Arial"/>
              <a:buChar char="•"/>
            </a:pPr>
            <a:r>
              <a:rPr lang="en-US"/>
              <a:t>The act of copying a repository from a remote server is called </a:t>
            </a:r>
            <a:r>
              <a:rPr lang="en-US">
                <a:solidFill>
                  <a:srgbClr val="0000FF"/>
                </a:solidFill>
              </a:rPr>
              <a:t>cloning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Cloning from a remote server allows teams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76692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</p:txBody>
      </p:sp>
    </p:spTree>
    <p:extLst>
      <p:ext uri="{BB962C8B-B14F-4D97-AF65-F5344CB8AC3E}">
        <p14:creationId xmlns:p14="http://schemas.microsoft.com/office/powerpoint/2010/main" val="117893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main branch in a project is called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1"/>
                </a:solidFill>
              </a:rPr>
              <a:t>branch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main branch in a project is called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1"/>
                </a:solidFill>
              </a:rPr>
              <a:t>branch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7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Install git and create GitHub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372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So, what does a typical project look like?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 bunch of commits linked together that live on some branch, contained in a repository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Following images taken and modified from: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http://marklodato.github.io/visual-git-guide/index-en.html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Also a good tutorial!</a:t>
            </a:r>
          </a:p>
        </p:txBody>
      </p:sp>
    </p:spTree>
    <p:extLst>
      <p:ext uri="{BB962C8B-B14F-4D97-AF65-F5344CB8AC3E}">
        <p14:creationId xmlns:p14="http://schemas.microsoft.com/office/powerpoint/2010/main" val="28853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So, what does a typical project look like?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50346" y="1377999"/>
            <a:ext cx="5874554" cy="1620725"/>
            <a:chOff x="3079750" y="2344732"/>
            <a:chExt cx="5874554" cy="1620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2734"/>
            <a:stretch/>
          </p:blipFill>
          <p:spPr>
            <a:xfrm>
              <a:off x="3079750" y="2344732"/>
              <a:ext cx="5874554" cy="162072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526626" y="2378749"/>
              <a:ext cx="1349417" cy="127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97222" y="3821129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7222" y="3821129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378079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Branches allow you to point at a specific commit and make changes based on that</a:t>
            </a:r>
          </a:p>
          <a:p>
            <a:pPr>
              <a:buFont typeface="Arial"/>
              <a:buChar char="•"/>
            </a:pPr>
            <a:r>
              <a:rPr lang="en-US"/>
              <a:t>Branches point to a specific commit… and ‘branch’ off from it</a:t>
            </a:r>
          </a:p>
        </p:txBody>
      </p:sp>
    </p:spTree>
    <p:extLst>
      <p:ext uri="{BB962C8B-B14F-4D97-AF65-F5344CB8AC3E}">
        <p14:creationId xmlns:p14="http://schemas.microsoft.com/office/powerpoint/2010/main" val="31985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454468"/>
            <a:chOff x="2850346" y="1377999"/>
            <a:chExt cx="5874554" cy="2454468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 reference to the most recent commit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7222" y="4648857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91795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 reference to the most recent commit</a:t>
            </a:r>
          </a:p>
          <a:p>
            <a:pPr lvl="1">
              <a:buFont typeface="Arial"/>
              <a:buChar char="•"/>
            </a:pPr>
            <a:r>
              <a:rPr lang="en-US" sz="1500">
                <a:solidFill>
                  <a:srgbClr val="202020"/>
                </a:solidFill>
              </a:rPr>
              <a:t>(in most cases – not always true!)</a:t>
            </a:r>
          </a:p>
        </p:txBody>
      </p:sp>
    </p:spTree>
    <p:extLst>
      <p:ext uri="{BB962C8B-B14F-4D97-AF65-F5344CB8AC3E}">
        <p14:creationId xmlns:p14="http://schemas.microsoft.com/office/powerpoint/2010/main" val="233114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MASTER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The main branch in your project</a:t>
            </a:r>
            <a:endParaRPr lang="en-US" sz="1500">
              <a:solidFill>
                <a:srgbClr val="202020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rgbClr val="202020"/>
                </a:solidFill>
              </a:rPr>
              <a:t>Doesn’t *have* to be called master, but almost always is!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944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Branches point to a specific commit</a:t>
            </a:r>
          </a:p>
          <a:p>
            <a:pPr>
              <a:buFont typeface="Arial"/>
              <a:buChar char="•"/>
            </a:pPr>
            <a:r>
              <a:rPr lang="en-US"/>
              <a:t>When you want to create a new feature, make a change, etc, you make a new branch based on a commit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chemeClr val="tx2"/>
                </a:solidFill>
              </a:rPr>
              <a:t>Branching off of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2"/>
                </a:solidFill>
              </a:rPr>
              <a:t>branch</a:t>
            </a:r>
            <a:r>
              <a:rPr lang="en-US">
                <a:solidFill>
                  <a:srgbClr val="0000FF"/>
                </a:solidFill>
              </a:rPr>
              <a:t> 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Branches point to a specific commit</a:t>
            </a:r>
          </a:p>
          <a:p>
            <a:pPr>
              <a:buFont typeface="Arial"/>
              <a:buChar char="•"/>
            </a:pPr>
            <a:r>
              <a:rPr lang="en-US"/>
              <a:t>When you want to create a new feature, make a change, etc, you make a new branch based on a commit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chemeClr val="tx2"/>
                </a:solidFill>
              </a:rPr>
              <a:t>Key Concepts: Branching off of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2"/>
                </a:solidFill>
              </a:rPr>
              <a:t>branch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7222" y="4648857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97222" y="4648857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218735"/>
            <a:ext cx="49276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54330" y="3594355"/>
            <a:ext cx="278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Images from:</a:t>
            </a:r>
          </a:p>
          <a:p>
            <a:pPr algn="ctr"/>
            <a:r>
              <a:rPr lang="en-US"/>
              <a:t>http://codingdomain.com/git/merging/</a:t>
            </a:r>
          </a:p>
        </p:txBody>
      </p:sp>
    </p:spTree>
    <p:extLst>
      <p:ext uri="{BB962C8B-B14F-4D97-AF65-F5344CB8AC3E}">
        <p14:creationId xmlns:p14="http://schemas.microsoft.com/office/powerpoint/2010/main" val="174135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sz="100">
              <a:latin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b="1">
                <a:latin typeface="+mj-lt"/>
              </a:rPr>
              <a:t>Linux (Debian)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Command: </a:t>
            </a:r>
            <a:r>
              <a:rPr lang="en-US">
                <a:latin typeface="Menlo Regular"/>
                <a:cs typeface="Menlo Regular"/>
              </a:rPr>
              <a:t>sudo apt-get install git</a:t>
            </a:r>
          </a:p>
          <a:p>
            <a:pPr lvl="1"/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Linux (Fedora)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Command: </a:t>
            </a:r>
            <a:r>
              <a:rPr lang="en-US">
                <a:latin typeface="Menlo Regular"/>
                <a:cs typeface="Menlo Regular"/>
              </a:rPr>
              <a:t>sudo yum install git</a:t>
            </a:r>
          </a:p>
          <a:p>
            <a:pPr lvl="1"/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Mac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http://git-scm.com/download/mac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Windows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http://git-scm.com/download/win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Merging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Once you’re done with your feature, you </a:t>
            </a:r>
            <a:r>
              <a:rPr lang="en-US">
                <a:solidFill>
                  <a:srgbClr val="0000FF"/>
                </a:solidFill>
              </a:rPr>
              <a:t>merge </a:t>
            </a:r>
            <a:r>
              <a:rPr lang="en-US">
                <a:solidFill>
                  <a:schemeClr val="tx2"/>
                </a:solidFill>
              </a:rPr>
              <a:t>it back into master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99" y="2329368"/>
            <a:ext cx="4066170" cy="2157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1711" y="4680194"/>
            <a:ext cx="318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81711" y="4619631"/>
            <a:ext cx="3187002" cy="6547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8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9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When ready to be put in a commit you put it onto into the ‘</a:t>
            </a:r>
            <a:r>
              <a:rPr lang="en-US">
                <a:solidFill>
                  <a:srgbClr val="0000FF"/>
                </a:solidFill>
              </a:rPr>
              <a:t>index</a:t>
            </a:r>
            <a:r>
              <a:rPr lang="en-US">
                <a:solidFill>
                  <a:schemeClr val="tx1"/>
                </a:solidFill>
              </a:rPr>
              <a:t>’ or ‘</a:t>
            </a:r>
            <a:r>
              <a:rPr lang="en-US">
                <a:solidFill>
                  <a:srgbClr val="0000FF"/>
                </a:solidFill>
              </a:rPr>
              <a:t>staging</a:t>
            </a:r>
            <a:r>
              <a:rPr lang="en-US">
                <a:solidFill>
                  <a:schemeClr val="tx2"/>
                </a:solidFill>
              </a:rPr>
              <a:t>’</a:t>
            </a:r>
          </a:p>
          <a:p>
            <a:pPr marL="457200" lvl="1" indent="0">
              <a:buNone/>
            </a:pPr>
            <a:endParaRPr lang="en-US">
              <a:solidFill>
                <a:srgbClr val="202020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2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When ready to be put in a commit you put it onto into the ‘</a:t>
            </a:r>
            <a:r>
              <a:rPr lang="en-US">
                <a:solidFill>
                  <a:srgbClr val="0000FF"/>
                </a:solidFill>
              </a:rPr>
              <a:t>index</a:t>
            </a:r>
            <a:r>
              <a:rPr lang="en-US">
                <a:solidFill>
                  <a:schemeClr val="tx1"/>
                </a:solidFill>
              </a:rPr>
              <a:t>’ or ‘</a:t>
            </a:r>
            <a:r>
              <a:rPr lang="en-US">
                <a:solidFill>
                  <a:srgbClr val="0000FF"/>
                </a:solidFill>
              </a:rPr>
              <a:t>staging’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 Staging is the new preferred term – but you can see both ‘index’ and ‘staging’ being used.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2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All git commands start with ‘git’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7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process: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Make some changes to a file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add</a:t>
            </a:r>
            <a:r>
              <a:rPr lang="en-US">
                <a:solidFill>
                  <a:srgbClr val="202020"/>
                </a:solidFill>
              </a:rPr>
              <a:t>’ command to put the file onto the staging environment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process: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Make some changes to a file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add</a:t>
            </a:r>
            <a:r>
              <a:rPr lang="en-US">
                <a:solidFill>
                  <a:srgbClr val="202020"/>
                </a:solidFill>
              </a:rPr>
              <a:t>’ command to put the file onto the </a:t>
            </a:r>
            <a:r>
              <a:rPr lang="en-US">
                <a:solidFill>
                  <a:srgbClr val="0000FF"/>
                </a:solidFill>
              </a:rPr>
              <a:t>staging environment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commit</a:t>
            </a:r>
            <a:r>
              <a:rPr lang="en-US">
                <a:solidFill>
                  <a:srgbClr val="202020"/>
                </a:solidFill>
              </a:rPr>
              <a:t>’ command to create a new commit’.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16" y="952447"/>
            <a:ext cx="6131167" cy="3578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7222" y="4206636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97222" y="4206636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Create Github account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www.github.com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Free for public repositories</a:t>
            </a:r>
          </a:p>
        </p:txBody>
      </p:sp>
      <p:pic>
        <p:nvPicPr>
          <p:cNvPr id="4" name="Picture 3" descr="Screen Shot 2015-07-31 at 4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598950"/>
            <a:ext cx="4948041" cy="22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82498" y="1065822"/>
            <a:ext cx="5847070" cy="3412937"/>
            <a:chOff x="2982498" y="1451348"/>
            <a:chExt cx="5847070" cy="34129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2498" y="1451348"/>
              <a:ext cx="5847070" cy="34129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85382" y="2074975"/>
              <a:ext cx="1270039" cy="657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7222" y="4161280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7222" y="4161280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839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www.github.com</a:t>
            </a:r>
          </a:p>
          <a:p>
            <a:pPr>
              <a:buFont typeface="Arial"/>
              <a:buChar char="•"/>
            </a:pPr>
            <a:r>
              <a:rPr lang="en-US"/>
              <a:t>Largest</a:t>
            </a:r>
            <a:r>
              <a:rPr lang="en-US"/>
              <a:t> web-based git repository hosting service</a:t>
            </a:r>
          </a:p>
          <a:p>
            <a:pPr lvl="1">
              <a:buFont typeface="Arial"/>
              <a:buChar char="•"/>
            </a:pPr>
            <a:r>
              <a:rPr lang="en-US"/>
              <a:t>Aka, hosts ‘</a:t>
            </a:r>
            <a:r>
              <a:rPr lang="en-US">
                <a:solidFill>
                  <a:srgbClr val="0000FF"/>
                </a:solidFill>
              </a:rPr>
              <a:t>remote repositories</a:t>
            </a:r>
            <a:r>
              <a:rPr lang="en-US"/>
              <a:t>’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Allows for code collaboration with anyone online</a:t>
            </a:r>
          </a:p>
          <a:p>
            <a:pPr>
              <a:buFont typeface="Arial"/>
              <a:buChar char="•"/>
            </a:pPr>
            <a:r>
              <a:rPr lang="en-US"/>
              <a:t>Adds extra functionality ontop of git</a:t>
            </a:r>
          </a:p>
          <a:p>
            <a:pPr lvl="1">
              <a:buFont typeface="Arial"/>
              <a:buChar char="•"/>
            </a:pPr>
            <a:r>
              <a:rPr lang="en-US"/>
              <a:t>UI, documentation, bug tracking, feature requests, pull requests, </a:t>
            </a:r>
            <a:r>
              <a:rPr lang="en-US" i="1"/>
              <a:t>and more! 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3734" y="2828569"/>
            <a:ext cx="2146983" cy="2115485"/>
            <a:chOff x="393734" y="2828569"/>
            <a:chExt cx="2146983" cy="2115485"/>
          </a:xfrm>
        </p:grpSpPr>
        <p:pic>
          <p:nvPicPr>
            <p:cNvPr id="4" name="Picture 3" descr="Octoca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" y="2828569"/>
              <a:ext cx="2127917" cy="17688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3734" y="4574722"/>
              <a:ext cx="2146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+mj-lt"/>
                  <a:ea typeface="儷宋 Pro"/>
                  <a:cs typeface="儷宋 Pro"/>
                </a:rPr>
                <a:t>Octocat!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1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Founded in 2008</a:t>
            </a:r>
          </a:p>
          <a:p>
            <a:pPr>
              <a:buFont typeface="Arial"/>
              <a:buChar char="•"/>
            </a:pPr>
            <a:r>
              <a:rPr lang="en-US"/>
              <a:t>Also has an Enterprise edition for businesses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3734" y="2828569"/>
            <a:ext cx="2146983" cy="2115485"/>
            <a:chOff x="393734" y="2828569"/>
            <a:chExt cx="2146983" cy="2115485"/>
          </a:xfrm>
        </p:grpSpPr>
        <p:pic>
          <p:nvPicPr>
            <p:cNvPr id="4" name="Picture 3" descr="Octoca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" y="2828569"/>
              <a:ext cx="2127917" cy="17688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3734" y="4574722"/>
              <a:ext cx="2146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+mj-lt"/>
                  <a:ea typeface="儷宋 Pro"/>
                  <a:cs typeface="儷宋 Pro"/>
                </a:rPr>
                <a:t>Octocat!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Any questions?</a:t>
            </a:r>
            <a:endParaRPr lang="en-US" dirty="0">
              <a:solidFill>
                <a:schemeClr val="tx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879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Quick example using git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928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 smtClean="0"/>
              <a:t>Time to break into teams!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14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25784" y="1951038"/>
            <a:ext cx="7215168" cy="2561749"/>
          </a:xfrm>
        </p:spPr>
        <p:txBody>
          <a:bodyPr>
            <a:normAutofit/>
          </a:bodyPr>
          <a:lstStyle/>
          <a:p>
            <a:r>
              <a:rPr lang="en-US"/>
              <a:t>http://bit.ly/1ElnhOZ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Git up, git up, git around!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229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Helpful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3"/>
            <a:ext cx="5645150" cy="3550614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3300">
                <a:latin typeface="Menlo Regular"/>
                <a:cs typeface="Menlo Regular"/>
              </a:rPr>
              <a:t>git init</a:t>
            </a:r>
          </a:p>
          <a:p>
            <a:pPr lvl="1">
              <a:buFont typeface="Arial"/>
              <a:buChar char="•"/>
            </a:pPr>
            <a:r>
              <a:rPr lang="en-US" sz="2500">
                <a:latin typeface="Franklin Gothic Medium"/>
                <a:cs typeface="Franklin Gothic Medium"/>
              </a:rPr>
              <a:t>Creates a new local repository</a:t>
            </a:r>
          </a:p>
          <a:p>
            <a:pPr>
              <a:buFont typeface="Arial"/>
              <a:buChar char="•"/>
            </a:pPr>
            <a:r>
              <a:rPr lang="en-US" sz="3200">
                <a:latin typeface="Menlo Regular"/>
                <a:cs typeface="Menlo Regular"/>
              </a:rPr>
              <a:t>git status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Lists all new and modified files that can be put in a commit</a:t>
            </a:r>
          </a:p>
          <a:p>
            <a:pPr>
              <a:buFont typeface="Arial"/>
              <a:buChar char="•"/>
            </a:pPr>
            <a:r>
              <a:rPr lang="en-US">
                <a:latin typeface="Menlo Regular"/>
                <a:cs typeface="Menlo Regular"/>
              </a:rPr>
              <a:t>git add [file]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Stages one or more files so it can be put in a commit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Can be performed multiple times</a:t>
            </a:r>
          </a:p>
          <a:p>
            <a:pPr>
              <a:buFont typeface="Arial"/>
              <a:buChar char="•"/>
            </a:pPr>
            <a:r>
              <a:rPr lang="en-US">
                <a:latin typeface="Menlo Regular"/>
                <a:cs typeface="Menlo Regular"/>
              </a:rPr>
              <a:t>git commit –am [message]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Commits the staged snapshots</a:t>
            </a:r>
          </a:p>
          <a:p>
            <a:pPr>
              <a:buFont typeface="Arial"/>
              <a:buChar char="•"/>
            </a:pPr>
            <a:endParaRPr lang="en-US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>
              <a:latin typeface="Franklin Gothic Medium"/>
              <a:cs typeface="Franklin Gothic Medium"/>
            </a:endParaRPr>
          </a:p>
          <a:p>
            <a:pPr lvl="1">
              <a:buFont typeface="Arial"/>
              <a:buChar char="•"/>
            </a:pPr>
            <a:endParaRPr lang="en-US">
              <a:latin typeface="Menlo Regular"/>
              <a:cs typeface="Menlo Regular"/>
            </a:endParaRPr>
          </a:p>
          <a:p>
            <a:pPr lvl="1">
              <a:buFont typeface="Arial"/>
              <a:buChar char="•"/>
            </a:pPr>
            <a:endParaRPr lang="en-US" sz="2500">
              <a:latin typeface="Franklin Gothic Medium"/>
              <a:cs typeface="Franklin Gothic Medium"/>
            </a:endParaRPr>
          </a:p>
          <a:p>
            <a:pPr lvl="1">
              <a:buFont typeface="Arial"/>
              <a:buChar char="•"/>
            </a:pPr>
            <a:endParaRPr lang="en-US" sz="120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81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Additional Resources</a:t>
            </a:r>
            <a:endParaRPr lang="en-US" dirty="0">
              <a:solidFill>
                <a:schemeClr val="tx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695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Please email your GitHub usernamest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To: </a:t>
            </a:r>
            <a:r>
              <a:rPr lang="en-US" b="1"/>
              <a:t>git101.hubspot@gmail.com 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/>
              <a:t>Needed to add everyone as collaborators of the tutorial repository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Additional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3"/>
            <a:ext cx="5645150" cy="3550614"/>
          </a:xfrm>
        </p:spPr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sz="3300"/>
              <a:t>Official git site and tutorial: </a:t>
            </a:r>
          </a:p>
          <a:p>
            <a:pPr marL="457200" lvl="1" indent="0">
              <a:buNone/>
            </a:pPr>
            <a:r>
              <a:rPr lang="en-US" sz="2900"/>
              <a:t>	https://git-scm.com/</a:t>
            </a:r>
          </a:p>
          <a:p>
            <a:pPr>
              <a:buFont typeface="Arial"/>
              <a:buChar char="•"/>
            </a:pPr>
            <a:r>
              <a:rPr lang="en-US" sz="3300"/>
              <a:t>GitHub guides:</a:t>
            </a:r>
          </a:p>
          <a:p>
            <a:pPr marL="457200" lvl="1" indent="0">
              <a:buNone/>
            </a:pPr>
            <a:r>
              <a:rPr lang="en-US" sz="2900"/>
              <a:t>	https://guides.github.com/ </a:t>
            </a:r>
          </a:p>
          <a:p>
            <a:pPr>
              <a:buFont typeface="Arial"/>
              <a:buChar char="•"/>
            </a:pPr>
            <a:r>
              <a:rPr lang="en-US" sz="3300"/>
              <a:t>Command cheatsheet:</a:t>
            </a:r>
          </a:p>
          <a:p>
            <a:pPr marL="0" lvl="1" indent="0">
              <a:buNone/>
            </a:pPr>
            <a:r>
              <a:rPr lang="en-US" sz="2900"/>
              <a:t>		https://training.github.com/kit/				downloads/github-git-cheat-sheet.pdf</a:t>
            </a:r>
            <a:endParaRPr lang="en-US" sz="3300"/>
          </a:p>
          <a:p>
            <a:pPr>
              <a:buFont typeface="Arial"/>
              <a:buChar char="•"/>
            </a:pPr>
            <a:r>
              <a:rPr lang="en-US" sz="3300"/>
              <a:t>Interactive git tutorial:</a:t>
            </a:r>
          </a:p>
          <a:p>
            <a:pPr marL="457200" lvl="1" indent="0">
              <a:buNone/>
            </a:pPr>
            <a:r>
              <a:rPr lang="en-US" sz="2900"/>
              <a:t>	https://try.github.io/levels/1/challenges/1</a:t>
            </a:r>
            <a:endParaRPr lang="en-US" sz="3300"/>
          </a:p>
          <a:p>
            <a:pPr>
              <a:buFont typeface="Arial"/>
              <a:buChar char="•"/>
            </a:pPr>
            <a:r>
              <a:rPr lang="en-US" sz="3300"/>
              <a:t>Visual/interactive cheatsheet:</a:t>
            </a:r>
          </a:p>
          <a:p>
            <a:pPr marL="457200" lvl="1" indent="0">
              <a:buNone/>
            </a:pPr>
            <a:r>
              <a:rPr lang="en-US" sz="2900"/>
              <a:t>	http://ndpsoftware.com/git-cheatsheet.html</a:t>
            </a:r>
          </a:p>
          <a:p>
            <a:pPr marL="457200" lvl="1" indent="0">
              <a:buNone/>
            </a:pPr>
            <a:endParaRPr lang="en-US" sz="2900"/>
          </a:p>
          <a:p>
            <a:pPr marL="457200" lvl="1" indent="0">
              <a:buNone/>
            </a:pPr>
            <a:endParaRPr lang="en-US" sz="2900" baseline="30000"/>
          </a:p>
          <a:p>
            <a:pPr marL="457200" lvl="1" indent="0">
              <a:buNone/>
            </a:pPr>
            <a:endParaRPr lang="en-US" sz="2900" baseline="30000"/>
          </a:p>
          <a:p>
            <a:pPr marL="457200" lvl="1" indent="0">
              <a:buNone/>
            </a:pPr>
            <a:endParaRPr lang="en-US" sz="1200" baseline="30000"/>
          </a:p>
        </p:txBody>
      </p:sp>
    </p:spTree>
    <p:extLst>
      <p:ext uri="{BB962C8B-B14F-4D97-AF65-F5344CB8AC3E}">
        <p14:creationId xmlns:p14="http://schemas.microsoft.com/office/powerpoint/2010/main" val="380962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 smtClean="0"/>
              <a:t>A quick request…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37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343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Template 2">
      <a:dk1>
        <a:srgbClr val="414141"/>
      </a:dk1>
      <a:lt1>
        <a:sysClr val="window" lastClr="FFFFFF"/>
      </a:lt1>
      <a:dk2>
        <a:srgbClr val="202020"/>
      </a:dk2>
      <a:lt2>
        <a:srgbClr val="FFFFFF"/>
      </a:lt2>
      <a:accent1>
        <a:srgbClr val="FF0259"/>
      </a:accent1>
      <a:accent2>
        <a:srgbClr val="3D8CA0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41183</TotalTime>
  <Words>1512</Words>
  <Application>Microsoft Macintosh PowerPoint</Application>
  <PresentationFormat>On-screen Show (16:9)</PresentationFormat>
  <Paragraphs>255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Meghan Nelson</cp:lastModifiedBy>
  <cp:revision>474</cp:revision>
  <dcterms:created xsi:type="dcterms:W3CDTF">2013-04-17T22:01:51Z</dcterms:created>
  <dcterms:modified xsi:type="dcterms:W3CDTF">2015-08-12T00:24:42Z</dcterms:modified>
  <cp:category/>
</cp:coreProperties>
</file>