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63" r:id="rId5"/>
    <p:sldId id="258" r:id="rId6"/>
    <p:sldId id="261" r:id="rId7"/>
    <p:sldId id="262" r:id="rId8"/>
    <p:sldId id="264" r:id="rId9"/>
    <p:sldId id="265" r:id="rId10"/>
    <p:sldId id="266" r:id="rId11"/>
    <p:sldId id="267" r:id="rId12"/>
    <p:sldId id="270" r:id="rId13"/>
    <p:sldId id="271" r:id="rId14"/>
    <p:sldId id="268" r:id="rId15"/>
    <p:sldId id="269" r:id="rId16"/>
    <p:sldId id="26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6C1A00"/>
    <a:srgbClr val="A40000"/>
    <a:srgbClr val="C46940"/>
    <a:srgbClr val="003296"/>
    <a:srgbClr val="007033"/>
    <a:srgbClr val="990099"/>
    <a:srgbClr val="CC0099"/>
    <a:srgbClr val="FE9202"/>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230" y="2877160"/>
            <a:ext cx="6863490" cy="152861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400825"/>
            <a:ext cx="6856755" cy="610820"/>
          </a:xfrm>
        </p:spPr>
        <p:txBody>
          <a:bodyPr>
            <a:normAutofit/>
          </a:bodyPr>
          <a:lstStyle>
            <a:lvl1pPr marL="0" indent="0" algn="l">
              <a:buNone/>
              <a:defRPr sz="2800" b="0" i="0">
                <a:solidFill>
                  <a:schemeClr val="accent1">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8246070" cy="769013"/>
          </a:xfrm>
        </p:spPr>
        <p:txBody>
          <a:bodyPr>
            <a:normAutofit/>
          </a:bodyPr>
          <a:lstStyle>
            <a:lvl1pPr algn="l">
              <a:defRPr sz="3600" baseline="0">
                <a:solidFill>
                  <a:schemeClr val="accent1">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41715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4569"/>
            <a:ext cx="6582880" cy="763525"/>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8031" y="1420799"/>
            <a:ext cx="6566315" cy="3344113"/>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4199" y="393236"/>
            <a:ext cx="8076896" cy="720670"/>
          </a:xfrm>
        </p:spPr>
        <p:txBody>
          <a:bodyPr>
            <a:normAutofit/>
          </a:bodyPr>
          <a:lstStyle>
            <a:lvl1pPr algn="l">
              <a:defRPr sz="3600" baseline="0">
                <a:solidFill>
                  <a:schemeClr val="accent1">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42459" y="164123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42459" y="211363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7580" y="164123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7580" y="211363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Book My Doc</a:t>
            </a:r>
          </a:p>
        </p:txBody>
      </p:sp>
      <p:sp>
        <p:nvSpPr>
          <p:cNvPr id="3" name="Subtitle 2"/>
          <p:cNvSpPr>
            <a:spLocks noGrp="1"/>
          </p:cNvSpPr>
          <p:nvPr>
            <p:ph type="subTitle" idx="1"/>
          </p:nvPr>
        </p:nvSpPr>
        <p:spPr>
          <a:xfrm>
            <a:off x="448966" y="4400824"/>
            <a:ext cx="6108200" cy="742675"/>
          </a:xfrm>
        </p:spPr>
        <p:txBody>
          <a:bodyPr>
            <a:normAutofit/>
          </a:bodyPr>
          <a:lstStyle/>
          <a:p>
            <a:r>
              <a:rPr lang="en-US" dirty="0">
                <a:solidFill>
                  <a:schemeClr val="accent5">
                    <a:lumMod val="20000"/>
                    <a:lumOff val="80000"/>
                  </a:schemeClr>
                </a:solidFill>
              </a:rPr>
              <a:t>By Akash Reddy </a:t>
            </a:r>
            <a:r>
              <a:rPr lang="en-US" dirty="0" err="1">
                <a:solidFill>
                  <a:schemeClr val="accent5">
                    <a:lumMod val="20000"/>
                    <a:lumOff val="80000"/>
                  </a:schemeClr>
                </a:solidFill>
              </a:rPr>
              <a:t>Bommireddy</a:t>
            </a:r>
            <a:endParaRPr lang="en-US" dirty="0">
              <a:solidFill>
                <a:schemeClr val="accent5">
                  <a:lumMod val="20000"/>
                  <a:lumOff val="80000"/>
                </a:schemeClr>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09DB-46AE-3750-14F5-D2C0C507665E}"/>
              </a:ext>
            </a:extLst>
          </p:cNvPr>
          <p:cNvSpPr>
            <a:spLocks noGrp="1"/>
          </p:cNvSpPr>
          <p:nvPr>
            <p:ph type="title"/>
          </p:nvPr>
        </p:nvSpPr>
        <p:spPr/>
        <p:txBody>
          <a:bodyPr/>
          <a:lstStyle/>
          <a:p>
            <a:r>
              <a:rPr lang="en-US" dirty="0"/>
              <a:t>Sprint 4</a:t>
            </a:r>
            <a:endParaRPr lang="en-IN" dirty="0"/>
          </a:p>
        </p:txBody>
      </p:sp>
      <p:pic>
        <p:nvPicPr>
          <p:cNvPr id="5" name="Content Placeholder 4">
            <a:extLst>
              <a:ext uri="{FF2B5EF4-FFF2-40B4-BE49-F238E27FC236}">
                <a16:creationId xmlns:a16="http://schemas.microsoft.com/office/drawing/2014/main" id="{2860B4CC-9F78-2D0B-4077-5A483174B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321" y="1349375"/>
            <a:ext cx="7091359" cy="3417888"/>
          </a:xfrm>
        </p:spPr>
      </p:pic>
    </p:spTree>
    <p:extLst>
      <p:ext uri="{BB962C8B-B14F-4D97-AF65-F5344CB8AC3E}">
        <p14:creationId xmlns:p14="http://schemas.microsoft.com/office/powerpoint/2010/main" val="15132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A2CC-E665-0780-4ED2-A5D768DB6649}"/>
              </a:ext>
            </a:extLst>
          </p:cNvPr>
          <p:cNvSpPr>
            <a:spLocks noGrp="1"/>
          </p:cNvSpPr>
          <p:nvPr>
            <p:ph type="title"/>
          </p:nvPr>
        </p:nvSpPr>
        <p:spPr/>
        <p:txBody>
          <a:bodyPr/>
          <a:lstStyle/>
          <a:p>
            <a:r>
              <a:rPr lang="en-US" dirty="0"/>
              <a:t>Sprint 4</a:t>
            </a:r>
            <a:endParaRPr lang="en-IN" dirty="0"/>
          </a:p>
        </p:txBody>
      </p:sp>
      <p:pic>
        <p:nvPicPr>
          <p:cNvPr id="5" name="Content Placeholder 4">
            <a:extLst>
              <a:ext uri="{FF2B5EF4-FFF2-40B4-BE49-F238E27FC236}">
                <a16:creationId xmlns:a16="http://schemas.microsoft.com/office/drawing/2014/main" id="{5A7DC0BC-709D-0252-03D6-5915D7034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3" y="2171179"/>
            <a:ext cx="8245475" cy="1774280"/>
          </a:xfrm>
        </p:spPr>
      </p:pic>
    </p:spTree>
    <p:extLst>
      <p:ext uri="{BB962C8B-B14F-4D97-AF65-F5344CB8AC3E}">
        <p14:creationId xmlns:p14="http://schemas.microsoft.com/office/powerpoint/2010/main" val="184173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0C60-1D09-FA5A-0EB2-53CB5AD13690}"/>
              </a:ext>
            </a:extLst>
          </p:cNvPr>
          <p:cNvSpPr>
            <a:spLocks noGrp="1"/>
          </p:cNvSpPr>
          <p:nvPr>
            <p:ph type="title"/>
          </p:nvPr>
        </p:nvSpPr>
        <p:spPr/>
        <p:txBody>
          <a:bodyPr/>
          <a:lstStyle/>
          <a:p>
            <a:r>
              <a:rPr lang="en-US" dirty="0"/>
              <a:t>Splitting of the work</a:t>
            </a:r>
            <a:endParaRPr lang="en-IN" dirty="0"/>
          </a:p>
        </p:txBody>
      </p:sp>
      <p:pic>
        <p:nvPicPr>
          <p:cNvPr id="5" name="Content Placeholder 4">
            <a:extLst>
              <a:ext uri="{FF2B5EF4-FFF2-40B4-BE49-F238E27FC236}">
                <a16:creationId xmlns:a16="http://schemas.microsoft.com/office/drawing/2014/main" id="{5A27A100-AD27-1D2A-B6ED-513C1CC31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49374"/>
            <a:ext cx="8246070" cy="3559151"/>
          </a:xfrm>
        </p:spPr>
      </p:pic>
    </p:spTree>
    <p:extLst>
      <p:ext uri="{BB962C8B-B14F-4D97-AF65-F5344CB8AC3E}">
        <p14:creationId xmlns:p14="http://schemas.microsoft.com/office/powerpoint/2010/main" val="362795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00DD-14BD-80E8-4B92-199A3D83F202}"/>
              </a:ext>
            </a:extLst>
          </p:cNvPr>
          <p:cNvSpPr>
            <a:spLocks noGrp="1"/>
          </p:cNvSpPr>
          <p:nvPr>
            <p:ph type="title"/>
          </p:nvPr>
        </p:nvSpPr>
        <p:spPr/>
        <p:txBody>
          <a:bodyPr/>
          <a:lstStyle/>
          <a:p>
            <a:r>
              <a:rPr lang="en-US" dirty="0"/>
              <a:t>Hours Spent on Project</a:t>
            </a:r>
            <a:endParaRPr lang="en-IN" dirty="0"/>
          </a:p>
        </p:txBody>
      </p:sp>
      <p:pic>
        <p:nvPicPr>
          <p:cNvPr id="5" name="Content Placeholder 4">
            <a:extLst>
              <a:ext uri="{FF2B5EF4-FFF2-40B4-BE49-F238E27FC236}">
                <a16:creationId xmlns:a16="http://schemas.microsoft.com/office/drawing/2014/main" id="{91D6F0F0-A897-18FC-2CEE-FF4DC2EAE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1502815"/>
            <a:ext cx="8561664" cy="3417888"/>
          </a:xfrm>
        </p:spPr>
      </p:pic>
    </p:spTree>
    <p:extLst>
      <p:ext uri="{BB962C8B-B14F-4D97-AF65-F5344CB8AC3E}">
        <p14:creationId xmlns:p14="http://schemas.microsoft.com/office/powerpoint/2010/main" val="154357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D646-8192-9FD5-E98D-07392839A75A}"/>
              </a:ext>
            </a:extLst>
          </p:cNvPr>
          <p:cNvSpPr>
            <a:spLocks noGrp="1"/>
          </p:cNvSpPr>
          <p:nvPr>
            <p:ph type="title"/>
          </p:nvPr>
        </p:nvSpPr>
        <p:spPr/>
        <p:txBody>
          <a:bodyPr/>
          <a:lstStyle/>
          <a:p>
            <a:r>
              <a:rPr lang="en-US" dirty="0"/>
              <a:t>Works Well</a:t>
            </a:r>
            <a:endParaRPr lang="en-IN" dirty="0"/>
          </a:p>
        </p:txBody>
      </p:sp>
      <p:sp>
        <p:nvSpPr>
          <p:cNvPr id="3" name="Content Placeholder 2">
            <a:extLst>
              <a:ext uri="{FF2B5EF4-FFF2-40B4-BE49-F238E27FC236}">
                <a16:creationId xmlns:a16="http://schemas.microsoft.com/office/drawing/2014/main" id="{ED6B8D11-7B40-04EE-A694-94F6FDF8CEDE}"/>
              </a:ext>
            </a:extLst>
          </p:cNvPr>
          <p:cNvSpPr>
            <a:spLocks noGrp="1"/>
          </p:cNvSpPr>
          <p:nvPr>
            <p:ph idx="1"/>
          </p:nvPr>
        </p:nvSpPr>
        <p:spPr/>
        <p:txBody>
          <a:bodyPr/>
          <a:lstStyle/>
          <a:p>
            <a:pPr marL="0" indent="0">
              <a:buNone/>
            </a:pPr>
            <a:r>
              <a:rPr lang="en-US" dirty="0"/>
              <a:t>In Sprint 3</a:t>
            </a:r>
          </a:p>
          <a:p>
            <a:r>
              <a:rPr lang="en-US" sz="1400" dirty="0"/>
              <a:t>Feature Implement</a:t>
            </a:r>
          </a:p>
          <a:p>
            <a:r>
              <a:rPr lang="en-US" sz="1400" dirty="0"/>
              <a:t>User Interface design </a:t>
            </a:r>
          </a:p>
          <a:p>
            <a:r>
              <a:rPr lang="en-US" sz="1400" dirty="0"/>
              <a:t>Backend Development</a:t>
            </a:r>
          </a:p>
          <a:p>
            <a:pPr marL="0" indent="0">
              <a:buNone/>
            </a:pPr>
            <a:r>
              <a:rPr lang="en-US" dirty="0"/>
              <a:t>In Sprint 4</a:t>
            </a:r>
          </a:p>
          <a:p>
            <a:r>
              <a:rPr lang="en-US" sz="1400" dirty="0"/>
              <a:t>Quality Assurance</a:t>
            </a:r>
          </a:p>
          <a:p>
            <a:r>
              <a:rPr lang="en-US" sz="1400" dirty="0"/>
              <a:t>Completion of key Features</a:t>
            </a:r>
          </a:p>
        </p:txBody>
      </p:sp>
    </p:spTree>
    <p:extLst>
      <p:ext uri="{BB962C8B-B14F-4D97-AF65-F5344CB8AC3E}">
        <p14:creationId xmlns:p14="http://schemas.microsoft.com/office/powerpoint/2010/main" val="44785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5FB4-3096-3563-A727-70639FB31E08}"/>
              </a:ext>
            </a:extLst>
          </p:cNvPr>
          <p:cNvSpPr>
            <a:spLocks noGrp="1"/>
          </p:cNvSpPr>
          <p:nvPr>
            <p:ph type="title"/>
          </p:nvPr>
        </p:nvSpPr>
        <p:spPr/>
        <p:txBody>
          <a:bodyPr/>
          <a:lstStyle/>
          <a:p>
            <a:r>
              <a:rPr lang="en-US" dirty="0"/>
              <a:t>Didn’t well</a:t>
            </a:r>
            <a:endParaRPr lang="en-IN" dirty="0"/>
          </a:p>
        </p:txBody>
      </p:sp>
      <p:sp>
        <p:nvSpPr>
          <p:cNvPr id="3" name="Content Placeholder 2">
            <a:extLst>
              <a:ext uri="{FF2B5EF4-FFF2-40B4-BE49-F238E27FC236}">
                <a16:creationId xmlns:a16="http://schemas.microsoft.com/office/drawing/2014/main" id="{1507A4E9-A715-2B40-2EEA-44B384D378D0}"/>
              </a:ext>
            </a:extLst>
          </p:cNvPr>
          <p:cNvSpPr>
            <a:spLocks noGrp="1"/>
          </p:cNvSpPr>
          <p:nvPr>
            <p:ph idx="1"/>
          </p:nvPr>
        </p:nvSpPr>
        <p:spPr/>
        <p:txBody>
          <a:bodyPr/>
          <a:lstStyle/>
          <a:p>
            <a:pPr marL="0" indent="0">
              <a:buNone/>
            </a:pPr>
            <a:r>
              <a:rPr lang="en-US" dirty="0"/>
              <a:t>In Sprint 3</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Plan</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Documentation Review</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In Sprint 4</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More Buffer Time for Testing: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latin typeface="Calibri" panose="020F0502020204030204" pitchFamily="34" charset="0"/>
                <a:ea typeface="Calibri" panose="020F0502020204030204" pitchFamily="34" charset="0"/>
                <a:cs typeface="Times New Roman" panose="02020603050405020304" pitchFamily="18" charset="0"/>
              </a:rPr>
              <a:t>Increased focus on Security</a:t>
            </a:r>
            <a:endParaRPr lang="en-IN" dirty="0"/>
          </a:p>
        </p:txBody>
      </p:sp>
    </p:spTree>
    <p:extLst>
      <p:ext uri="{BB962C8B-B14F-4D97-AF65-F5344CB8AC3E}">
        <p14:creationId xmlns:p14="http://schemas.microsoft.com/office/powerpoint/2010/main" val="242365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73F5D3-CF70-1347-CAB0-7EDD877C50E7}"/>
              </a:ext>
            </a:extLst>
          </p:cNvPr>
          <p:cNvSpPr txBox="1"/>
          <p:nvPr/>
        </p:nvSpPr>
        <p:spPr>
          <a:xfrm>
            <a:off x="754375" y="1350110"/>
            <a:ext cx="7024430" cy="2308324"/>
          </a:xfrm>
          <a:prstGeom prst="rect">
            <a:avLst/>
          </a:prstGeom>
          <a:noFill/>
        </p:spPr>
        <p:txBody>
          <a:bodyPr wrap="square" rtlCol="0">
            <a:spAutoFit/>
          </a:bodyPr>
          <a:lstStyle/>
          <a:p>
            <a:r>
              <a:rPr lang="en-US" sz="4800" dirty="0">
                <a:solidFill>
                  <a:schemeClr val="accent3">
                    <a:lumMod val="20000"/>
                    <a:lumOff val="80000"/>
                  </a:schemeClr>
                </a:solidFill>
              </a:rPr>
              <a:t>Thankyou for all your patience and for all your time </a:t>
            </a:r>
            <a:endParaRPr lang="en-IN" sz="4800" dirty="0">
              <a:solidFill>
                <a:schemeClr val="accent3">
                  <a:lumMod val="20000"/>
                  <a:lumOff val="80000"/>
                </a:schemeClr>
              </a:solidFill>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spcBef>
                <a:spcPct val="0"/>
              </a:spcBef>
              <a:spcAft>
                <a:spcPts val="600"/>
              </a:spcAft>
            </a:pPr>
            <a:r>
              <a:rPr lang="en-US" sz="3600" kern="1200"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t>Introduction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a:t>
            </a:r>
            <a:r>
              <a:rPr lang="en-US" dirty="0" err="1"/>
              <a:t>BookMyDoctor</a:t>
            </a:r>
            <a:r>
              <a:rPr lang="en-US" dirty="0"/>
              <a:t>" application is designed to revolutionize the way patients access healthcare services by providing a user-friendly and efficient platform for connecting with healthcare providers. By utilizing this, patients can easily schedule appointments, access medical records, and communicate with their doctors, all from the convenience of their mobile device. With "</a:t>
            </a:r>
            <a:r>
              <a:rPr lang="en-US" dirty="0" err="1"/>
              <a:t>BookMyDoctor</a:t>
            </a:r>
            <a:r>
              <a:rPr lang="en-US" dirty="0"/>
              <a:t>," patients can take control of their healthcare needs and ensure they receive the personalized care they deserve.</a:t>
            </a:r>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8589"/>
            <a:ext cx="7474310" cy="1042210"/>
          </a:xfrm>
        </p:spPr>
        <p:txBody>
          <a:bodyPr>
            <a:normAutofit fontScale="90000"/>
          </a:bodyPr>
          <a:lstStyle/>
          <a:p>
            <a:r>
              <a:rPr lang="en-US" dirty="0"/>
              <a:t>Roles Involved in the BOOKMYDOC application</a:t>
            </a:r>
          </a:p>
        </p:txBody>
      </p:sp>
      <p:sp>
        <p:nvSpPr>
          <p:cNvPr id="5" name="Content Placeholder 4"/>
          <p:cNvSpPr>
            <a:spLocks noGrp="1"/>
          </p:cNvSpPr>
          <p:nvPr>
            <p:ph idx="1"/>
          </p:nvPr>
        </p:nvSpPr>
        <p:spPr/>
        <p:txBody>
          <a:bodyPr/>
          <a:lstStyle/>
          <a:p>
            <a:r>
              <a:rPr lang="en-US" dirty="0"/>
              <a:t>Administration-Admins</a:t>
            </a:r>
          </a:p>
          <a:p>
            <a:r>
              <a:rPr lang="en-US" dirty="0"/>
              <a:t>Doctors</a:t>
            </a:r>
          </a:p>
          <a:p>
            <a:r>
              <a:rPr lang="en-US" dirty="0"/>
              <a:t>Patients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E1E-50F1-93B9-BD3F-78C192FDD613}"/>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C7AD6560-D8D6-68CA-9C85-F7F82B214413}"/>
              </a:ext>
            </a:extLst>
          </p:cNvPr>
          <p:cNvSpPr>
            <a:spLocks noGrp="1"/>
          </p:cNvSpPr>
          <p:nvPr>
            <p:ph idx="1"/>
          </p:nvPr>
        </p:nvSpPr>
        <p:spPr/>
        <p:txBody>
          <a:bodyPr/>
          <a:lstStyle/>
          <a:p>
            <a:r>
              <a:rPr lang="en-US" dirty="0"/>
              <a:t>Frontend : Angular</a:t>
            </a:r>
          </a:p>
          <a:p>
            <a:r>
              <a:rPr lang="en-US" dirty="0"/>
              <a:t>Backend : Node </a:t>
            </a:r>
            <a:r>
              <a:rPr lang="en-US" dirty="0" err="1"/>
              <a:t>js</a:t>
            </a:r>
            <a:endParaRPr lang="en-US" dirty="0"/>
          </a:p>
          <a:p>
            <a:r>
              <a:rPr lang="en-US" dirty="0"/>
              <a:t>Database : MongoDB</a:t>
            </a:r>
            <a:endParaRPr lang="en-IN" dirty="0"/>
          </a:p>
          <a:p>
            <a:pPr marL="0" indent="0">
              <a:buNone/>
            </a:pPr>
            <a:endParaRPr lang="en-IN" dirty="0"/>
          </a:p>
        </p:txBody>
      </p:sp>
    </p:spTree>
    <p:extLst>
      <p:ext uri="{BB962C8B-B14F-4D97-AF65-F5344CB8AC3E}">
        <p14:creationId xmlns:p14="http://schemas.microsoft.com/office/powerpoint/2010/main" val="357493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ADMINS</a:t>
            </a:r>
          </a:p>
        </p:txBody>
      </p:sp>
      <p:sp>
        <p:nvSpPr>
          <p:cNvPr id="9" name="TextBox 8">
            <a:extLst>
              <a:ext uri="{FF2B5EF4-FFF2-40B4-BE49-F238E27FC236}">
                <a16:creationId xmlns:a16="http://schemas.microsoft.com/office/drawing/2014/main" id="{A65BDFC1-73D7-7325-74C7-17534564A7D9}"/>
              </a:ext>
            </a:extLst>
          </p:cNvPr>
          <p:cNvSpPr txBox="1"/>
          <p:nvPr/>
        </p:nvSpPr>
        <p:spPr>
          <a:xfrm>
            <a:off x="544199" y="1502815"/>
            <a:ext cx="5096736" cy="2677656"/>
          </a:xfrm>
          <a:prstGeom prst="rect">
            <a:avLst/>
          </a:prstGeom>
          <a:noFill/>
        </p:spPr>
        <p:txBody>
          <a:bodyPr wrap="square" rtlCol="0">
            <a:spAutoFit/>
          </a:bodyPr>
          <a:lstStyle/>
          <a:p>
            <a:pPr marL="342900" indent="-342900">
              <a:buFont typeface="+mj-lt"/>
              <a:buAutoNum type="arabicPeriod"/>
            </a:pPr>
            <a:r>
              <a:rPr lang="en-US" sz="2800" dirty="0">
                <a:solidFill>
                  <a:schemeClr val="accent1">
                    <a:lumMod val="20000"/>
                    <a:lumOff val="80000"/>
                  </a:schemeClr>
                </a:solidFill>
              </a:rPr>
              <a:t>Approves doctors registered in the application</a:t>
            </a:r>
          </a:p>
          <a:p>
            <a:pPr marL="342900" indent="-342900">
              <a:buFont typeface="+mj-lt"/>
              <a:buAutoNum type="arabicPeriod"/>
            </a:pPr>
            <a:r>
              <a:rPr lang="en-US" sz="2800" dirty="0">
                <a:solidFill>
                  <a:schemeClr val="accent1">
                    <a:lumMod val="20000"/>
                    <a:lumOff val="80000"/>
                  </a:schemeClr>
                </a:solidFill>
              </a:rPr>
              <a:t>Add/Update/Remove Specialization</a:t>
            </a:r>
          </a:p>
          <a:p>
            <a:pPr marL="342900" indent="-342900">
              <a:buFont typeface="+mj-lt"/>
              <a:buAutoNum type="arabicPeriod"/>
            </a:pPr>
            <a:r>
              <a:rPr lang="en-US" sz="2800" dirty="0">
                <a:solidFill>
                  <a:schemeClr val="accent1">
                    <a:lumMod val="20000"/>
                    <a:lumOff val="80000"/>
                  </a:schemeClr>
                </a:solidFill>
              </a:rPr>
              <a:t>Add/Update/Remove Hospitals</a:t>
            </a:r>
          </a:p>
          <a:p>
            <a:pPr marL="342900" indent="-342900">
              <a:buFont typeface="+mj-lt"/>
              <a:buAutoNum type="arabicPeriod"/>
            </a:pPr>
            <a:r>
              <a:rPr lang="en-US" sz="2800" dirty="0">
                <a:solidFill>
                  <a:schemeClr val="accent1">
                    <a:lumMod val="20000"/>
                    <a:lumOff val="80000"/>
                  </a:schemeClr>
                </a:solidFill>
              </a:rPr>
              <a:t>Can View all the appointments</a:t>
            </a:r>
            <a:endParaRPr lang="en-IN" sz="2800" dirty="0">
              <a:solidFill>
                <a:schemeClr val="accent1">
                  <a:lumMod val="20000"/>
                  <a:lumOff val="80000"/>
                </a:schemeClr>
              </a:solidFill>
            </a:endParaRP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9C8C-B240-6FEB-F702-8A66C9E1ABD4}"/>
              </a:ext>
            </a:extLst>
          </p:cNvPr>
          <p:cNvSpPr>
            <a:spLocks noGrp="1"/>
          </p:cNvSpPr>
          <p:nvPr>
            <p:ph type="title"/>
          </p:nvPr>
        </p:nvSpPr>
        <p:spPr>
          <a:xfrm>
            <a:off x="457200" y="128471"/>
            <a:ext cx="8246070" cy="610819"/>
          </a:xfrm>
        </p:spPr>
        <p:txBody>
          <a:bodyPr>
            <a:normAutofit fontScale="90000"/>
          </a:bodyPr>
          <a:lstStyle/>
          <a:p>
            <a:r>
              <a:rPr lang="en-IN" dirty="0"/>
              <a:t>Doctors</a:t>
            </a:r>
          </a:p>
        </p:txBody>
      </p:sp>
      <p:sp>
        <p:nvSpPr>
          <p:cNvPr id="3" name="Content Placeholder 2">
            <a:extLst>
              <a:ext uri="{FF2B5EF4-FFF2-40B4-BE49-F238E27FC236}">
                <a16:creationId xmlns:a16="http://schemas.microsoft.com/office/drawing/2014/main" id="{1EAF4B19-36A4-1F80-6A2C-A8CA3DE06714}"/>
              </a:ext>
            </a:extLst>
          </p:cNvPr>
          <p:cNvSpPr>
            <a:spLocks noGrp="1"/>
          </p:cNvSpPr>
          <p:nvPr>
            <p:ph idx="1"/>
          </p:nvPr>
        </p:nvSpPr>
        <p:spPr>
          <a:xfrm>
            <a:off x="448966" y="891994"/>
            <a:ext cx="8246070" cy="3875269"/>
          </a:xfrm>
        </p:spPr>
        <p:txBody>
          <a:bodyPr>
            <a:noAutofit/>
          </a:bodyPr>
          <a:lstStyle/>
          <a:p>
            <a:pPr>
              <a:buFont typeface="Wingdings" panose="05000000000000000000" pitchFamily="2" charset="2"/>
              <a:buChar char="q"/>
            </a:pPr>
            <a:r>
              <a:rPr lang="en-US" sz="2400" dirty="0"/>
              <a:t>As a healthcare provider, you can easily register on our platform and undergo a quick admin review for approval before becoming a part of our application.</a:t>
            </a:r>
          </a:p>
          <a:p>
            <a:pPr>
              <a:buFont typeface="Wingdings" panose="05000000000000000000" pitchFamily="2" charset="2"/>
              <a:buChar char="q"/>
            </a:pPr>
            <a:r>
              <a:rPr lang="en-US" sz="2400" dirty="0"/>
              <a:t>Set the availability and schedules for appointments within the app, allowing patients to easily book consultations with you.</a:t>
            </a:r>
          </a:p>
          <a:p>
            <a:pPr>
              <a:buFont typeface="Wingdings" panose="05000000000000000000" pitchFamily="2" charset="2"/>
              <a:buChar char="q"/>
            </a:pPr>
            <a:r>
              <a:rPr lang="en-US" sz="2400" dirty="0"/>
              <a:t>Review and approve appointment requests, update appointment statuses, and prescribe medications after consultations, all seamlessly integrated into our user-friendly and efficient tool.</a:t>
            </a:r>
            <a:endParaRPr lang="en-IN" sz="2400" dirty="0"/>
          </a:p>
        </p:txBody>
      </p:sp>
    </p:spTree>
    <p:extLst>
      <p:ext uri="{BB962C8B-B14F-4D97-AF65-F5344CB8AC3E}">
        <p14:creationId xmlns:p14="http://schemas.microsoft.com/office/powerpoint/2010/main" val="416672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0F07-F90A-6F45-5465-1382C8481B4B}"/>
              </a:ext>
            </a:extLst>
          </p:cNvPr>
          <p:cNvSpPr>
            <a:spLocks noGrp="1"/>
          </p:cNvSpPr>
          <p:nvPr>
            <p:ph type="title"/>
          </p:nvPr>
        </p:nvSpPr>
        <p:spPr/>
        <p:txBody>
          <a:bodyPr/>
          <a:lstStyle/>
          <a:p>
            <a:r>
              <a:rPr lang="en-IN" dirty="0"/>
              <a:t>Patients</a:t>
            </a:r>
          </a:p>
        </p:txBody>
      </p:sp>
      <p:sp>
        <p:nvSpPr>
          <p:cNvPr id="3" name="Content Placeholder 2">
            <a:extLst>
              <a:ext uri="{FF2B5EF4-FFF2-40B4-BE49-F238E27FC236}">
                <a16:creationId xmlns:a16="http://schemas.microsoft.com/office/drawing/2014/main" id="{58C5DF1F-F815-CF2F-46DE-DA5CEDBECDC6}"/>
              </a:ext>
            </a:extLst>
          </p:cNvPr>
          <p:cNvSpPr>
            <a:spLocks noGrp="1"/>
          </p:cNvSpPr>
          <p:nvPr>
            <p:ph idx="1"/>
          </p:nvPr>
        </p:nvSpPr>
        <p:spPr/>
        <p:txBody>
          <a:bodyPr>
            <a:normAutofit fontScale="85000" lnSpcReduction="20000"/>
          </a:bodyPr>
          <a:lstStyle/>
          <a:p>
            <a:pPr lvl="0"/>
            <a:r>
              <a:rPr lang="en-US" b="0" i="0" dirty="0"/>
              <a:t>With the "</a:t>
            </a:r>
            <a:r>
              <a:rPr lang="en-US" b="0" i="0" dirty="0" err="1"/>
              <a:t>BookMyDoctor</a:t>
            </a:r>
            <a:r>
              <a:rPr lang="en-US" b="0" i="0" dirty="0"/>
              <a:t>" application, users can easily register, search for specific medical specializations, and schedule appointments with healthcare providers in just a few clicks.</a:t>
            </a:r>
          </a:p>
          <a:p>
            <a:pPr lvl="0"/>
            <a:r>
              <a:rPr lang="en-US" b="0" i="0" dirty="0"/>
              <a:t>Patients have the flexibility to cancel appointments if they have not yet been approved or rejected, as well as reschedule appointments to better suit their schedules.</a:t>
            </a:r>
          </a:p>
          <a:p>
            <a:pPr lvl="0"/>
            <a:r>
              <a:rPr lang="en-US" b="0" i="0" dirty="0"/>
              <a:t>By utilizing this app, users can conveniently access and view prescriptions stored within the tool, making it easy to stay organized and on top of their healthcare needs.</a:t>
            </a:r>
            <a:endParaRPr lang="en-US" dirty="0"/>
          </a:p>
        </p:txBody>
      </p:sp>
    </p:spTree>
    <p:extLst>
      <p:ext uri="{BB962C8B-B14F-4D97-AF65-F5344CB8AC3E}">
        <p14:creationId xmlns:p14="http://schemas.microsoft.com/office/powerpoint/2010/main" val="213750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948E-617F-A198-9589-F96FFFE866FB}"/>
              </a:ext>
            </a:extLst>
          </p:cNvPr>
          <p:cNvSpPr>
            <a:spLocks noGrp="1"/>
          </p:cNvSpPr>
          <p:nvPr>
            <p:ph type="title"/>
          </p:nvPr>
        </p:nvSpPr>
        <p:spPr/>
        <p:txBody>
          <a:bodyPr/>
          <a:lstStyle/>
          <a:p>
            <a:r>
              <a:rPr lang="en-US" dirty="0"/>
              <a:t>Sprint 3</a:t>
            </a:r>
            <a:endParaRPr lang="en-IN" dirty="0"/>
          </a:p>
        </p:txBody>
      </p:sp>
      <p:pic>
        <p:nvPicPr>
          <p:cNvPr id="5" name="Content Placeholder 4">
            <a:extLst>
              <a:ext uri="{FF2B5EF4-FFF2-40B4-BE49-F238E27FC236}">
                <a16:creationId xmlns:a16="http://schemas.microsoft.com/office/drawing/2014/main" id="{C1BBBF3B-886F-EC46-CBC3-8C22720BF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1349375"/>
            <a:ext cx="8407010" cy="3641312"/>
          </a:xfrm>
        </p:spPr>
      </p:pic>
    </p:spTree>
    <p:extLst>
      <p:ext uri="{BB962C8B-B14F-4D97-AF65-F5344CB8AC3E}">
        <p14:creationId xmlns:p14="http://schemas.microsoft.com/office/powerpoint/2010/main" val="288690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1C8B-AD6B-4EBE-FF63-7AB4AE00CC5C}"/>
              </a:ext>
            </a:extLst>
          </p:cNvPr>
          <p:cNvSpPr>
            <a:spLocks noGrp="1"/>
          </p:cNvSpPr>
          <p:nvPr>
            <p:ph type="title"/>
          </p:nvPr>
        </p:nvSpPr>
        <p:spPr/>
        <p:txBody>
          <a:bodyPr/>
          <a:lstStyle/>
          <a:p>
            <a:r>
              <a:rPr lang="en-US" dirty="0"/>
              <a:t>Sprint 3</a:t>
            </a:r>
            <a:endParaRPr lang="en-IN" dirty="0"/>
          </a:p>
        </p:txBody>
      </p:sp>
      <p:pic>
        <p:nvPicPr>
          <p:cNvPr id="5" name="Content Placeholder 4">
            <a:extLst>
              <a:ext uri="{FF2B5EF4-FFF2-40B4-BE49-F238E27FC236}">
                <a16:creationId xmlns:a16="http://schemas.microsoft.com/office/drawing/2014/main" id="{D7ABF030-3176-8834-87C0-CA9287056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3" y="1402828"/>
            <a:ext cx="8245475" cy="3310981"/>
          </a:xfrm>
        </p:spPr>
      </p:pic>
    </p:spTree>
    <p:extLst>
      <p:ext uri="{BB962C8B-B14F-4D97-AF65-F5344CB8AC3E}">
        <p14:creationId xmlns:p14="http://schemas.microsoft.com/office/powerpoint/2010/main" val="218401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On-screen Show (16:9)</PresentationFormat>
  <Paragraphs>48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ADLaM Display</vt:lpstr>
      <vt:lpstr>Arial</vt:lpstr>
      <vt:lpstr>Calibri</vt:lpstr>
      <vt:lpstr>Wingdings</vt:lpstr>
      <vt:lpstr>Office Theme</vt:lpstr>
      <vt:lpstr>Book My Doc</vt:lpstr>
      <vt:lpstr>Introduction</vt:lpstr>
      <vt:lpstr>Roles Involved in the BOOKMYDOC application</vt:lpstr>
      <vt:lpstr>Technologies used</vt:lpstr>
      <vt:lpstr>ADMINS</vt:lpstr>
      <vt:lpstr>Doctors</vt:lpstr>
      <vt:lpstr>Patients</vt:lpstr>
      <vt:lpstr>Sprint 3</vt:lpstr>
      <vt:lpstr>Sprint 3</vt:lpstr>
      <vt:lpstr>Sprint 4</vt:lpstr>
      <vt:lpstr>Sprint 4</vt:lpstr>
      <vt:lpstr>Splitting of the work</vt:lpstr>
      <vt:lpstr>Hours Spent on Project</vt:lpstr>
      <vt:lpstr>Works Well</vt:lpstr>
      <vt:lpstr>Didn’t well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2024-08-01T06:29:06Z</dcterms:modified>
</cp:coreProperties>
</file>