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8" r:id="rId6"/>
    <p:sldId id="257" r:id="rId7"/>
    <p:sldId id="269" r:id="rId8"/>
    <p:sldId id="270" r:id="rId9"/>
    <p:sldId id="271" r:id="rId10"/>
    <p:sldId id="292" r:id="rId11"/>
    <p:sldId id="272" r:id="rId12"/>
    <p:sldId id="261" r:id="rId13"/>
    <p:sldId id="281" r:id="rId14"/>
    <p:sldId id="283" r:id="rId15"/>
    <p:sldId id="306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330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27" r:id="rId36"/>
    <p:sldId id="329" r:id="rId37"/>
    <p:sldId id="265" r:id="rId38"/>
    <p:sldId id="263" r:id="rId39"/>
  </p:sldIdLst>
  <p:sldSz cx="12192000" cy="6858000"/>
  <p:notesSz cx="6858000" cy="9144000"/>
  <p:embeddedFontLst>
    <p:embeddedFont>
      <p:font typeface="Calibri" panose="020F0502020204030204"/>
      <p:regular r:id="rId43"/>
      <p:bold r:id="rId44"/>
      <p:italic r:id="rId45"/>
      <p:boldItalic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  <p:embeddedFont>
      <p:font typeface="Lato" panose="020F0502020204030203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25FA16B-25C0-483A-A995-FBB0E507A6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4660"/>
  </p:normalViewPr>
  <p:slideViewPr>
    <p:cSldViewPr>
      <p:cViewPr varScale="1">
        <p:scale>
          <a:sx n="81" d="100"/>
          <a:sy n="81" d="100"/>
        </p:scale>
        <p:origin x="581" y="53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font" Target="fonts/font12.fntdata"/><Relationship Id="rId53" Type="http://schemas.openxmlformats.org/officeDocument/2006/relationships/font" Target="fonts/font11.fntdata"/><Relationship Id="rId52" Type="http://schemas.openxmlformats.org/officeDocument/2006/relationships/font" Target="fonts/font10.fntdata"/><Relationship Id="rId51" Type="http://schemas.openxmlformats.org/officeDocument/2006/relationships/font" Target="fonts/font9.fntdata"/><Relationship Id="rId50" Type="http://schemas.openxmlformats.org/officeDocument/2006/relationships/font" Target="fonts/font8.fntdata"/><Relationship Id="rId5" Type="http://schemas.openxmlformats.org/officeDocument/2006/relationships/slide" Target="slides/slide2.xml"/><Relationship Id="rId49" Type="http://schemas.openxmlformats.org/officeDocument/2006/relationships/font" Target="fonts/font7.fntdata"/><Relationship Id="rId48" Type="http://schemas.openxmlformats.org/officeDocument/2006/relationships/font" Target="fonts/font6.fntdata"/><Relationship Id="rId47" Type="http://schemas.openxmlformats.org/officeDocument/2006/relationships/font" Target="fonts/font5.fntdata"/><Relationship Id="rId46" Type="http://schemas.openxmlformats.org/officeDocument/2006/relationships/font" Target="fonts/font4.fntdata"/><Relationship Id="rId45" Type="http://schemas.openxmlformats.org/officeDocument/2006/relationships/font" Target="fonts/font3.fntdata"/><Relationship Id="rId44" Type="http://schemas.openxmlformats.org/officeDocument/2006/relationships/font" Target="fonts/font2.fntdata"/><Relationship Id="rId43" Type="http://schemas.openxmlformats.org/officeDocument/2006/relationships/font" Target="fonts/font1.fntdata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5" name="Google Shape;15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5" name="Google Shape;25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4" name="Google Shape;34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" name="Google Shape;65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5" name="Google Shape;7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 panose="020B0604020202020204"/>
              <a:buNone/>
            </a:pPr>
            <a:r>
              <a:rPr lang="en-US" dirty="0"/>
              <a:t>Graph Partition for VLSI 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415600" y="4051258"/>
            <a:ext cx="11360700" cy="197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/>
              <a:buNone/>
            </a:pPr>
            <a:r>
              <a:rPr lang="en-US" dirty="0"/>
              <a:t>Team Members: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/>
              <a:buNone/>
            </a:pPr>
            <a:r>
              <a:rPr lang="en-US" dirty="0"/>
              <a:t>Akash Gowda K R -19BEC1129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/>
              <a:buNone/>
            </a:pPr>
            <a:r>
              <a:rPr lang="en-US" dirty="0"/>
              <a:t>Yeshwanth Reddy -19BEC1412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/>
              <a:buNone/>
            </a:pPr>
            <a:r>
              <a:rPr lang="en-US" dirty="0"/>
              <a:t>K </a:t>
            </a:r>
            <a:r>
              <a:rPr lang="en-US" dirty="0" err="1"/>
              <a:t>Sai</a:t>
            </a:r>
            <a:r>
              <a:rPr lang="en-US" dirty="0"/>
              <a:t> Kumar – 19BEC1073</a:t>
            </a: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 panose="020B0604020202020204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15600" y="6644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2000"/>
              <a:buFont typeface="Arial" panose="020B0604020202020204"/>
              <a:buNone/>
            </a:pPr>
            <a:r>
              <a:rPr lang="en-US" sz="3920" b="1"/>
              <a:t>Language/</a:t>
            </a:r>
            <a:r>
              <a:rPr lang="en-US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Tools Used</a:t>
            </a:r>
            <a:br>
              <a:rPr lang="en-US"/>
            </a:br>
            <a:endParaRPr lang="en-US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695125" y="3056108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C++</a:t>
            </a:r>
            <a:endParaRPr dirty="0"/>
          </a:p>
          <a:p>
            <a:pPr marL="0" indent="0">
              <a:lnSpc>
                <a:spcPct val="100000"/>
              </a:lnSpc>
            </a:pPr>
            <a:endParaRPr dirty="0"/>
          </a:p>
          <a:p>
            <a:pPr marL="0" indent="0">
              <a:lnSpc>
                <a:spcPct val="100000"/>
              </a:lnSpc>
            </a:pPr>
            <a:r>
              <a:rPr lang="en-US" dirty="0"/>
              <a:t> Windows / Linux OS</a:t>
            </a:r>
            <a:endParaRPr dirty="0"/>
          </a:p>
        </p:txBody>
      </p:sp>
      <p:pic>
        <p:nvPicPr>
          <p:cNvPr id="9218" name="Picture 2" descr="C++ Learning Path | Pluralsigh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32104" y="1268760"/>
            <a:ext cx="4032447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>
                <a:sym typeface="+mn-ea"/>
              </a:rPr>
              <a:t>PARTITIONING WITH FIDUCCIA-MATTHEYSES ALGORITHM</a:t>
            </a:r>
            <a:br>
              <a:rPr lang="en-GB">
                <a:sym typeface="+mn-ea"/>
              </a:rPr>
            </a:br>
            <a:br>
              <a:rPr lang="en-GB">
                <a:sym typeface="+mn-ea"/>
              </a:rPr>
            </a:br>
            <a:br>
              <a:rPr lang="en-GB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ym typeface="+mn-ea"/>
              </a:rPr>
              <a:t>A classical approach to solve the hypergraph bipartitioning problem is an iterative heuristic by Charles Fiduccia and Robert Mattheyses.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ym typeface="+mn-ea"/>
              </a:rPr>
              <a:t>This heuristic is commonly called the FM algorithm.</a:t>
            </a:r>
            <a:endParaRPr lang="en-GB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ym typeface="+mn-ea"/>
              </a:rPr>
              <a:t>WORKING: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ym typeface="+mn-ea"/>
              </a:rPr>
              <a:t>It will move one vertex at a time to improve the cut.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ym typeface="+mn-ea"/>
              </a:rPr>
              <a:t>Data structure wizardly makes this extremely fast.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ym typeface="+mn-ea"/>
              </a:rPr>
              <a:t>Time complexity- </a:t>
            </a:r>
            <a:r>
              <a:rPr lang="en-IN" altLang="en-GB">
                <a:sym typeface="+mn-ea"/>
              </a:rPr>
              <a:t>O(n)</a:t>
            </a:r>
            <a:endParaRPr lang="en-GB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>
                <a:sym typeface="+mn-ea"/>
              </a:rPr>
              <a:t>GAIN FOR F-M ALGORITHM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>
                <a:solidFill>
                  <a:srgbClr val="FF0000"/>
                </a:solidFill>
                <a:sym typeface="+mn-ea"/>
              </a:rPr>
              <a:t>Gain = FS(x) – TE(x)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ym typeface="+mn-ea"/>
              </a:rPr>
              <a:t>FS(x) : the no of nets that contain x as the only cell in one part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ym typeface="+mn-ea"/>
              </a:rPr>
              <a:t>TE(x) : the no of nets that contain x entirely located in one part</a:t>
            </a:r>
            <a:endParaRPr lang="en-GB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80000">
            <a:off x="751515" y="1045142"/>
            <a:ext cx="11360700" cy="810300"/>
          </a:xfrm>
        </p:spPr>
        <p:txBody>
          <a:bodyPr>
            <a:normAutofit fontScale="90000"/>
          </a:bodyPr>
          <a:p>
            <a:r>
              <a:rPr lang="en-US"/>
              <a:t>              Example 1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0400000">
            <a:off x="1042345" y="2284993"/>
            <a:ext cx="11360700" cy="4452000"/>
          </a:xfrm>
        </p:spPr>
        <p:txBody>
          <a:bodyPr/>
          <a:p>
            <a:pPr marL="76200" indent="0">
              <a:buNone/>
            </a:pPr>
            <a:r>
              <a:rPr lang="en-US" sz="4000"/>
              <a:t>Graph partitioning for simple graphs</a:t>
            </a:r>
            <a:endParaRPr lang="en-US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>
                <a:sym typeface="+mn-ea"/>
              </a:rPr>
              <a:t>CONVERTING A CIRCUIT INTO BUCKETS AND CALCULATING CUTS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>
              <a:sym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a) AND Gate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b) N</a:t>
            </a:r>
            <a:r>
              <a:rPr lang="en-IN" altLang="en-GB">
                <a:sym typeface="+mn-ea"/>
              </a:rPr>
              <a:t>OT</a:t>
            </a:r>
            <a:r>
              <a:rPr lang="en-GB">
                <a:sym typeface="+mn-ea"/>
              </a:rPr>
              <a:t> gate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c) 2:1 MUX</a:t>
            </a:r>
            <a:endParaRPr lang="en-GB">
              <a:sym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d) 1:2 MUX</a:t>
            </a:r>
            <a:endParaRPr lang="en-US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1"/>
          <a:srcRect l="-1860" t="33427" r="1859" b="33423"/>
          <a:stretch>
            <a:fillRect/>
          </a:stretch>
        </p:blipFill>
        <p:spPr>
          <a:xfrm>
            <a:off x="3935875" y="2420764"/>
            <a:ext cx="5656851" cy="18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>
                <a:sym typeface="+mn-ea"/>
              </a:rPr>
              <a:t>CALCULATION OF CUTS</a:t>
            </a:r>
            <a:br>
              <a:rPr lang="en-GB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GB">
                <a:sym typeface="+mn-ea"/>
              </a:rPr>
              <a:t>STEP 1:</a:t>
            </a:r>
            <a:r>
              <a:rPr lang="en-IN" altLang="en-GB">
                <a:sym typeface="+mn-ea"/>
              </a:rPr>
              <a:t> </a:t>
            </a:r>
            <a:endParaRPr lang="en-IN" altLang="en-GB">
              <a:sym typeface="+mn-ea"/>
            </a:endParaRPr>
          </a:p>
          <a:p>
            <a:endParaRPr lang="en-IN" altLang="en-GB">
              <a:sym typeface="+mn-ea"/>
            </a:endParaRPr>
          </a:p>
          <a:p>
            <a:endParaRPr lang="en-IN" altLang="en-GB">
              <a:sym typeface="+mn-ea"/>
            </a:endParaRPr>
          </a:p>
          <a:p>
            <a:endParaRPr lang="en-IN" altLang="en-GB">
              <a:sym typeface="+mn-ea"/>
            </a:endParaRPr>
          </a:p>
          <a:p>
            <a:endParaRPr lang="en-IN" altLang="en-GB">
              <a:sym typeface="+mn-ea"/>
            </a:endParaRPr>
          </a:p>
          <a:p>
            <a:endParaRPr lang="en-IN" altLang="en-GB">
              <a:sym typeface="+mn-ea"/>
            </a:endParaRPr>
          </a:p>
          <a:p>
            <a:endParaRPr lang="en-IN" altLang="en-GB">
              <a:sym typeface="+mn-ea"/>
            </a:endParaRPr>
          </a:p>
          <a:p>
            <a:endParaRPr lang="en-IN" altLang="en-GB">
              <a:sym typeface="+mn-ea"/>
            </a:endParaRPr>
          </a:p>
          <a:p>
            <a:endParaRPr lang="en-GB"/>
          </a:p>
          <a:p>
            <a:endParaRPr lang="en-US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1"/>
          <a:srcRect t="26892" b="21843"/>
          <a:stretch>
            <a:fillRect/>
          </a:stretch>
        </p:blipFill>
        <p:spPr>
          <a:xfrm>
            <a:off x="2639695" y="2132965"/>
            <a:ext cx="5423535" cy="27616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86;p17"/>
          <p:cNvGraphicFramePr/>
          <p:nvPr/>
        </p:nvGraphicFramePr>
        <p:xfrm>
          <a:off x="3143443" y="4941185"/>
          <a:ext cx="4235975" cy="300000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758600"/>
                <a:gridCol w="606150"/>
                <a:gridCol w="977125"/>
                <a:gridCol w="937025"/>
                <a:gridCol w="9570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910" y="517525"/>
            <a:ext cx="11353165" cy="5574030"/>
          </a:xfrm>
        </p:spPr>
        <p:txBody>
          <a:bodyPr/>
          <a:p>
            <a:r>
              <a:rPr lang="en-GB">
                <a:sym typeface="+mn-ea"/>
              </a:rPr>
              <a:t>STEP 2:</a:t>
            </a:r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1"/>
          <a:srcRect l="1660" t="6430" r="-1660" b="16652"/>
          <a:stretch>
            <a:fillRect/>
          </a:stretch>
        </p:blipFill>
        <p:spPr>
          <a:xfrm>
            <a:off x="2711603" y="908575"/>
            <a:ext cx="4437774" cy="3413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93;p18"/>
          <p:cNvGraphicFramePr/>
          <p:nvPr/>
        </p:nvGraphicFramePr>
        <p:xfrm>
          <a:off x="2855595" y="4653280"/>
          <a:ext cx="4066540" cy="79248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596265"/>
                <a:gridCol w="476885"/>
                <a:gridCol w="767715"/>
                <a:gridCol w="736600"/>
                <a:gridCol w="736600"/>
                <a:gridCol w="752475"/>
              </a:tblGrid>
              <a:tr h="3962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V1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V3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962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95" y="390525"/>
            <a:ext cx="11549380" cy="5701030"/>
          </a:xfrm>
        </p:spPr>
        <p:txBody>
          <a:bodyPr/>
          <a:p>
            <a:r>
              <a:rPr lang="en-GB">
                <a:sym typeface="+mn-ea"/>
              </a:rPr>
              <a:t>STEP 3:</a:t>
            </a:r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/>
          </a:p>
          <a:p>
            <a:endParaRPr lang="en-US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2855690" y="4653025"/>
          <a:ext cx="4235950" cy="300000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618800"/>
                <a:gridCol w="494425"/>
                <a:gridCol w="797050"/>
                <a:gridCol w="764325"/>
                <a:gridCol w="780675"/>
                <a:gridCol w="780675"/>
              </a:tblGrid>
              <a:tr h="33105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V1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V2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V3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3105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01" name="Google Shape;101;p19"/>
          <p:cNvPicPr preferRelativeResize="0"/>
          <p:nvPr/>
        </p:nvPicPr>
        <p:blipFill rotWithShape="1">
          <a:blip r:embed="rId1"/>
          <a:srcRect l="1161" t="12093" r="17637" b="15881"/>
          <a:stretch>
            <a:fillRect/>
          </a:stretch>
        </p:blipFill>
        <p:spPr>
          <a:xfrm>
            <a:off x="2351465" y="620285"/>
            <a:ext cx="4176276" cy="37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45" y="351790"/>
            <a:ext cx="11628120" cy="5862955"/>
          </a:xfrm>
        </p:spPr>
        <p:txBody>
          <a:bodyPr/>
          <a:p>
            <a:r>
              <a:rPr lang="en-GB">
                <a:sym typeface="+mn-ea"/>
              </a:rPr>
              <a:t>STEP 4:</a:t>
            </a:r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endParaRPr lang="en-GB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Google Shape;108;p20"/>
          <p:cNvPicPr preferRelativeResize="0"/>
          <p:nvPr/>
        </p:nvPicPr>
        <p:blipFill rotWithShape="1">
          <a:blip r:embed="rId1"/>
          <a:srcRect l="17044" t="14800" r="17169" b="17148"/>
          <a:stretch>
            <a:fillRect/>
          </a:stretch>
        </p:blipFill>
        <p:spPr>
          <a:xfrm>
            <a:off x="2855435" y="764442"/>
            <a:ext cx="3383600" cy="3500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07;p20"/>
          <p:cNvGraphicFramePr/>
          <p:nvPr/>
        </p:nvGraphicFramePr>
        <p:xfrm>
          <a:off x="2783270" y="4725100"/>
          <a:ext cx="4150750" cy="300000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608675"/>
                <a:gridCol w="486375"/>
                <a:gridCol w="784050"/>
                <a:gridCol w="751850"/>
                <a:gridCol w="751850"/>
                <a:gridCol w="767950"/>
              </a:tblGrid>
              <a:tr h="3962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V1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V2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V0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V3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422910"/>
            <a:ext cx="11417300" cy="5668645"/>
          </a:xfrm>
        </p:spPr>
        <p:txBody>
          <a:bodyPr/>
          <a:p>
            <a:r>
              <a:rPr lang="en-GB">
                <a:sym typeface="+mn-ea"/>
              </a:rPr>
              <a:t>STEP 5:</a:t>
            </a:r>
            <a:endParaRPr lang="en-GB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2639500" y="4437210"/>
          <a:ext cx="4150750" cy="300000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608675"/>
                <a:gridCol w="486375"/>
                <a:gridCol w="784050"/>
                <a:gridCol w="751850"/>
                <a:gridCol w="751850"/>
                <a:gridCol w="767950"/>
              </a:tblGrid>
              <a:tr h="3962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V1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V2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V0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V3</a:t>
                      </a:r>
                      <a:endParaRPr lang="en-GB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962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CUT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15" name="Google Shape;115;p21"/>
          <p:cNvPicPr preferRelativeResize="0"/>
          <p:nvPr/>
        </p:nvPicPr>
        <p:blipFill rotWithShape="1">
          <a:blip r:embed="rId1"/>
          <a:srcRect l="16883" t="22744" r="9294" b="15162"/>
          <a:stretch>
            <a:fillRect/>
          </a:stretch>
        </p:blipFill>
        <p:spPr>
          <a:xfrm>
            <a:off x="2639720" y="1052835"/>
            <a:ext cx="3797250" cy="3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63220">
              <a:spcBef>
                <a:spcPts val="0"/>
              </a:spcBef>
              <a:buSzPts val="3200"/>
              <a:buNone/>
            </a:pPr>
            <a:r>
              <a:rPr lang="en-US" dirty="0"/>
              <a:t>     VLSI world completely revolves around integrated circuits (IC). Manufacturing process of an IC follows through a lot of different steps, out of which typically IC design cycle involves following steps: </a:t>
            </a: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dirty="0"/>
              <a:t>1. System Specification.</a:t>
            </a: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dirty="0"/>
              <a:t>2. Architectural Design. </a:t>
            </a: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dirty="0"/>
              <a:t>3. Logic Design. </a:t>
            </a: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dirty="0"/>
              <a:t>4. Logic Synthesis. </a:t>
            </a: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dirty="0"/>
              <a:t>5. Physical Design. </a:t>
            </a: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dirty="0"/>
              <a:t>6. Physical verification and </a:t>
            </a:r>
            <a:r>
              <a:rPr lang="en-US" dirty="0" err="1"/>
              <a:t>Tapeout</a:t>
            </a:r>
            <a:r>
              <a:rPr lang="en-US" dirty="0"/>
              <a:t>. </a:t>
            </a: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dirty="0"/>
              <a:t>7. Wafer Fabrication. </a:t>
            </a: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dirty="0"/>
              <a:t>8. Packaging. </a:t>
            </a: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342900" lvl="0" indent="-363220">
              <a:spcBef>
                <a:spcPts val="0"/>
              </a:spcBef>
              <a:buSzPts val="3200"/>
              <a:buNone/>
            </a:pPr>
            <a:r>
              <a:rPr lang="en-US" dirty="0"/>
              <a:t>      Amongst all these steps, we will be dealing with Physical Design. Once the logical description of the design has been completely synthesized into a </a:t>
            </a:r>
            <a:r>
              <a:rPr lang="en-US" dirty="0" err="1"/>
              <a:t>netlist</a:t>
            </a:r>
            <a:r>
              <a:rPr lang="en-US" dirty="0"/>
              <a:t>, the physical design converts this </a:t>
            </a:r>
            <a:r>
              <a:rPr lang="en-US" dirty="0" err="1"/>
              <a:t>netlist</a:t>
            </a:r>
            <a:r>
              <a:rPr lang="en-US" dirty="0"/>
              <a:t> based circuit representation into a geometrical representation.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0" y="617220"/>
            <a:ext cx="11360785" cy="5474335"/>
          </a:xfrm>
        </p:spPr>
        <p:txBody>
          <a:bodyPr/>
          <a:p>
            <a:r>
              <a:rPr lang="en-GB">
                <a:sym typeface="+mn-ea"/>
              </a:rPr>
              <a:t>Final optimal solution with constraints min 1 and max 3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 overall gain =&gt; 3 - 1 = 2</a:t>
            </a:r>
            <a:endParaRPr lang="en-US"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1"/>
          <a:srcRect l="1660" t="6430" r="-1660" b="16652"/>
          <a:stretch>
            <a:fillRect/>
          </a:stretch>
        </p:blipFill>
        <p:spPr>
          <a:xfrm>
            <a:off x="2495583" y="1340685"/>
            <a:ext cx="4437774" cy="34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C++ Output</a:t>
            </a: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8620" y="332740"/>
            <a:ext cx="3793490" cy="60172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80000">
            <a:off x="649280" y="991167"/>
            <a:ext cx="11360700" cy="810300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            Example 2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0160000">
            <a:off x="965510" y="2234828"/>
            <a:ext cx="11360700" cy="4452000"/>
          </a:xfrm>
        </p:spPr>
        <p:txBody>
          <a:bodyPr/>
          <a:p>
            <a:pPr marL="76200" indent="0">
              <a:buNone/>
            </a:pPr>
            <a:r>
              <a:rPr lang="en-US" sz="4000">
                <a:sym typeface="+mn-ea"/>
              </a:rPr>
              <a:t>Graph partitioning for hyper graphs</a:t>
            </a: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dirty="0">
                <a:sym typeface="+mn-ea"/>
              </a:rPr>
              <a:t>Initial Partitioning</a:t>
            </a:r>
            <a:br>
              <a:rPr dirty="0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772920"/>
            <a:ext cx="11083925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First move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8223"/>
          <a:stretch>
            <a:fillRect/>
          </a:stretch>
        </p:blipFill>
        <p:spPr>
          <a:xfrm>
            <a:off x="839470" y="1484947"/>
            <a:ext cx="8763000" cy="2927387"/>
          </a:xfrm>
          <a:prstGeom prst="rect">
            <a:avLst/>
          </a:prstGeom>
        </p:spPr>
      </p:pic>
      <p:graphicFrame>
        <p:nvGraphicFramePr>
          <p:cNvPr id="93" name="Google Shape;93;p18"/>
          <p:cNvGraphicFramePr/>
          <p:nvPr/>
        </p:nvGraphicFramePr>
        <p:xfrm>
          <a:off x="2485390" y="4725035"/>
          <a:ext cx="4822190" cy="121920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406400"/>
                <a:gridCol w="324485"/>
                <a:gridCol w="524510"/>
                <a:gridCol w="501015"/>
                <a:gridCol w="501650"/>
                <a:gridCol w="513080"/>
                <a:gridCol w="513080"/>
                <a:gridCol w="511810"/>
                <a:gridCol w="513715"/>
                <a:gridCol w="512445"/>
              </a:tblGrid>
              <a:tr h="3962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8229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Second move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3393"/>
          <a:stretch>
            <a:fillRect/>
          </a:stretch>
        </p:blipFill>
        <p:spPr>
          <a:xfrm>
            <a:off x="415290" y="1357187"/>
            <a:ext cx="9144000" cy="3125972"/>
          </a:xfrm>
          <a:prstGeom prst="rect">
            <a:avLst/>
          </a:prstGeom>
        </p:spPr>
      </p:pic>
      <p:graphicFrame>
        <p:nvGraphicFramePr>
          <p:cNvPr id="7" name="Google Shape;93;p18"/>
          <p:cNvGraphicFramePr/>
          <p:nvPr/>
        </p:nvGraphicFramePr>
        <p:xfrm>
          <a:off x="2782957" y="4581008"/>
          <a:ext cx="4236003" cy="121914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356999"/>
                <a:gridCol w="285249"/>
                <a:gridCol w="459826"/>
                <a:gridCol w="440962"/>
                <a:gridCol w="440962"/>
                <a:gridCol w="450401"/>
                <a:gridCol w="450401"/>
                <a:gridCol w="450401"/>
                <a:gridCol w="450401"/>
                <a:gridCol w="450401"/>
              </a:tblGrid>
              <a:tr h="3962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Third move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484907"/>
            <a:ext cx="9144000" cy="3141133"/>
          </a:xfrm>
          <a:prstGeom prst="rect">
            <a:avLst/>
          </a:prstGeom>
        </p:spPr>
      </p:pic>
      <p:graphicFrame>
        <p:nvGraphicFramePr>
          <p:cNvPr id="9" name="Google Shape;93;p18"/>
          <p:cNvGraphicFramePr/>
          <p:nvPr/>
        </p:nvGraphicFramePr>
        <p:xfrm>
          <a:off x="3143002" y="4653398"/>
          <a:ext cx="4236003" cy="121914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356999"/>
                <a:gridCol w="285249"/>
                <a:gridCol w="459826"/>
                <a:gridCol w="440962"/>
                <a:gridCol w="440962"/>
                <a:gridCol w="450401"/>
                <a:gridCol w="450401"/>
                <a:gridCol w="450401"/>
                <a:gridCol w="450401"/>
                <a:gridCol w="450401"/>
              </a:tblGrid>
              <a:tr h="3962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Fourth move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1340696"/>
            <a:ext cx="9144000" cy="2777067"/>
          </a:xfrm>
          <a:prstGeom prst="rect">
            <a:avLst/>
          </a:prstGeom>
        </p:spPr>
      </p:pic>
      <p:graphicFrame>
        <p:nvGraphicFramePr>
          <p:cNvPr id="7" name="Google Shape;93;p18"/>
          <p:cNvGraphicFramePr/>
          <p:nvPr/>
        </p:nvGraphicFramePr>
        <p:xfrm>
          <a:off x="2927102" y="4653398"/>
          <a:ext cx="4236085" cy="121920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356870"/>
                <a:gridCol w="285249"/>
                <a:gridCol w="459826"/>
                <a:gridCol w="440962"/>
                <a:gridCol w="440962"/>
                <a:gridCol w="450401"/>
                <a:gridCol w="450401"/>
                <a:gridCol w="450401"/>
                <a:gridCol w="450401"/>
                <a:gridCol w="450401"/>
              </a:tblGrid>
              <a:tr h="335872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Fifth move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556808"/>
            <a:ext cx="9144000" cy="2810933"/>
          </a:xfrm>
          <a:prstGeom prst="rect">
            <a:avLst/>
          </a:prstGeom>
        </p:spPr>
      </p:pic>
      <p:graphicFrame>
        <p:nvGraphicFramePr>
          <p:cNvPr id="7" name="Google Shape;93;p18"/>
          <p:cNvGraphicFramePr/>
          <p:nvPr/>
        </p:nvGraphicFramePr>
        <p:xfrm>
          <a:off x="3287147" y="4653398"/>
          <a:ext cx="4236003" cy="121914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356999"/>
                <a:gridCol w="285249"/>
                <a:gridCol w="459826"/>
                <a:gridCol w="440962"/>
                <a:gridCol w="440962"/>
                <a:gridCol w="450401"/>
                <a:gridCol w="450401"/>
                <a:gridCol w="450401"/>
                <a:gridCol w="450401"/>
                <a:gridCol w="450401"/>
              </a:tblGrid>
              <a:tr h="335872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Sixth move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472" b="1504"/>
          <a:stretch>
            <a:fillRect/>
          </a:stretch>
        </p:blipFill>
        <p:spPr>
          <a:xfrm>
            <a:off x="1775460" y="1628775"/>
            <a:ext cx="8460740" cy="2952115"/>
          </a:xfrm>
          <a:prstGeom prst="rect">
            <a:avLst/>
          </a:prstGeom>
        </p:spPr>
      </p:pic>
      <p:graphicFrame>
        <p:nvGraphicFramePr>
          <p:cNvPr id="10" name="Google Shape;93;p18"/>
          <p:cNvGraphicFramePr/>
          <p:nvPr/>
        </p:nvGraphicFramePr>
        <p:xfrm>
          <a:off x="3503047" y="4797543"/>
          <a:ext cx="4236003" cy="121914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356999"/>
                <a:gridCol w="285249"/>
                <a:gridCol w="459826"/>
                <a:gridCol w="440962"/>
                <a:gridCol w="440962"/>
                <a:gridCol w="450401"/>
                <a:gridCol w="450401"/>
                <a:gridCol w="450401"/>
                <a:gridCol w="450401"/>
                <a:gridCol w="450401"/>
              </a:tblGrid>
              <a:tr h="335872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Contd..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design further involves following steps: </a:t>
            </a:r>
            <a:endParaRPr lang="en-US" dirty="0"/>
          </a:p>
          <a:p>
            <a:r>
              <a:rPr lang="en-US" dirty="0"/>
              <a:t>1. Partitioning. </a:t>
            </a:r>
            <a:endParaRPr lang="en-US" dirty="0"/>
          </a:p>
          <a:p>
            <a:r>
              <a:rPr lang="en-US" dirty="0"/>
              <a:t>2. Floor-planning.</a:t>
            </a:r>
            <a:endParaRPr lang="en-US" dirty="0"/>
          </a:p>
          <a:p>
            <a:r>
              <a:rPr lang="en-US" dirty="0"/>
              <a:t>3.Power-planning. </a:t>
            </a:r>
            <a:endParaRPr lang="en-US" dirty="0"/>
          </a:p>
          <a:p>
            <a:r>
              <a:rPr lang="en-US" dirty="0"/>
              <a:t>4. Placement. </a:t>
            </a:r>
            <a:endParaRPr lang="en-US" dirty="0"/>
          </a:p>
          <a:p>
            <a:r>
              <a:rPr lang="en-US" dirty="0"/>
              <a:t>5. Clock-tree synthesis. (CTS)</a:t>
            </a:r>
            <a:endParaRPr lang="en-US" dirty="0"/>
          </a:p>
          <a:p>
            <a:r>
              <a:rPr lang="en-US" dirty="0"/>
              <a:t>6. Routing. </a:t>
            </a:r>
            <a:endParaRPr lang="en-US" dirty="0"/>
          </a:p>
          <a:p>
            <a:r>
              <a:rPr lang="en-US" dirty="0"/>
              <a:t>7. Timing verification.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Seventh move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b="5507"/>
          <a:stretch>
            <a:fillRect/>
          </a:stretch>
        </p:blipFill>
        <p:spPr>
          <a:xfrm>
            <a:off x="1415415" y="1557020"/>
            <a:ext cx="9144000" cy="2592129"/>
          </a:xfrm>
          <a:prstGeom prst="rect">
            <a:avLst/>
          </a:prstGeom>
        </p:spPr>
      </p:pic>
      <p:graphicFrame>
        <p:nvGraphicFramePr>
          <p:cNvPr id="9" name="Google Shape;93;p18"/>
          <p:cNvGraphicFramePr/>
          <p:nvPr/>
        </p:nvGraphicFramePr>
        <p:xfrm>
          <a:off x="3791337" y="4437498"/>
          <a:ext cx="4236003" cy="121914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356999"/>
                <a:gridCol w="285249"/>
                <a:gridCol w="459826"/>
                <a:gridCol w="440962"/>
                <a:gridCol w="440962"/>
                <a:gridCol w="450401"/>
                <a:gridCol w="450401"/>
                <a:gridCol w="450401"/>
                <a:gridCol w="450401"/>
                <a:gridCol w="450401"/>
              </a:tblGrid>
              <a:tr h="335872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dirty="0"/>
                        <a:t>5</a:t>
                      </a:r>
                      <a:endParaRPr lang="en-US" altLang="en-I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Eight</a:t>
            </a:r>
            <a:r>
              <a:rPr lang="en-IN" altLang="en-US"/>
              <a:t>h</a:t>
            </a:r>
            <a:r>
              <a:rPr lang="en-US"/>
              <a:t> move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1574165"/>
            <a:ext cx="9144000" cy="2717800"/>
          </a:xfrm>
          <a:prstGeom prst="rect">
            <a:avLst/>
          </a:prstGeom>
        </p:spPr>
      </p:pic>
      <p:graphicFrame>
        <p:nvGraphicFramePr>
          <p:cNvPr id="6" name="Google Shape;93;p18"/>
          <p:cNvGraphicFramePr/>
          <p:nvPr/>
        </p:nvGraphicFramePr>
        <p:xfrm>
          <a:off x="3287147" y="4509253"/>
          <a:ext cx="4236003" cy="1219140"/>
        </p:xfrm>
        <a:graphic>
          <a:graphicData uri="http://schemas.openxmlformats.org/drawingml/2006/table">
            <a:tbl>
              <a:tblPr>
                <a:noFill/>
                <a:tableStyleId>{C25FA16B-25C0-483A-A995-FBB0E507A6D8}</a:tableStyleId>
              </a:tblPr>
              <a:tblGrid>
                <a:gridCol w="356999"/>
                <a:gridCol w="285249"/>
                <a:gridCol w="459826"/>
                <a:gridCol w="440962"/>
                <a:gridCol w="440962"/>
                <a:gridCol w="450401"/>
                <a:gridCol w="450401"/>
                <a:gridCol w="450401"/>
                <a:gridCol w="450401"/>
                <a:gridCol w="450401"/>
              </a:tblGrid>
              <a:tr h="39624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0" y="495300"/>
            <a:ext cx="11424920" cy="5596255"/>
          </a:xfrm>
        </p:spPr>
        <p:txBody>
          <a:bodyPr/>
          <a:p>
            <a:r>
              <a:rPr lang="en-GB">
                <a:sym typeface="+mn-ea"/>
              </a:rPr>
              <a:t>Final optimal solution with constraints min </a:t>
            </a:r>
            <a:r>
              <a:rPr lang="en-US" altLang="en-GB">
                <a:sym typeface="+mn-ea"/>
              </a:rPr>
              <a:t>3</a:t>
            </a:r>
            <a:r>
              <a:rPr lang="en-GB">
                <a:sym typeface="+mn-ea"/>
              </a:rPr>
              <a:t> and max </a:t>
            </a:r>
            <a:r>
              <a:rPr lang="en-US" altLang="en-GB">
                <a:sym typeface="+mn-ea"/>
              </a:rPr>
              <a:t>5</a:t>
            </a:r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r>
              <a:rPr lang="en-US" altLang="en-GB">
                <a:sym typeface="+mn-ea"/>
              </a:rPr>
              <a:t>Overall gain =&gt; 6 - 3 = 3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1484907"/>
            <a:ext cx="9144000" cy="314113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C++ Output</a:t>
            </a:r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7485" y="1124585"/>
            <a:ext cx="4292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548640"/>
            <a:ext cx="5906770" cy="51238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171400"/>
            <a:ext cx="12192000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 panose="020B0604020202020204"/>
              <a:buNone/>
            </a:pPr>
            <a:r>
              <a:rPr lang="en-US"/>
              <a:t>References</a:t>
            </a:r>
            <a:br>
              <a:rPr lang="en-US"/>
            </a:br>
            <a:endParaRPr lang="en-US"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342900" lvl="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Abou-Rjeili, A., Karypis, G.: Multilevel algorithms for partitioning power-law graphs. In: 20th International Parallel and Distributed Processing Symposium (IPDPS). IEEE (2006)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>
              <a:spcBef>
                <a:spcPts val="0"/>
              </a:spcBef>
              <a:buSzPts val="3200"/>
              <a:buFont typeface="Arial" panose="020B0604020202020204"/>
              <a:buChar char="●"/>
            </a:pP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Dean, J., Ghemawat, S.: MapReduce: simplified data processing on large clusters. In: 6th Symposium on Operating System Design and Implementation (OSDI), pp. 137–150. USENIX (2004)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>
              <a:spcBef>
                <a:spcPts val="0"/>
              </a:spcBef>
              <a:buSzPts val="3200"/>
              <a:buFont typeface="Arial" panose="020B0604020202020204"/>
              <a:buChar char="●"/>
            </a:pP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Andersen, R., Lang, K.J.: An algorithm for improving graph partitions. In: 19th ACM-SIAM Symposium on Discrete Algorithms, pp. 651–660 (2008)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>
              <a:spcBef>
                <a:spcPts val="0"/>
              </a:spcBef>
              <a:buSzPts val="3200"/>
              <a:buFont typeface="Arial" panose="020B0604020202020204"/>
              <a:buChar char="●"/>
            </a:pP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Hendrickson, B., Leland, R., Driessche, R.V.: Enhancing data locality by using terminal propagation. In: 29th Hawaii International Conference on System Sciences (HICSS 2009), vol. 1, p. 565. Software Technology and Architecture (1996)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>
              <a:spcBef>
                <a:spcPts val="0"/>
              </a:spcBef>
              <a:buSzPts val="3200"/>
              <a:buFont typeface="Arial" panose="020B0604020202020204"/>
              <a:buChar char="●"/>
            </a:pP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>
              <a:spcBef>
                <a:spcPts val="0"/>
              </a:spcBef>
              <a:buSzPts val="3200"/>
              <a:buFont typeface="Arial" panose="020B0604020202020204"/>
              <a:buChar char="●"/>
            </a:pP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Andreev, K., Räcke, H.: Balanced graph partitioning. Theory Comput. Syst. 39(6), 929–939 (2006)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342900" lvl="0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342900" lvl="0">
              <a:spcBef>
                <a:spcPts val="0"/>
              </a:spcBef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609600" y="31016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 panose="020B0604020202020204"/>
              <a:buNone/>
            </a:pPr>
            <a:r>
              <a:rPr lang="en-US" dirty="0"/>
              <a:t>Objective 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908800"/>
            <a:ext cx="10515600" cy="40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en-US" dirty="0"/>
              <a:t>Generally, It would be very time consuming or even impossible to hand-craft the circuit design of large complexity without any assistance of computer programs during all the steps discussed above. According to Moore’s law, number of transistors on a single chip doubles every 2 years, the state of the art chips consists of an entire system with millions of transistors. For example, Pentium processors from Intel has 3 million transistors. Computer programs are used widely into the industries to automate these physical design processes with no or very little human intervention. As a part of Design automation of VLSI systems course. We have to implement automatic partitioning and placement engines.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Role of DS/Algo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Algorithm used: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Fiduccia and Mattheyeses algorithm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                   A classical approach to solve the Hypergraph bipartitioning problem is an iterative heuristic by Charles Fiduccia and Robert Mattheyses.This heuristic is commonly called the FM algorithm.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Data structures used: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Bucket array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639833"/>
            <a:ext cx="7264576" cy="4452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Conversion of a circuit into graph model: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we convert the circuit into Hypergraph-based model G(V,E)  Where, </a:t>
            </a:r>
            <a:endParaRPr lang="en-US" dirty="0"/>
          </a:p>
          <a:p>
            <a:r>
              <a:rPr lang="en-US" dirty="0"/>
              <a:t>V: Set of cells in the circuit. </a:t>
            </a:r>
            <a:endParaRPr lang="en-US" dirty="0"/>
          </a:p>
          <a:p>
            <a:pPr>
              <a:buNone/>
            </a:pPr>
            <a:r>
              <a:rPr lang="en-US" dirty="0"/>
              <a:t>          {c1, c2, c3, c4, c5} </a:t>
            </a:r>
            <a:endParaRPr lang="en-US" dirty="0"/>
          </a:p>
          <a:p>
            <a:r>
              <a:rPr lang="en-US" dirty="0"/>
              <a:t>E: Set of interconnect in the circuit. </a:t>
            </a:r>
            <a:endParaRPr lang="en-US" dirty="0"/>
          </a:p>
          <a:p>
            <a:pPr>
              <a:buNone/>
            </a:pPr>
            <a:r>
              <a:rPr lang="en-US" dirty="0"/>
              <a:t>          {n1, n2, n3, n4, n5} 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112224" y="1844824"/>
            <a:ext cx="329341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Contd..</a:t>
            </a:r>
            <a:br>
              <a:rPr lang="en-US" dirty="0"/>
            </a:br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67607" y="1340768"/>
            <a:ext cx="694755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Modules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Defining nodes and corresponding edges</a:t>
            </a:r>
            <a:endParaRPr lang="en-IN" altLang="en-US"/>
          </a:p>
          <a:p>
            <a:r>
              <a:rPr lang="en-IN" altLang="en-US"/>
              <a:t>Declaring minimum and maximum constrains </a:t>
            </a:r>
            <a:endParaRPr lang="en-IN" altLang="en-US"/>
          </a:p>
          <a:p>
            <a:r>
              <a:rPr lang="en-IN" altLang="en-US"/>
              <a:t>Assignment of nodes into buket arrays</a:t>
            </a:r>
            <a:endParaRPr lang="en-IN" altLang="en-US"/>
          </a:p>
          <a:p>
            <a:r>
              <a:rPr lang="en-IN" altLang="en-US"/>
              <a:t>Moving each node from one array to other</a:t>
            </a:r>
            <a:endParaRPr lang="en-IN" altLang="en-US"/>
          </a:p>
          <a:p>
            <a:r>
              <a:rPr lang="en-IN" altLang="en-US"/>
              <a:t>Calculating step gain</a:t>
            </a:r>
            <a:endParaRPr lang="en-IN" altLang="en-US"/>
          </a:p>
          <a:p>
            <a:r>
              <a:rPr lang="en-IN" altLang="en-US"/>
              <a:t>Calculating overall gain</a:t>
            </a:r>
            <a:endParaRPr lang="en-IN" altLang="en-US"/>
          </a:p>
          <a:p>
            <a:r>
              <a:rPr lang="en-IN" altLang="en-US"/>
              <a:t>Conclusion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ADVANTAGES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Dividing a net list into clusters to minimize number of inter-cluster connections </a:t>
            </a:r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7620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Influences the final quality of placement, global routing &amp; detail routing </a:t>
            </a:r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7620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Interconnect dominates chip performance</a:t>
            </a:r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3B3835"/>
                </a:solidFill>
                <a:latin typeface="Source Sans Pro" panose="020B0503030403020204" pitchFamily="34" charset="0"/>
              </a:rPr>
              <a:t>               </a:t>
            </a: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– Have to minimize number of block-to-block connections (e.g. global buses) </a:t>
            </a:r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76200" indent="0">
              <a:buNone/>
            </a:pPr>
            <a:endParaRPr lang="en-US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Helps reduce chip area – Minimizes length of global wires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4993</Words>
  <Application>WPS Presentation</Application>
  <PresentationFormat>Widescreen</PresentationFormat>
  <Paragraphs>539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SimSun</vt:lpstr>
      <vt:lpstr>Wingdings</vt:lpstr>
      <vt:lpstr>Arial</vt:lpstr>
      <vt:lpstr>Roboto</vt:lpstr>
      <vt:lpstr>Segoe Print</vt:lpstr>
      <vt:lpstr>Calibri</vt:lpstr>
      <vt:lpstr>Source Sans Pro</vt:lpstr>
      <vt:lpstr>Lato</vt:lpstr>
      <vt:lpstr>Microsoft YaHei</vt:lpstr>
      <vt:lpstr>Arial Unicode MS</vt:lpstr>
      <vt:lpstr>Geometric</vt:lpstr>
      <vt:lpstr>Graph Partition for VLSI </vt:lpstr>
      <vt:lpstr>Introduction</vt:lpstr>
      <vt:lpstr>Contd..</vt:lpstr>
      <vt:lpstr>Objective </vt:lpstr>
      <vt:lpstr>Role of DS/Algo analysis </vt:lpstr>
      <vt:lpstr>Algorithm Description</vt:lpstr>
      <vt:lpstr>Contd.. </vt:lpstr>
      <vt:lpstr>Modules</vt:lpstr>
      <vt:lpstr>ADVANTAGES </vt:lpstr>
      <vt:lpstr>Language/Tools Used </vt:lpstr>
      <vt:lpstr>PARTITIONING WITH FIDUCCIA-MATTHEYSES ALGORITHM   </vt:lpstr>
      <vt:lpstr>GAIN FOR F-M ALGORITHM</vt:lpstr>
      <vt:lpstr>              Example 1</vt:lpstr>
      <vt:lpstr>CONVERTING A CIRCUIT INTO BUCKETS AND CALCULATING CUTS</vt:lpstr>
      <vt:lpstr>CALCULATION OF CUTS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Example 2</vt:lpstr>
      <vt:lpstr>Initial Partitioning </vt:lpstr>
      <vt:lpstr>First move</vt:lpstr>
      <vt:lpstr>Second move</vt:lpstr>
      <vt:lpstr>Third move</vt:lpstr>
      <vt:lpstr>Fourth move</vt:lpstr>
      <vt:lpstr>Fifth move</vt:lpstr>
      <vt:lpstr>Sixth move</vt:lpstr>
      <vt:lpstr>Seventh move</vt:lpstr>
      <vt:lpstr>Eighth move</vt:lpstr>
      <vt:lpstr>PowerPoint 演示文稿</vt:lpstr>
      <vt:lpstr>PowerPoint 演示文稿</vt:lpstr>
      <vt:lpstr>PowerPoint 演示文稿</vt:lpstr>
      <vt:lpstr>PowerPoint 演示文稿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Partition for VLSI</dc:title>
  <dc:creator>yeshwanth</dc:creator>
  <cp:lastModifiedBy>AKASHGOWDA</cp:lastModifiedBy>
  <cp:revision>30</cp:revision>
  <dcterms:created xsi:type="dcterms:W3CDTF">2022-04-19T17:33:00Z</dcterms:created>
  <dcterms:modified xsi:type="dcterms:W3CDTF">2022-04-23T05:43:13Z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B9CF14841B9D445EB63F9AF93367F4D5</vt:lpwstr>
  </property>
  <property fmtid="{D5CDD505-2E9C-101B-9397-08002B2CF9AE}" pid="3" name="KSOProductBuildVer">
    <vt:lpwstr>1033-11.2.0.11074</vt:lpwstr>
  </property>
</Properties>
</file>