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6" r:id="rId2"/>
    <p:sldId id="259" r:id="rId3"/>
    <p:sldId id="258" r:id="rId4"/>
    <p:sldId id="262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C24E"/>
    <a:srgbClr val="FF33CC"/>
    <a:srgbClr val="CCFF66"/>
    <a:srgbClr val="33CC33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4" autoAdjust="0"/>
    <p:restoredTop sz="94660"/>
  </p:normalViewPr>
  <p:slideViewPr>
    <p:cSldViewPr>
      <p:cViewPr varScale="1">
        <p:scale>
          <a:sx n="79" d="100"/>
          <a:sy n="79" d="100"/>
        </p:scale>
        <p:origin x="11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12/26/2020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12/26/2020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12/26/2020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990600"/>
            <a:ext cx="5472112" cy="1371600"/>
          </a:xfrm>
          <a:noFill/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 smtClean="0">
                <a:ln w="0"/>
                <a:solidFill>
                  <a:srgbClr val="3EC24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Digital Covid -19 Test App</a:t>
            </a:r>
            <a:endParaRPr lang="uk-UA" altLang="en-US" sz="4000" dirty="0">
              <a:solidFill>
                <a:srgbClr val="3EC24E"/>
              </a:solidFill>
              <a:latin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2895600"/>
            <a:ext cx="9144000" cy="3048000"/>
          </a:xfrm>
        </p:spPr>
        <p:txBody>
          <a:bodyPr>
            <a:normAutofit fontScale="70000" lnSpcReduction="20000"/>
          </a:bodyPr>
          <a:lstStyle/>
          <a:p>
            <a:endParaRPr lang="en-US" cap="none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cap="none" dirty="0" smtClean="0">
                <a:solidFill>
                  <a:srgbClr val="FFFF00"/>
                </a:solidFill>
              </a:rPr>
              <a:t>Machine Learning Based Application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</a:t>
            </a:r>
            <a:r>
              <a:rPr lang="en-US" cap="none" dirty="0" smtClean="0">
                <a:solidFill>
                  <a:srgbClr val="FFFF00"/>
                </a:solidFill>
              </a:rPr>
              <a:t>–</a:t>
            </a:r>
          </a:p>
          <a:p>
            <a:r>
              <a:rPr lang="en-US" dirty="0" smtClean="0">
                <a:solidFill>
                  <a:srgbClr val="FF33CC"/>
                </a:solidFill>
              </a:rPr>
              <a:t>                                </a:t>
            </a:r>
          </a:p>
          <a:p>
            <a:endParaRPr lang="en-US" dirty="0" smtClean="0">
              <a:solidFill>
                <a:srgbClr val="FF33CC"/>
              </a:solidFill>
            </a:endParaRPr>
          </a:p>
          <a:p>
            <a:r>
              <a:rPr lang="en-US" dirty="0" smtClean="0">
                <a:solidFill>
                  <a:srgbClr val="FF33CC"/>
                </a:solidFill>
              </a:rPr>
              <a:t>            				Developed  by :- Akash Kumar (1808210015</a:t>
            </a:r>
            <a:r>
              <a:rPr lang="en-US" dirty="0" smtClean="0">
                <a:solidFill>
                  <a:srgbClr val="FF33CC"/>
                </a:solidFill>
              </a:rPr>
              <a:t>)</a:t>
            </a:r>
          </a:p>
          <a:p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en-US" dirty="0" smtClean="0">
                <a:solidFill>
                  <a:srgbClr val="FF33CC"/>
                </a:solidFill>
              </a:rPr>
              <a:t>                                                                                                  Akash </a:t>
            </a:r>
            <a:r>
              <a:rPr lang="en-US" dirty="0" err="1" smtClean="0">
                <a:solidFill>
                  <a:srgbClr val="FF33CC"/>
                </a:solidFill>
              </a:rPr>
              <a:t>Jauhari</a:t>
            </a:r>
            <a:r>
              <a:rPr lang="en-US" dirty="0" smtClean="0">
                <a:solidFill>
                  <a:srgbClr val="FF33CC"/>
                </a:solidFill>
              </a:rPr>
              <a:t>(1808210014)</a:t>
            </a:r>
            <a:endParaRPr lang="en-US" dirty="0" smtClean="0">
              <a:solidFill>
                <a:srgbClr val="FF33CC"/>
              </a:solidFill>
            </a:endParaRPr>
          </a:p>
          <a:p>
            <a:r>
              <a:rPr lang="en-US" dirty="0" smtClean="0">
                <a:solidFill>
                  <a:srgbClr val="FF33CC"/>
                </a:solidFill>
              </a:rPr>
              <a:t>                                                                                           </a:t>
            </a:r>
            <a:r>
              <a:rPr lang="en-US" dirty="0" smtClean="0">
                <a:solidFill>
                  <a:srgbClr val="FF33CC"/>
                </a:solidFill>
              </a:rPr>
              <a:t>        Abhishek </a:t>
            </a:r>
            <a:r>
              <a:rPr lang="en-US" dirty="0" smtClean="0">
                <a:solidFill>
                  <a:srgbClr val="FF33CC"/>
                </a:solidFill>
              </a:rPr>
              <a:t>Kumar(1808210006) </a:t>
            </a:r>
          </a:p>
          <a:p>
            <a:r>
              <a:rPr lang="en-US" dirty="0" smtClean="0">
                <a:solidFill>
                  <a:srgbClr val="FF33CC"/>
                </a:solidFill>
              </a:rPr>
              <a:t>           </a:t>
            </a:r>
            <a:r>
              <a:rPr lang="en-US" cap="none" dirty="0" smtClean="0">
                <a:solidFill>
                  <a:srgbClr val="FF33CC"/>
                </a:solidFill>
              </a:rPr>
              <a:t>                                 			</a:t>
            </a:r>
            <a:r>
              <a:rPr lang="en-US" cap="none" smtClean="0">
                <a:solidFill>
                  <a:srgbClr val="FF33CC"/>
                </a:solidFill>
              </a:rPr>
              <a:t>            </a:t>
            </a:r>
            <a:r>
              <a:rPr lang="en-US" cap="none" smtClean="0">
                <a:solidFill>
                  <a:srgbClr val="FF33CC"/>
                </a:solidFill>
              </a:rPr>
              <a:t> </a:t>
            </a:r>
            <a:r>
              <a:rPr lang="en-US" cap="none" dirty="0" err="1" smtClean="0">
                <a:solidFill>
                  <a:srgbClr val="FF33CC"/>
                </a:solidFill>
              </a:rPr>
              <a:t>Abhay</a:t>
            </a:r>
            <a:r>
              <a:rPr lang="en-US" cap="none" dirty="0" smtClean="0">
                <a:solidFill>
                  <a:srgbClr val="FF33CC"/>
                </a:solidFill>
              </a:rPr>
              <a:t> Pratap Singh (180821003)</a:t>
            </a:r>
          </a:p>
          <a:p>
            <a:r>
              <a:rPr lang="en-US" cap="none" dirty="0" smtClean="0">
                <a:solidFill>
                  <a:srgbClr val="FF33CC"/>
                </a:solidFill>
              </a:rPr>
              <a:t> </a:t>
            </a:r>
          </a:p>
          <a:p>
            <a:endParaRPr lang="en-US" cap="none" dirty="0" smtClean="0">
              <a:solidFill>
                <a:schemeClr val="tx1"/>
              </a:solidFill>
            </a:endParaRPr>
          </a:p>
          <a:p>
            <a:r>
              <a:rPr lang="en-US" cap="none" dirty="0" smtClean="0"/>
              <a:t>                                                                                   </a:t>
            </a:r>
          </a:p>
          <a:p>
            <a:endParaRPr lang="en-US" dirty="0"/>
          </a:p>
        </p:txBody>
      </p:sp>
      <p:pic>
        <p:nvPicPr>
          <p:cNvPr id="4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143000" cy="11897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225" y="381000"/>
            <a:ext cx="6048375" cy="68580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rgbClr val="FFFF00"/>
                </a:solidFill>
              </a:rPr>
              <a:t>Deploy ML </a:t>
            </a:r>
            <a:r>
              <a:rPr lang="en-US" altLang="ko-KR" sz="2400" dirty="0" smtClean="0">
                <a:solidFill>
                  <a:srgbClr val="FFFF00"/>
                </a:solidFill>
              </a:rPr>
              <a:t>model </a:t>
            </a:r>
            <a:r>
              <a:rPr lang="en-US" altLang="ko-KR" sz="2400" dirty="0">
                <a:solidFill>
                  <a:srgbClr val="FFFF00"/>
                </a:solidFill>
              </a:rPr>
              <a:t>o</a:t>
            </a:r>
            <a:r>
              <a:rPr lang="en-US" altLang="ko-KR" sz="2400" dirty="0" smtClean="0">
                <a:solidFill>
                  <a:srgbClr val="FFFF00"/>
                </a:solidFill>
              </a:rPr>
              <a:t>n </a:t>
            </a:r>
            <a:r>
              <a:rPr lang="en-US" altLang="ko-KR" sz="2400" dirty="0">
                <a:solidFill>
                  <a:srgbClr val="FFFF00"/>
                </a:solidFill>
              </a:rPr>
              <a:t>GUI </a:t>
            </a:r>
            <a:r>
              <a:rPr lang="en-US" altLang="ko-KR" sz="2400" dirty="0" smtClean="0">
                <a:solidFill>
                  <a:srgbClr val="FFFF00"/>
                </a:solidFill>
              </a:rPr>
              <a:t>or other application(android </a:t>
            </a:r>
            <a:r>
              <a:rPr lang="en-US" altLang="ko-KR" sz="2400" dirty="0">
                <a:solidFill>
                  <a:srgbClr val="FFFF00"/>
                </a:solidFill>
              </a:rPr>
              <a:t>&amp; </a:t>
            </a:r>
            <a:r>
              <a:rPr lang="en-US" altLang="ko-KR" sz="2400" dirty="0" smtClean="0">
                <a:solidFill>
                  <a:srgbClr val="FFFF00"/>
                </a:solidFill>
              </a:rPr>
              <a:t>web</a:t>
            </a:r>
            <a:r>
              <a:rPr lang="en-US" altLang="ko-KR" sz="2400" dirty="0">
                <a:solidFill>
                  <a:srgbClr val="FFFF00"/>
                </a:solidFill>
              </a:rPr>
              <a:t>)</a:t>
            </a:r>
            <a:br>
              <a:rPr lang="en-US" altLang="ko-KR" sz="2400" dirty="0">
                <a:solidFill>
                  <a:srgbClr val="FFFF00"/>
                </a:solidFill>
              </a:rPr>
            </a:b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6" y="1155699"/>
            <a:ext cx="7389813" cy="556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8" y="1130299"/>
            <a:ext cx="7393782" cy="5562600"/>
          </a:xfrm>
          <a:prstGeom prst="rect">
            <a:avLst/>
          </a:prstGeom>
        </p:spPr>
      </p:pic>
      <p:pic>
        <p:nvPicPr>
          <p:cNvPr id="5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1"/>
            <a:ext cx="838200" cy="872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6509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225" y="152401"/>
            <a:ext cx="6048375" cy="60960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 App features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8" y="990600"/>
            <a:ext cx="6048375" cy="5486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981200" y="2438400"/>
            <a:ext cx="76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77164"/>
            <a:ext cx="8726139" cy="5886006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</p:pic>
      <p:pic>
        <p:nvPicPr>
          <p:cNvPr id="6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76200"/>
            <a:ext cx="762000" cy="793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46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50" y="869950"/>
            <a:ext cx="7705725" cy="65405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rgbClr val="FF0000"/>
                </a:solidFill>
              </a:rPr>
              <a:t>Future </a:t>
            </a:r>
            <a:r>
              <a:rPr lang="en-US" altLang="ko-KR" sz="2800" dirty="0" smtClean="0">
                <a:solidFill>
                  <a:srgbClr val="FF0000"/>
                </a:solidFill>
              </a:rPr>
              <a:t>scope </a:t>
            </a:r>
            <a:r>
              <a:rPr lang="en-US" altLang="ko-KR" sz="2800" dirty="0">
                <a:solidFill>
                  <a:srgbClr val="FF0000"/>
                </a:solidFill>
              </a:rPr>
              <a:t>o</a:t>
            </a:r>
            <a:r>
              <a:rPr lang="en-US" altLang="ko-KR" sz="2800" dirty="0" smtClean="0">
                <a:solidFill>
                  <a:srgbClr val="FF0000"/>
                </a:solidFill>
              </a:rPr>
              <a:t>f </a:t>
            </a:r>
            <a:r>
              <a:rPr lang="en-US" altLang="ko-KR" sz="2800" dirty="0">
                <a:solidFill>
                  <a:srgbClr val="FF0000"/>
                </a:solidFill>
              </a:rPr>
              <a:t>t</a:t>
            </a:r>
            <a:r>
              <a:rPr lang="en-US" altLang="ko-KR" sz="2800" dirty="0" smtClean="0">
                <a:solidFill>
                  <a:srgbClr val="FF0000"/>
                </a:solidFill>
              </a:rPr>
              <a:t>his </a:t>
            </a:r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 smtClean="0">
                <a:solidFill>
                  <a:srgbClr val="FF0000"/>
                </a:solidFill>
              </a:rPr>
              <a:t>pplication </a:t>
            </a:r>
            <a:r>
              <a:rPr lang="en-US" altLang="ko-KR" sz="2800" dirty="0">
                <a:solidFill>
                  <a:srgbClr val="FF0000"/>
                </a:solidFill>
              </a:rPr>
              <a:t>i</a:t>
            </a:r>
            <a:r>
              <a:rPr lang="en-US" altLang="ko-KR" sz="2800" dirty="0" smtClean="0">
                <a:solidFill>
                  <a:srgbClr val="FF0000"/>
                </a:solidFill>
              </a:rPr>
              <a:t>n </a:t>
            </a:r>
            <a:r>
              <a:rPr lang="en-US" altLang="ko-KR" sz="2800" dirty="0">
                <a:solidFill>
                  <a:srgbClr val="FF0000"/>
                </a:solidFill>
              </a:rPr>
              <a:t>m</a:t>
            </a:r>
            <a:r>
              <a:rPr lang="en-US" altLang="ko-KR" sz="2800" dirty="0" smtClean="0">
                <a:solidFill>
                  <a:srgbClr val="FF0000"/>
                </a:solidFill>
              </a:rPr>
              <a:t>edical </a:t>
            </a:r>
            <a:r>
              <a:rPr lang="en-US" altLang="ko-KR" sz="2800" dirty="0">
                <a:solidFill>
                  <a:srgbClr val="FF0000"/>
                </a:solidFill>
              </a:rPr>
              <a:t>s</a:t>
            </a:r>
            <a:r>
              <a:rPr lang="en-US" altLang="ko-KR" sz="2800" dirty="0" smtClean="0">
                <a:solidFill>
                  <a:srgbClr val="FF0000"/>
                </a:solidFill>
              </a:rPr>
              <a:t>cience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467600" cy="4670078"/>
          </a:xfrm>
        </p:spPr>
      </p:pic>
      <p:pic>
        <p:nvPicPr>
          <p:cNvPr id="5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791441"/>
            <a:ext cx="1143000" cy="1189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73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5972175" cy="585787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Thank You !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28600"/>
            <a:ext cx="1143000" cy="1189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9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rgbClr val="92D050"/>
                </a:solidFill>
              </a:rPr>
              <a:t>       Project Agenda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225" y="1697037"/>
            <a:ext cx="6835775" cy="47037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3"/>
                </a:solidFill>
              </a:rPr>
              <a:t> Introduce problem statement.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3"/>
                </a:solidFill>
              </a:rPr>
              <a:t> Collect </a:t>
            </a:r>
            <a:r>
              <a:rPr lang="en-US" altLang="ko-KR" dirty="0" err="1" smtClean="0">
                <a:solidFill>
                  <a:schemeClr val="accent3"/>
                </a:solidFill>
              </a:rPr>
              <a:t>covid</a:t>
            </a:r>
            <a:r>
              <a:rPr lang="en-US" altLang="ko-KR" dirty="0" smtClean="0">
                <a:solidFill>
                  <a:schemeClr val="accent3"/>
                </a:solidFill>
              </a:rPr>
              <a:t> -19  patient dataset from hospitals.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3"/>
                </a:solidFill>
              </a:rPr>
              <a:t> Analyze </a:t>
            </a:r>
            <a:r>
              <a:rPr lang="en-US" altLang="ko-KR" dirty="0" err="1" smtClean="0">
                <a:solidFill>
                  <a:schemeClr val="accent3"/>
                </a:solidFill>
              </a:rPr>
              <a:t>covid</a:t>
            </a:r>
            <a:r>
              <a:rPr lang="en-US" altLang="ko-KR" dirty="0" smtClean="0">
                <a:solidFill>
                  <a:schemeClr val="accent3"/>
                </a:solidFill>
              </a:rPr>
              <a:t> -19  data and clean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3"/>
                </a:solidFill>
              </a:rPr>
              <a:t> Split dataset into training dataset and test dataset in 75:25 ratio.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3"/>
                </a:solidFill>
              </a:rPr>
              <a:t> Choose best machine learning(ML) algorithm or apply best machine learning algorithm.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3"/>
                </a:solidFill>
              </a:rPr>
              <a:t> Check accuracy of ml model.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3"/>
                </a:solidFill>
              </a:rPr>
              <a:t> Deploy ML model on </a:t>
            </a:r>
            <a:r>
              <a:rPr lang="en-US" altLang="ko-KR" dirty="0" smtClean="0">
                <a:solidFill>
                  <a:srgbClr val="3EC24E"/>
                </a:solidFill>
              </a:rPr>
              <a:t>GUI</a:t>
            </a:r>
            <a:r>
              <a:rPr lang="en-US" altLang="ko-KR" dirty="0" smtClean="0">
                <a:solidFill>
                  <a:schemeClr val="accent3"/>
                </a:solidFill>
              </a:rPr>
              <a:t> or other application(android &amp; web)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3"/>
                </a:solidFill>
              </a:rPr>
              <a:t> Future scope of this application in medical science.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ko-KR" dirty="0" smtClean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ko-KR" dirty="0" smtClean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ko-KR" dirty="0" smtClean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ko-KR" dirty="0" smtClean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ko-KR" dirty="0" smtClean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pic>
        <p:nvPicPr>
          <p:cNvPr id="4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2841"/>
            <a:ext cx="1219200" cy="1269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980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061" y="347663"/>
            <a:ext cx="7056438" cy="71913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FF33CC"/>
                </a:solidFill>
              </a:rPr>
              <a:t>Introduce problem </a:t>
            </a:r>
            <a:r>
              <a:rPr lang="en-US" altLang="ko-KR" dirty="0">
                <a:solidFill>
                  <a:srgbClr val="FF33CC"/>
                </a:solidFill>
              </a:rPr>
              <a:t>s</a:t>
            </a:r>
            <a:r>
              <a:rPr lang="en-US" altLang="ko-KR" dirty="0" smtClean="0">
                <a:solidFill>
                  <a:srgbClr val="FF33CC"/>
                </a:solidFill>
              </a:rPr>
              <a:t>tatement.</a:t>
            </a:r>
            <a:endParaRPr lang="en-US" altLang="en-US" b="1" dirty="0">
              <a:solidFill>
                <a:srgbClr val="FF33CC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1908175" y="1524000"/>
            <a:ext cx="7056438" cy="5257800"/>
          </a:xfrm>
        </p:spPr>
        <p:txBody>
          <a:bodyPr/>
          <a:lstStyle/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66800"/>
            <a:ext cx="6791915" cy="5791200"/>
          </a:xfrm>
          <a:prstGeom prst="rect">
            <a:avLst/>
          </a:prstGeom>
        </p:spPr>
      </p:pic>
      <p:pic>
        <p:nvPicPr>
          <p:cNvPr id="5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86641"/>
            <a:ext cx="1143000" cy="11897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9900" y="609600"/>
            <a:ext cx="7064375" cy="114300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3EC24E"/>
                </a:solidFill>
              </a:rPr>
              <a:t>Our goal </a:t>
            </a:r>
            <a:r>
              <a:rPr lang="en-US" sz="2800" dirty="0">
                <a:solidFill>
                  <a:srgbClr val="3EC24E"/>
                </a:solidFill>
              </a:rPr>
              <a:t>i</a:t>
            </a:r>
            <a:r>
              <a:rPr lang="en-US" sz="2800" dirty="0" smtClean="0">
                <a:solidFill>
                  <a:srgbClr val="3EC24E"/>
                </a:solidFill>
              </a:rPr>
              <a:t>s </a:t>
            </a:r>
            <a:r>
              <a:rPr lang="en-US" sz="2800" dirty="0">
                <a:solidFill>
                  <a:srgbClr val="3EC24E"/>
                </a:solidFill>
              </a:rPr>
              <a:t>t</a:t>
            </a:r>
            <a:r>
              <a:rPr lang="en-US" sz="2800" dirty="0" smtClean="0">
                <a:solidFill>
                  <a:srgbClr val="3EC24E"/>
                </a:solidFill>
              </a:rPr>
              <a:t>o </a:t>
            </a:r>
            <a:r>
              <a:rPr lang="en-US" sz="2800" dirty="0">
                <a:solidFill>
                  <a:srgbClr val="3EC24E"/>
                </a:solidFill>
              </a:rPr>
              <a:t>d</a:t>
            </a:r>
            <a:r>
              <a:rPr lang="en-US" sz="2800" dirty="0" smtClean="0">
                <a:solidFill>
                  <a:srgbClr val="3EC24E"/>
                </a:solidFill>
              </a:rPr>
              <a:t>esign </a:t>
            </a:r>
            <a:r>
              <a:rPr lang="en-US" sz="2800" dirty="0">
                <a:solidFill>
                  <a:srgbClr val="3EC24E"/>
                </a:solidFill>
              </a:rPr>
              <a:t>a</a:t>
            </a:r>
            <a:r>
              <a:rPr lang="en-US" sz="2800" dirty="0" smtClean="0">
                <a:solidFill>
                  <a:srgbClr val="3EC24E"/>
                </a:solidFill>
              </a:rPr>
              <a:t> </a:t>
            </a:r>
            <a:r>
              <a:rPr lang="en-US" sz="2800" dirty="0">
                <a:solidFill>
                  <a:srgbClr val="3EC24E"/>
                </a:solidFill>
              </a:rPr>
              <a:t>m</a:t>
            </a:r>
            <a:r>
              <a:rPr lang="en-US" sz="2800" dirty="0" smtClean="0">
                <a:solidFill>
                  <a:srgbClr val="3EC24E"/>
                </a:solidFill>
              </a:rPr>
              <a:t>achine </a:t>
            </a:r>
            <a:r>
              <a:rPr lang="en-US" sz="2800" dirty="0">
                <a:solidFill>
                  <a:srgbClr val="3EC24E"/>
                </a:solidFill>
              </a:rPr>
              <a:t>f</a:t>
            </a:r>
            <a:r>
              <a:rPr lang="en-US" sz="2800" dirty="0" smtClean="0">
                <a:solidFill>
                  <a:srgbClr val="3EC24E"/>
                </a:solidFill>
              </a:rPr>
              <a:t>or </a:t>
            </a:r>
            <a:r>
              <a:rPr lang="en-US" sz="2800" dirty="0">
                <a:solidFill>
                  <a:srgbClr val="3EC24E"/>
                </a:solidFill>
              </a:rPr>
              <a:t>a</a:t>
            </a:r>
            <a:r>
              <a:rPr lang="en-US" sz="2800" dirty="0" smtClean="0">
                <a:solidFill>
                  <a:srgbClr val="3EC24E"/>
                </a:solidFill>
              </a:rPr>
              <a:t>utomate </a:t>
            </a:r>
            <a:r>
              <a:rPr lang="en-US" sz="2800" dirty="0">
                <a:solidFill>
                  <a:srgbClr val="3EC24E"/>
                </a:solidFill>
              </a:rPr>
              <a:t>c</a:t>
            </a:r>
            <a:r>
              <a:rPr lang="en-US" sz="2800" dirty="0" smtClean="0">
                <a:solidFill>
                  <a:srgbClr val="3EC24E"/>
                </a:solidFill>
              </a:rPr>
              <a:t>ovid-19 </a:t>
            </a:r>
            <a:r>
              <a:rPr lang="en-US" sz="2800" dirty="0">
                <a:solidFill>
                  <a:srgbClr val="3EC24E"/>
                </a:solidFill>
              </a:rPr>
              <a:t>t</a:t>
            </a:r>
            <a:r>
              <a:rPr lang="en-US" sz="2800" dirty="0" smtClean="0">
                <a:solidFill>
                  <a:srgbClr val="3EC24E"/>
                </a:solidFill>
              </a:rPr>
              <a:t>est</a:t>
            </a:r>
            <a:r>
              <a:rPr lang="en-US" sz="2800" dirty="0">
                <a:solidFill>
                  <a:srgbClr val="3EC24E"/>
                </a:solidFill>
              </a:rPr>
              <a:t/>
            </a:r>
            <a:br>
              <a:rPr lang="en-US" sz="2800" dirty="0">
                <a:solidFill>
                  <a:srgbClr val="3EC24E"/>
                </a:solidFill>
              </a:rPr>
            </a:br>
            <a:endParaRPr lang="en-US" sz="2800" dirty="0">
              <a:solidFill>
                <a:srgbClr val="3EC24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28800"/>
            <a:ext cx="7391400" cy="5029200"/>
          </a:xfrm>
          <a:prstGeom prst="rect">
            <a:avLst/>
          </a:prstGeom>
        </p:spPr>
      </p:pic>
      <p:pic>
        <p:nvPicPr>
          <p:cNvPr id="5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86641"/>
            <a:ext cx="1143000" cy="1189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690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23863"/>
            <a:ext cx="7056438" cy="71913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sz="3200" dirty="0">
                <a:solidFill>
                  <a:srgbClr val="FF33CC"/>
                </a:solidFill>
              </a:rPr>
              <a:t>Collect </a:t>
            </a:r>
            <a:r>
              <a:rPr lang="en-US" altLang="ko-KR" sz="3200" dirty="0" err="1" smtClean="0">
                <a:solidFill>
                  <a:srgbClr val="FF33CC"/>
                </a:solidFill>
              </a:rPr>
              <a:t>covid</a:t>
            </a:r>
            <a:r>
              <a:rPr lang="en-US" altLang="ko-KR" sz="3200" dirty="0" smtClean="0">
                <a:solidFill>
                  <a:srgbClr val="FF33CC"/>
                </a:solidFill>
              </a:rPr>
              <a:t> </a:t>
            </a:r>
            <a:r>
              <a:rPr lang="en-US" altLang="ko-KR" sz="3200" dirty="0">
                <a:solidFill>
                  <a:srgbClr val="FF33CC"/>
                </a:solidFill>
              </a:rPr>
              <a:t>-19  </a:t>
            </a:r>
            <a:r>
              <a:rPr lang="en-US" altLang="ko-KR" sz="3200" dirty="0" smtClean="0">
                <a:solidFill>
                  <a:srgbClr val="FF33CC"/>
                </a:solidFill>
              </a:rPr>
              <a:t>patient dataset from </a:t>
            </a:r>
            <a:r>
              <a:rPr lang="en-US" altLang="ko-KR" sz="3200" dirty="0">
                <a:solidFill>
                  <a:srgbClr val="FF33CC"/>
                </a:solidFill>
              </a:rPr>
              <a:t>h</a:t>
            </a:r>
            <a:r>
              <a:rPr lang="en-US" altLang="ko-KR" sz="3200" dirty="0" smtClean="0">
                <a:solidFill>
                  <a:srgbClr val="FF33CC"/>
                </a:solidFill>
              </a:rPr>
              <a:t>ospitals</a:t>
            </a:r>
            <a:endParaRPr lang="en-US" altLang="en-US" sz="3200" b="1" dirty="0">
              <a:solidFill>
                <a:srgbClr val="FF33CC"/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2743200" y="1293614"/>
            <a:ext cx="6400800" cy="5486400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59" y="1255515"/>
            <a:ext cx="3452019" cy="304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79" y="1255514"/>
            <a:ext cx="3756422" cy="300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59" y="4303514"/>
            <a:ext cx="3452020" cy="2749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78" y="4303514"/>
            <a:ext cx="3858021" cy="2860477"/>
          </a:xfrm>
          <a:prstGeom prst="rect">
            <a:avLst/>
          </a:prstGeom>
        </p:spPr>
      </p:pic>
      <p:pic>
        <p:nvPicPr>
          <p:cNvPr id="9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486641"/>
            <a:ext cx="1143000" cy="1189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988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1" y="711200"/>
            <a:ext cx="7372350" cy="50800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3200" dirty="0" smtClean="0">
                <a:solidFill>
                  <a:srgbClr val="00B0F0"/>
                </a:solidFill>
              </a:rPr>
              <a:t> </a:t>
            </a:r>
            <a:r>
              <a:rPr lang="en-US" altLang="ko-KR" sz="3200" dirty="0">
                <a:solidFill>
                  <a:srgbClr val="00B0F0"/>
                </a:solidFill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</a:rPr>
              <a:t>nalyze the </a:t>
            </a:r>
            <a:r>
              <a:rPr lang="en-US" altLang="ko-KR" sz="3200" dirty="0">
                <a:solidFill>
                  <a:srgbClr val="00B0F0"/>
                </a:solidFill>
              </a:rPr>
              <a:t>d</a:t>
            </a:r>
            <a:r>
              <a:rPr lang="en-US" altLang="ko-KR" sz="3200" dirty="0" smtClean="0">
                <a:solidFill>
                  <a:srgbClr val="00B0F0"/>
                </a:solidFill>
              </a:rPr>
              <a:t>ata </a:t>
            </a:r>
            <a:r>
              <a:rPr lang="en-US" altLang="ko-KR" sz="3200" dirty="0">
                <a:solidFill>
                  <a:srgbClr val="00B0F0"/>
                </a:solidFill>
              </a:rPr>
              <a:t>a</a:t>
            </a:r>
            <a:r>
              <a:rPr lang="en-US" altLang="ko-KR" sz="3200" dirty="0" smtClean="0">
                <a:solidFill>
                  <a:srgbClr val="00B0F0"/>
                </a:solidFill>
              </a:rPr>
              <a:t>nd </a:t>
            </a:r>
            <a:r>
              <a:rPr lang="en-US" altLang="ko-KR" sz="3200" dirty="0">
                <a:solidFill>
                  <a:srgbClr val="00B0F0"/>
                </a:solidFill>
              </a:rPr>
              <a:t>s</a:t>
            </a:r>
            <a:r>
              <a:rPr lang="en-US" altLang="ko-KR" sz="3200" dirty="0" smtClean="0">
                <a:solidFill>
                  <a:srgbClr val="00B0F0"/>
                </a:solidFill>
              </a:rPr>
              <a:t>tart </a:t>
            </a:r>
            <a:r>
              <a:rPr lang="en-US" altLang="ko-KR" sz="3200" dirty="0">
                <a:solidFill>
                  <a:srgbClr val="00B0F0"/>
                </a:solidFill>
              </a:rPr>
              <a:t>c</a:t>
            </a:r>
            <a:r>
              <a:rPr lang="en-US" altLang="ko-KR" sz="3200" dirty="0" smtClean="0">
                <a:solidFill>
                  <a:srgbClr val="00B0F0"/>
                </a:solidFill>
              </a:rPr>
              <a:t>leaning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23159"/>
            <a:ext cx="7938464" cy="4926879"/>
          </a:xfrm>
        </p:spPr>
      </p:pic>
      <p:pic>
        <p:nvPicPr>
          <p:cNvPr id="4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33400"/>
            <a:ext cx="1143000" cy="1189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4446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886700" cy="1066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rgbClr val="FFC000"/>
                </a:solidFill>
              </a:rPr>
              <a:t> </a:t>
            </a:r>
            <a:r>
              <a:rPr lang="en-US" altLang="ko-KR" sz="2800" dirty="0" smtClean="0">
                <a:solidFill>
                  <a:srgbClr val="FFC000"/>
                </a:solidFill>
              </a:rPr>
              <a:t>Split </a:t>
            </a:r>
            <a:r>
              <a:rPr lang="en-US" altLang="ko-KR" sz="2800" dirty="0">
                <a:solidFill>
                  <a:srgbClr val="FFC000"/>
                </a:solidFill>
              </a:rPr>
              <a:t>d</a:t>
            </a:r>
            <a:r>
              <a:rPr lang="en-US" altLang="ko-KR" sz="2800" dirty="0" smtClean="0">
                <a:solidFill>
                  <a:srgbClr val="FFC000"/>
                </a:solidFill>
              </a:rPr>
              <a:t>ataset </a:t>
            </a:r>
            <a:r>
              <a:rPr lang="en-US" altLang="ko-KR" sz="2800" dirty="0">
                <a:solidFill>
                  <a:srgbClr val="FFC000"/>
                </a:solidFill>
              </a:rPr>
              <a:t>i</a:t>
            </a:r>
            <a:r>
              <a:rPr lang="en-US" altLang="ko-KR" sz="2800" dirty="0" smtClean="0">
                <a:solidFill>
                  <a:srgbClr val="FFC000"/>
                </a:solidFill>
              </a:rPr>
              <a:t>nto </a:t>
            </a:r>
            <a:r>
              <a:rPr lang="en-US" altLang="ko-KR" sz="2800" dirty="0">
                <a:solidFill>
                  <a:srgbClr val="FFC000"/>
                </a:solidFill>
              </a:rPr>
              <a:t>t</a:t>
            </a:r>
            <a:r>
              <a:rPr lang="en-US" altLang="ko-KR" sz="2800" dirty="0" smtClean="0">
                <a:solidFill>
                  <a:srgbClr val="FFC000"/>
                </a:solidFill>
              </a:rPr>
              <a:t>raining </a:t>
            </a:r>
            <a:r>
              <a:rPr lang="en-US" altLang="ko-KR" sz="2800" dirty="0">
                <a:solidFill>
                  <a:srgbClr val="FFC000"/>
                </a:solidFill>
              </a:rPr>
              <a:t>d</a:t>
            </a:r>
            <a:r>
              <a:rPr lang="en-US" altLang="ko-KR" sz="2800" dirty="0" smtClean="0">
                <a:solidFill>
                  <a:srgbClr val="FFC000"/>
                </a:solidFill>
              </a:rPr>
              <a:t>ataset </a:t>
            </a:r>
            <a:r>
              <a:rPr lang="en-US" altLang="ko-KR" sz="2800" dirty="0">
                <a:solidFill>
                  <a:srgbClr val="FFC000"/>
                </a:solidFill>
              </a:rPr>
              <a:t>a</a:t>
            </a:r>
            <a:r>
              <a:rPr lang="en-US" altLang="ko-KR" sz="2800" dirty="0" smtClean="0">
                <a:solidFill>
                  <a:srgbClr val="FFC000"/>
                </a:solidFill>
              </a:rPr>
              <a:t>nd </a:t>
            </a:r>
            <a:r>
              <a:rPr lang="en-US" altLang="ko-KR" sz="2800" dirty="0">
                <a:solidFill>
                  <a:srgbClr val="FFC000"/>
                </a:solidFill>
              </a:rPr>
              <a:t>t</a:t>
            </a:r>
            <a:r>
              <a:rPr lang="en-US" altLang="ko-KR" sz="2800" dirty="0" smtClean="0">
                <a:solidFill>
                  <a:srgbClr val="FFC000"/>
                </a:solidFill>
              </a:rPr>
              <a:t>est </a:t>
            </a:r>
            <a:r>
              <a:rPr lang="en-US" altLang="ko-KR" sz="2800" dirty="0">
                <a:solidFill>
                  <a:srgbClr val="FFC000"/>
                </a:solidFill>
              </a:rPr>
              <a:t>d</a:t>
            </a:r>
            <a:r>
              <a:rPr lang="en-US" altLang="ko-KR" sz="2800" dirty="0" smtClean="0">
                <a:solidFill>
                  <a:srgbClr val="FFC000"/>
                </a:solidFill>
              </a:rPr>
              <a:t>ataset </a:t>
            </a:r>
            <a:r>
              <a:rPr lang="en-US" altLang="ko-KR" sz="2800" dirty="0">
                <a:solidFill>
                  <a:srgbClr val="FFC000"/>
                </a:solidFill>
              </a:rPr>
              <a:t>i</a:t>
            </a:r>
            <a:r>
              <a:rPr lang="en-US" altLang="ko-KR" sz="2800" dirty="0" smtClean="0">
                <a:solidFill>
                  <a:srgbClr val="FFC000"/>
                </a:solidFill>
              </a:rPr>
              <a:t>n </a:t>
            </a:r>
            <a:r>
              <a:rPr lang="en-US" altLang="ko-KR" sz="2800" dirty="0">
                <a:solidFill>
                  <a:srgbClr val="FFC000"/>
                </a:solidFill>
              </a:rPr>
              <a:t>75:25 </a:t>
            </a:r>
            <a:r>
              <a:rPr lang="en-US" altLang="ko-KR" sz="2800" dirty="0" smtClean="0">
                <a:solidFill>
                  <a:srgbClr val="FFC000"/>
                </a:solidFill>
              </a:rPr>
              <a:t>ratio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770857"/>
            <a:ext cx="3868737" cy="74374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FF33CC"/>
                </a:solidFill>
              </a:rPr>
              <a:t>Traning</a:t>
            </a:r>
            <a:r>
              <a:rPr lang="en-US" sz="2800" dirty="0" smtClean="0">
                <a:solidFill>
                  <a:srgbClr val="FF33CC"/>
                </a:solidFill>
              </a:rPr>
              <a:t> data(75%)</a:t>
            </a:r>
            <a:endParaRPr lang="en-US" sz="2800" dirty="0">
              <a:solidFill>
                <a:srgbClr val="FF33CC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167312" y="1770857"/>
            <a:ext cx="3887788" cy="74374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C00000"/>
                </a:solidFill>
              </a:rPr>
              <a:t>Test data(25)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35845"/>
            <a:ext cx="4041775" cy="263105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12" y="3075571"/>
            <a:ext cx="3887788" cy="1412486"/>
          </a:xfrm>
        </p:spPr>
      </p:pic>
      <p:pic>
        <p:nvPicPr>
          <p:cNvPr id="9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486641"/>
            <a:ext cx="1143000" cy="1189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6386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1100137"/>
            <a:ext cx="4419600" cy="11096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Choose </a:t>
            </a:r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best </a:t>
            </a:r>
            <a:r>
              <a:rPr lang="en-US" altLang="ko-KR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</a:t>
            </a:r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achine </a:t>
            </a:r>
            <a:r>
              <a:rPr lang="en-US" altLang="ko-KR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</a:t>
            </a:r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earning </a:t>
            </a:r>
            <a:r>
              <a:rPr lang="en-US" altLang="ko-KR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ko-KR" sz="2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lgorithm.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99" y="3810000"/>
            <a:ext cx="6477001" cy="51054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FF33CC"/>
                </a:solidFill>
              </a:rPr>
              <a:t>Logistic Regression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FF33CC"/>
                </a:solidFill>
              </a:rPr>
              <a:t>Naïve Bayes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FF33CC"/>
                </a:solidFill>
              </a:rPr>
              <a:t>Decision Tree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FF33CC"/>
                </a:solidFill>
              </a:rPr>
              <a:t>Random Forest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FF33CC"/>
                </a:solidFill>
              </a:rPr>
              <a:t>KNeighvors Classifier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FF33CC"/>
                </a:solidFill>
              </a:rPr>
              <a:t>SVM</a:t>
            </a:r>
          </a:p>
          <a:p>
            <a:endParaRPr lang="en-US" sz="2800" dirty="0">
              <a:solidFill>
                <a:srgbClr val="FF33C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100"/>
            <a:ext cx="4572000" cy="6819900"/>
          </a:xfrm>
          <a:prstGeom prst="rect">
            <a:avLst/>
          </a:prstGeom>
        </p:spPr>
      </p:pic>
      <p:pic>
        <p:nvPicPr>
          <p:cNvPr id="5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143000" cy="1189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2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8229600" cy="106984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CFF66"/>
                </a:solidFill>
              </a:rPr>
              <a:t>Algorithm accuracy </a:t>
            </a:r>
            <a:r>
              <a:rPr lang="en-US" dirty="0" err="1">
                <a:solidFill>
                  <a:srgbClr val="CCFF66"/>
                </a:solidFill>
              </a:rPr>
              <a:t>b</a:t>
            </a:r>
            <a:r>
              <a:rPr lang="en-US" dirty="0" err="1" smtClean="0">
                <a:solidFill>
                  <a:srgbClr val="CCFF66"/>
                </a:solidFill>
              </a:rPr>
              <a:t>ehaviour</a:t>
            </a:r>
            <a:endParaRPr lang="en-US" dirty="0">
              <a:solidFill>
                <a:srgbClr val="CCFF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423150" cy="5567363"/>
          </a:xfrm>
          <a:prstGeom prst="rect">
            <a:avLst/>
          </a:prstGeom>
        </p:spPr>
      </p:pic>
      <p:pic>
        <p:nvPicPr>
          <p:cNvPr id="4" name="Picture 2" descr="C:\Users\ABHISHEK KUMAR\OneDrive\Desktop\download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86641"/>
            <a:ext cx="1143000" cy="1189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16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494</TotalTime>
  <Words>191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Georgia</vt:lpstr>
      <vt:lpstr>Tahoma</vt:lpstr>
      <vt:lpstr>Trebuchet MS</vt:lpstr>
      <vt:lpstr>Wingdings</vt:lpstr>
      <vt:lpstr>Wingdings 2</vt:lpstr>
      <vt:lpstr>Urban</vt:lpstr>
      <vt:lpstr>Digital Covid -19 Test App</vt:lpstr>
      <vt:lpstr>       Project Agenda </vt:lpstr>
      <vt:lpstr>Introduce problem statement.</vt:lpstr>
      <vt:lpstr>Our goal is to design a machine for automate covid-19 test </vt:lpstr>
      <vt:lpstr>Collect covid -19  patient dataset from hospitals</vt:lpstr>
      <vt:lpstr> Analyze the data and start cleaning</vt:lpstr>
      <vt:lpstr> Split dataset into training dataset and test dataset in 75:25 ratio</vt:lpstr>
      <vt:lpstr>Choose best machine learning algorithm.</vt:lpstr>
      <vt:lpstr>Algorithm accuracy behaviour</vt:lpstr>
      <vt:lpstr>Deploy ML model on GUI or other application(android &amp; web) </vt:lpstr>
      <vt:lpstr>  App features</vt:lpstr>
      <vt:lpstr>Future scope of this application in medical science</vt:lpstr>
      <vt:lpstr>Thank You 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Covid -19 Test App</dc:title>
  <dc:creator>Akash Kumar</dc:creator>
  <cp:lastModifiedBy>Akash Kumar</cp:lastModifiedBy>
  <cp:revision>42</cp:revision>
  <dcterms:created xsi:type="dcterms:W3CDTF">2020-11-09T04:46:37Z</dcterms:created>
  <dcterms:modified xsi:type="dcterms:W3CDTF">2020-12-26T23:51:15Z</dcterms:modified>
</cp:coreProperties>
</file>