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5" r:id="rId3"/>
    <p:sldId id="257" r:id="rId4"/>
    <p:sldId id="262" r:id="rId5"/>
    <p:sldId id="258" r:id="rId6"/>
    <p:sldId id="279" r:id="rId7"/>
    <p:sldId id="263" r:id="rId8"/>
    <p:sldId id="272" r:id="rId9"/>
    <p:sldId id="287" r:id="rId10"/>
    <p:sldId id="285" r:id="rId11"/>
    <p:sldId id="286"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94660"/>
  </p:normalViewPr>
  <p:slideViewPr>
    <p:cSldViewPr>
      <p:cViewPr varScale="1">
        <p:scale>
          <a:sx n="88" d="100"/>
          <a:sy n="88" d="100"/>
        </p:scale>
        <p:origin x="749"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BE2617-C9B1-4006-90CF-4CBC46958CC5}" type="datetimeFigureOut">
              <a:rPr lang="en-US" smtClean="0"/>
              <a:t>10/5/2022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6A0A9B-E83A-46AE-8849-1DEB49542D31}" type="slidenum">
              <a:rPr lang="en-US" smtClean="0"/>
              <a:t>‹#›</a:t>
            </a:fld>
            <a:endParaRPr lang="en-US"/>
          </a:p>
        </p:txBody>
      </p:sp>
    </p:spTree>
    <p:extLst>
      <p:ext uri="{BB962C8B-B14F-4D97-AF65-F5344CB8AC3E}">
        <p14:creationId xmlns:p14="http://schemas.microsoft.com/office/powerpoint/2010/main" val="2186138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16A0A9B-E83A-46AE-8849-1DEB49542D31}" type="slidenum">
              <a:rPr lang="en-US" smtClean="0"/>
              <a:t>3</a:t>
            </a:fld>
            <a:endParaRPr lang="en-US"/>
          </a:p>
        </p:txBody>
      </p:sp>
    </p:spTree>
    <p:extLst>
      <p:ext uri="{BB962C8B-B14F-4D97-AF65-F5344CB8AC3E}">
        <p14:creationId xmlns:p14="http://schemas.microsoft.com/office/powerpoint/2010/main" val="790602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16A0A9B-E83A-46AE-8849-1DEB49542D31}" type="slidenum">
              <a:rPr lang="en-US" smtClean="0"/>
              <a:t>4</a:t>
            </a:fld>
            <a:endParaRPr lang="en-US"/>
          </a:p>
        </p:txBody>
      </p:sp>
    </p:spTree>
    <p:extLst>
      <p:ext uri="{BB962C8B-B14F-4D97-AF65-F5344CB8AC3E}">
        <p14:creationId xmlns:p14="http://schemas.microsoft.com/office/powerpoint/2010/main" val="1495215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83A997-395A-4EFF-BDD0-4B5AEECDE932}"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3187090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83A997-395A-4EFF-BDD0-4B5AEECDE932}"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7829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83A997-395A-4EFF-BDD0-4B5AEECDE932}"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307294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83A997-395A-4EFF-BDD0-4B5AEECDE932}"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141486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83A997-395A-4EFF-BDD0-4B5AEECDE932}"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583463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83A997-395A-4EFF-BDD0-4B5AEECDE932}"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417702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83A997-395A-4EFF-BDD0-4B5AEECDE932}" type="datetimeFigureOut">
              <a:rPr lang="en-US" smtClean="0"/>
              <a:t>10/5/2022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666565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83A997-395A-4EFF-BDD0-4B5AEECDE932}" type="datetimeFigureOut">
              <a:rPr lang="en-US" smtClean="0"/>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250357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3A997-395A-4EFF-BDD0-4B5AEECDE932}" type="datetimeFigureOut">
              <a:rPr lang="en-US" smtClean="0"/>
              <a:t>10/5/2022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522241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83A997-395A-4EFF-BDD0-4B5AEECDE932}"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284029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83A997-395A-4EFF-BDD0-4B5AEECDE932}"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B3E18-D7B1-4C9D-AB64-DC00C50C86C3}" type="slidenum">
              <a:rPr lang="en-US" smtClean="0"/>
              <a:t>‹#›</a:t>
            </a:fld>
            <a:endParaRPr lang="en-US"/>
          </a:p>
        </p:txBody>
      </p:sp>
    </p:spTree>
    <p:extLst>
      <p:ext uri="{BB962C8B-B14F-4D97-AF65-F5344CB8AC3E}">
        <p14:creationId xmlns:p14="http://schemas.microsoft.com/office/powerpoint/2010/main" val="2776704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83A997-395A-4EFF-BDD0-4B5AEECDE932}" type="datetimeFigureOut">
              <a:rPr lang="en-US" smtClean="0"/>
              <a:t>10/5/2022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B3E18-D7B1-4C9D-AB64-DC00C50C86C3}" type="slidenum">
              <a:rPr lang="en-US" smtClean="0"/>
              <a:t>‹#›</a:t>
            </a:fld>
            <a:endParaRPr lang="en-US"/>
          </a:p>
        </p:txBody>
      </p:sp>
    </p:spTree>
    <p:extLst>
      <p:ext uri="{BB962C8B-B14F-4D97-AF65-F5344CB8AC3E}">
        <p14:creationId xmlns:p14="http://schemas.microsoft.com/office/powerpoint/2010/main" val="3397991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uEvb6_H72Ok" TargetMode="External"/><Relationship Id="rId5" Type="http://schemas.openxmlformats.org/officeDocument/2006/relationships/image" Target="../media/image9.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ZWevn2_kMqI" TargetMode="External"/><Relationship Id="rId5" Type="http://schemas.openxmlformats.org/officeDocument/2006/relationships/image" Target="../media/image17.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800600"/>
            <a:ext cx="7772400" cy="1470025"/>
          </a:xfrm>
        </p:spPr>
        <p:txBody>
          <a:bodyPr>
            <a:scene3d>
              <a:camera prst="orthographicFront"/>
              <a:lightRig rig="threePt" dir="t"/>
            </a:scene3d>
            <a:sp3d extrusionH="57150">
              <a:bevelT w="38100" h="38100" prst="relaxedInset"/>
            </a:sp3d>
          </a:bodyPr>
          <a:lstStyle/>
          <a:p>
            <a:r>
              <a:rPr lang="en-US" b="1" dirty="0" smtClean="0">
                <a:effectLst>
                  <a:glow rad="76200">
                    <a:schemeClr val="accent1">
                      <a:alpha val="40000"/>
                    </a:schemeClr>
                  </a:glow>
                  <a:outerShdw blurRad="50800" dist="50800" dir="5400000" algn="ctr" rotWithShape="0">
                    <a:srgbClr val="000000">
                      <a:alpha val="24000"/>
                    </a:srgbClr>
                  </a:outerShdw>
                </a:effectLst>
              </a:rPr>
              <a:t>Phishing &amp; </a:t>
            </a:r>
            <a:r>
              <a:rPr lang="en-US" b="1" dirty="0" err="1" smtClean="0">
                <a:effectLst>
                  <a:glow rad="76200">
                    <a:schemeClr val="accent1">
                      <a:alpha val="40000"/>
                    </a:schemeClr>
                  </a:glow>
                  <a:outerShdw blurRad="50800" dist="50800" dir="5400000" algn="ctr" rotWithShape="0">
                    <a:srgbClr val="000000">
                      <a:alpha val="24000"/>
                    </a:srgbClr>
                  </a:outerShdw>
                </a:effectLst>
              </a:rPr>
              <a:t>SMShing</a:t>
            </a:r>
            <a:r>
              <a:rPr lang="en-US" b="1" dirty="0" smtClean="0">
                <a:effectLst>
                  <a:glow rad="76200">
                    <a:schemeClr val="accent1">
                      <a:alpha val="40000"/>
                    </a:schemeClr>
                  </a:glow>
                  <a:outerShdw blurRad="50800" dist="50800" dir="5400000" algn="ctr" rotWithShape="0">
                    <a:srgbClr val="000000">
                      <a:alpha val="24000"/>
                    </a:srgbClr>
                  </a:outerShdw>
                </a:effectLst>
              </a:rPr>
              <a:t> Awareness</a:t>
            </a:r>
            <a:endParaRPr lang="en-US" b="1" dirty="0">
              <a:effectLst>
                <a:glow rad="76200">
                  <a:schemeClr val="accent1">
                    <a:alpha val="40000"/>
                  </a:schemeClr>
                </a:glow>
                <a:outerShdw blurRad="50800" dist="50800" dir="5400000" algn="ctr" rotWithShape="0">
                  <a:srgbClr val="000000">
                    <a:alpha val="24000"/>
                  </a:srgbClr>
                </a:outerShdw>
              </a:effectLs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1711384"/>
            <a:ext cx="4800600" cy="2537196"/>
          </a:xfrm>
          <a:prstGeom prst="rect">
            <a:avLst/>
          </a:prstGeom>
        </p:spPr>
      </p:pic>
      <p:sp>
        <p:nvSpPr>
          <p:cNvPr id="3" name="TextBox 2"/>
          <p:cNvSpPr txBox="1"/>
          <p:nvPr/>
        </p:nvSpPr>
        <p:spPr>
          <a:xfrm>
            <a:off x="1905000" y="6020541"/>
            <a:ext cx="4953000" cy="707886"/>
          </a:xfrm>
          <a:prstGeom prst="rect">
            <a:avLst/>
          </a:prstGeom>
          <a:noFill/>
          <a:effectLst>
            <a:outerShdw blurRad="50800" dist="50800" dir="5400000" sx="94000" sy="94000" algn="ctr" rotWithShape="0">
              <a:srgbClr val="000000"/>
            </a:outerShdw>
          </a:effectLst>
          <a:scene3d>
            <a:camera prst="orthographicFront"/>
            <a:lightRig rig="threePt" dir="t"/>
          </a:scene3d>
          <a:sp3d>
            <a:bevelT prst="angle"/>
            <a:bevelB w="101600" prst="riblet"/>
          </a:sp3d>
        </p:spPr>
        <p:txBody>
          <a:bodyPr wrap="square" rtlCol="0">
            <a:spAutoFit/>
          </a:bodyPr>
          <a:lstStyle/>
          <a:p>
            <a:pPr algn="ctr"/>
            <a:r>
              <a:rPr lang="en-US" sz="2000" b="1" dirty="0" smtClean="0">
                <a:ln w="0">
                  <a:solidFill>
                    <a:schemeClr val="bg2">
                      <a:lumMod val="10000"/>
                    </a:schemeClr>
                  </a:solidFill>
                </a:ln>
                <a:solidFill>
                  <a:schemeClr val="accent1">
                    <a:lumMod val="50000"/>
                  </a:schemeClr>
                </a:solidFill>
                <a:effectLst>
                  <a:outerShdw blurRad="38100" dist="19050" dir="2700000" algn="tl" rotWithShape="0">
                    <a:schemeClr val="dk1">
                      <a:alpha val="40000"/>
                    </a:schemeClr>
                  </a:outerShdw>
                </a:effectLst>
              </a:rPr>
              <a:t>By Akash Rathod &amp; Alisha</a:t>
            </a:r>
          </a:p>
          <a:p>
            <a:pPr algn="ctr"/>
            <a:r>
              <a:rPr lang="en-US" sz="2000" b="1" dirty="0" smtClean="0">
                <a:ln w="0">
                  <a:solidFill>
                    <a:schemeClr val="bg2">
                      <a:lumMod val="10000"/>
                    </a:schemeClr>
                  </a:solidFill>
                </a:ln>
                <a:solidFill>
                  <a:schemeClr val="accent1">
                    <a:lumMod val="50000"/>
                  </a:schemeClr>
                </a:solidFill>
                <a:effectLst>
                  <a:outerShdw blurRad="38100" dist="19050" dir="2700000" algn="tl" rotWithShape="0">
                    <a:schemeClr val="dk1">
                      <a:alpha val="40000"/>
                    </a:schemeClr>
                  </a:outerShdw>
                </a:effectLst>
              </a:rPr>
              <a:t>Cyber Security Student </a:t>
            </a:r>
            <a:endParaRPr lang="en-US" sz="2000" b="1" dirty="0">
              <a:ln w="0">
                <a:solidFill>
                  <a:schemeClr val="bg2">
                    <a:lumMod val="10000"/>
                  </a:schemeClr>
                </a:solidFill>
              </a:ln>
              <a:solidFill>
                <a:schemeClr val="accent1">
                  <a:lumMod val="50000"/>
                </a:schemeClr>
              </a:solidFill>
              <a:effectLst>
                <a:outerShdw blurRad="38100" dist="19050" dir="2700000" algn="tl" rotWithShape="0">
                  <a:schemeClr val="dk1">
                    <a:alpha val="40000"/>
                  </a:schemeClr>
                </a:outerShdw>
              </a:effectLst>
            </a:endParaRPr>
          </a:p>
        </p:txBody>
      </p:sp>
      <p:sp>
        <p:nvSpPr>
          <p:cNvPr id="8" name="TextBox 7"/>
          <p:cNvSpPr txBox="1"/>
          <p:nvPr/>
        </p:nvSpPr>
        <p:spPr>
          <a:xfrm>
            <a:off x="3810000" y="1295400"/>
            <a:ext cx="184731" cy="369332"/>
          </a:xfrm>
          <a:prstGeom prst="rect">
            <a:avLst/>
          </a:prstGeom>
          <a:noFill/>
        </p:spPr>
        <p:txBody>
          <a:bodyPr wrap="none" rtlCol="0">
            <a:spAutoFit/>
          </a:bodyPr>
          <a:lstStyle/>
          <a:p>
            <a:endParaRPr lang="en-IN" dirty="0"/>
          </a:p>
        </p:txBody>
      </p:sp>
      <p:pic>
        <p:nvPicPr>
          <p:cNvPr id="11" name="Picture 10"/>
          <p:cNvPicPr>
            <a:picLocks noChangeAspect="1"/>
          </p:cNvPicPr>
          <p:nvPr/>
        </p:nvPicPr>
        <p:blipFill>
          <a:blip r:embed="rId3"/>
          <a:stretch>
            <a:fillRect/>
          </a:stretch>
        </p:blipFill>
        <p:spPr>
          <a:xfrm>
            <a:off x="2254881" y="1964068"/>
            <a:ext cx="1647484" cy="3293732"/>
          </a:xfrm>
          <a:prstGeom prst="rect">
            <a:avLst/>
          </a:prstGeom>
        </p:spPr>
      </p:pic>
      <p:pic>
        <p:nvPicPr>
          <p:cNvPr id="1032" name="Picture 8" descr="https://iccs.ac.in/assets/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8" y="0"/>
            <a:ext cx="9135862" cy="1664732"/>
          </a:xfrm>
          <a:prstGeom prst="rect">
            <a:avLst/>
          </a:prstGeom>
          <a:solidFill>
            <a:schemeClr val="tx2">
              <a:lumMod val="50000"/>
            </a:schemeClr>
          </a:solidFill>
        </p:spPr>
      </p:pic>
      <p:sp>
        <p:nvSpPr>
          <p:cNvPr id="5" name="TextBox 4"/>
          <p:cNvSpPr txBox="1"/>
          <p:nvPr/>
        </p:nvSpPr>
        <p:spPr>
          <a:xfrm>
            <a:off x="6248400" y="2979982"/>
            <a:ext cx="1676400" cy="646331"/>
          </a:xfrm>
          <a:prstGeom prst="rect">
            <a:avLst/>
          </a:prstGeom>
          <a:noFill/>
        </p:spPr>
        <p:txBody>
          <a:bodyPr wrap="square" rtlCol="0">
            <a:spAutoFit/>
          </a:bodyPr>
          <a:lstStyle/>
          <a:p>
            <a:r>
              <a:rPr lang="en-IN" b="1" dirty="0">
                <a:solidFill>
                  <a:schemeClr val="accent1">
                    <a:lumMod val="50000"/>
                  </a:schemeClr>
                </a:solidFill>
              </a:rPr>
              <a:t>Awareness is </a:t>
            </a:r>
            <a:r>
              <a:rPr lang="en-IN" b="1" dirty="0" smtClean="0">
                <a:solidFill>
                  <a:schemeClr val="accent1">
                    <a:lumMod val="50000"/>
                  </a:schemeClr>
                </a:solidFill>
              </a:rPr>
              <a:t>Key.</a:t>
            </a:r>
            <a:endParaRPr lang="en-IN" dirty="0">
              <a:solidFill>
                <a:schemeClr val="accent1">
                  <a:lumMod val="50000"/>
                </a:schemeClr>
              </a:solidFill>
            </a:endParaRPr>
          </a:p>
        </p:txBody>
      </p:sp>
      <p:sp>
        <p:nvSpPr>
          <p:cNvPr id="6" name="Down Arrow 5"/>
          <p:cNvSpPr/>
          <p:nvPr/>
        </p:nvSpPr>
        <p:spPr>
          <a:xfrm>
            <a:off x="6705600" y="2743200"/>
            <a:ext cx="304800" cy="304800"/>
          </a:xfrm>
          <a:prstGeom prst="downArrow">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8936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33400" y="1143000"/>
            <a:ext cx="8229600" cy="1143000"/>
          </a:xfrm>
        </p:spPr>
        <p:txBody>
          <a:bodyPr>
            <a:normAutofit/>
          </a:bodyPr>
          <a:lstStyle/>
          <a:p>
            <a:endParaRPr lang="en-US" sz="2800" dirty="0"/>
          </a:p>
        </p:txBody>
      </p:sp>
      <p:sp>
        <p:nvSpPr>
          <p:cNvPr id="3" name="TextBox 2"/>
          <p:cNvSpPr txBox="1"/>
          <p:nvPr/>
        </p:nvSpPr>
        <p:spPr>
          <a:xfrm>
            <a:off x="91067" y="5042118"/>
            <a:ext cx="8976733" cy="338554"/>
          </a:xfrm>
          <a:prstGeom prst="rect">
            <a:avLst/>
          </a:prstGeom>
          <a:solidFill>
            <a:schemeClr val="bg1"/>
          </a:solidFill>
        </p:spPr>
        <p:txBody>
          <a:bodyPr wrap="square" rtlCol="0">
            <a:spAutoFit/>
          </a:bodyPr>
          <a:lstStyle/>
          <a:p>
            <a:pPr marL="342900" indent="-342900">
              <a:buAutoNum type="arabicPeriod"/>
            </a:pPr>
            <a:endParaRPr lang="en-US" sz="1600" dirty="0"/>
          </a:p>
        </p:txBody>
      </p:sp>
      <p:pic>
        <p:nvPicPr>
          <p:cNvPr id="5"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20189" y="4899414"/>
            <a:ext cx="8536204" cy="1938992"/>
          </a:xfrm>
          <a:prstGeom prst="rect">
            <a:avLst/>
          </a:prstGeom>
          <a:solidFill>
            <a:schemeClr val="bg1"/>
          </a:solidFill>
        </p:spPr>
        <p:txBody>
          <a:bodyPr wrap="square" rtlCol="0">
            <a:spAutoFit/>
          </a:bodyPr>
          <a:lstStyle/>
          <a:p>
            <a:pPr marL="342900" indent="-342900">
              <a:buFont typeface="Wingdings" panose="05000000000000000000" pitchFamily="2" charset="2"/>
              <a:buChar char="q"/>
            </a:pPr>
            <a:r>
              <a:rPr lang="en-US" sz="2400" b="1" dirty="0" smtClean="0">
                <a:solidFill>
                  <a:srgbClr val="002060"/>
                </a:solidFill>
              </a:rPr>
              <a:t>Empower </a:t>
            </a:r>
            <a:r>
              <a:rPr lang="en-US" sz="2400" b="1" dirty="0">
                <a:solidFill>
                  <a:srgbClr val="002060"/>
                </a:solidFill>
              </a:rPr>
              <a:t>your end users with tools that give them the information they need when reading an email – do they know this sender?</a:t>
            </a:r>
            <a:br>
              <a:rPr lang="en-US" sz="2400" b="1" dirty="0">
                <a:solidFill>
                  <a:srgbClr val="002060"/>
                </a:solidFill>
              </a:rPr>
            </a:br>
            <a:r>
              <a:rPr lang="en-US" sz="2400" b="1" dirty="0">
                <a:solidFill>
                  <a:srgbClr val="002060"/>
                </a:solidFill>
              </a:rPr>
              <a:t>Is the link suspicious? Offering in-the-moment notifications can allow end users to become your best line of security </a:t>
            </a:r>
            <a:r>
              <a:rPr lang="en-US" sz="2400" b="1" dirty="0" err="1">
                <a:solidFill>
                  <a:srgbClr val="002060"/>
                </a:solidFill>
              </a:rPr>
              <a:t>defence</a:t>
            </a:r>
            <a:r>
              <a:rPr lang="en-US" sz="2400" b="1" dirty="0">
                <a:solidFill>
                  <a:srgbClr val="002060"/>
                </a:solidFill>
              </a:rPr>
              <a:t>.</a:t>
            </a:r>
            <a:endParaRPr lang="en-US" sz="2400" dirty="0">
              <a:solidFill>
                <a:srgbClr val="002060"/>
              </a:solidFill>
            </a:endParaRPr>
          </a:p>
        </p:txBody>
      </p:sp>
      <p:pic>
        <p:nvPicPr>
          <p:cNvPr id="7" name="Picture 6" descr="Indira College of Commerce and Science, Pune Courses &amp; Fees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80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447800" y="2971800"/>
            <a:ext cx="4038600" cy="369332"/>
          </a:xfrm>
          <a:prstGeom prst="rect">
            <a:avLst/>
          </a:prstGeom>
          <a:noFill/>
        </p:spPr>
        <p:txBody>
          <a:bodyPr wrap="square" rtlCol="0">
            <a:spAutoFit/>
          </a:bodyPr>
          <a:lstStyle/>
          <a:p>
            <a:r>
              <a:rPr lang="en-US" b="1" dirty="0" smtClean="0"/>
              <a:t> </a:t>
            </a:r>
            <a:endParaRPr lang="en-IN" b="1" dirty="0"/>
          </a:p>
        </p:txBody>
      </p:sp>
      <p:sp>
        <p:nvSpPr>
          <p:cNvPr id="12" name="TextBox 11"/>
          <p:cNvSpPr txBox="1"/>
          <p:nvPr/>
        </p:nvSpPr>
        <p:spPr>
          <a:xfrm>
            <a:off x="381000" y="1828800"/>
            <a:ext cx="8458200" cy="1938992"/>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solidFill>
                  <a:srgbClr val="002060"/>
                </a:solidFill>
              </a:rPr>
              <a:t>Phishing has a list of negative effects on a business, including loss of money, loss of intellectual property, damage to reputation, and disruption of operational activities. </a:t>
            </a:r>
            <a:endParaRPr lang="en-US" sz="2400" b="1" dirty="0" smtClean="0">
              <a:solidFill>
                <a:srgbClr val="002060"/>
              </a:solidFill>
            </a:endParaRPr>
          </a:p>
          <a:p>
            <a:pPr marL="342900" indent="-342900">
              <a:buFont typeface="Wingdings" panose="05000000000000000000" pitchFamily="2" charset="2"/>
              <a:buChar char="q"/>
            </a:pPr>
            <a:r>
              <a:rPr lang="en-US" sz="2400" b="1" dirty="0" smtClean="0">
                <a:solidFill>
                  <a:srgbClr val="002060"/>
                </a:solidFill>
              </a:rPr>
              <a:t>These </a:t>
            </a:r>
            <a:r>
              <a:rPr lang="en-US" sz="2400" b="1" dirty="0">
                <a:solidFill>
                  <a:srgbClr val="002060"/>
                </a:solidFill>
              </a:rPr>
              <a:t>effects work together to cause loss of company value, sometimes with irreparable repercussions.</a:t>
            </a:r>
            <a:endParaRPr lang="en-IN" sz="2400" b="1" dirty="0">
              <a:solidFill>
                <a:srgbClr val="002060"/>
              </a:solidFill>
            </a:endParaRPr>
          </a:p>
        </p:txBody>
      </p:sp>
      <p:sp>
        <p:nvSpPr>
          <p:cNvPr id="13" name="TextBox 12"/>
          <p:cNvSpPr txBox="1"/>
          <p:nvPr/>
        </p:nvSpPr>
        <p:spPr>
          <a:xfrm>
            <a:off x="1587137" y="714401"/>
            <a:ext cx="5638800" cy="1077218"/>
          </a:xfrm>
          <a:prstGeom prst="rect">
            <a:avLst/>
          </a:prstGeom>
          <a:noFill/>
        </p:spPr>
        <p:txBody>
          <a:bodyPr wrap="square" rtlCol="0">
            <a:spAutoFit/>
          </a:bodyPr>
          <a:lstStyle/>
          <a:p>
            <a:r>
              <a:rPr lang="en-US" sz="3200" b="1" dirty="0" smtClean="0">
                <a:effectLst>
                  <a:outerShdw blurRad="38100" dist="38100" dir="2700000" algn="tl">
                    <a:srgbClr val="000000">
                      <a:alpha val="43137"/>
                    </a:srgbClr>
                  </a:outerShdw>
                </a:effectLst>
              </a:rPr>
              <a:t>Impact of phishing attack and How to be prepared.</a:t>
            </a:r>
            <a:endParaRPr lang="en-IN" sz="3200" b="1" dirty="0">
              <a:effectLst>
                <a:outerShdw blurRad="38100" dist="38100" dir="2700000" algn="tl">
                  <a:srgbClr val="000000">
                    <a:alpha val="43137"/>
                  </a:srgbClr>
                </a:outerShdw>
              </a:effectLst>
            </a:endParaRPr>
          </a:p>
        </p:txBody>
      </p:sp>
      <p:sp>
        <p:nvSpPr>
          <p:cNvPr id="14" name="TextBox 13"/>
          <p:cNvSpPr txBox="1"/>
          <p:nvPr/>
        </p:nvSpPr>
        <p:spPr>
          <a:xfrm>
            <a:off x="419100" y="3767792"/>
            <a:ext cx="8458200" cy="1200329"/>
          </a:xfrm>
          <a:prstGeom prst="rect">
            <a:avLst/>
          </a:prstGeom>
          <a:noFill/>
        </p:spPr>
        <p:txBody>
          <a:bodyPr wrap="square" rtlCol="0">
            <a:spAutoFit/>
          </a:bodyPr>
          <a:lstStyle/>
          <a:p>
            <a:pPr marL="285750" indent="-285750">
              <a:buFont typeface="Wingdings" panose="05000000000000000000" pitchFamily="2" charset="2"/>
              <a:buChar char="q"/>
            </a:pPr>
            <a:r>
              <a:rPr lang="en-US" altLang="zh-CN" sz="2400" b="1" dirty="0">
                <a:solidFill>
                  <a:srgbClr val="002060"/>
                </a:solidFill>
              </a:rPr>
              <a:t>Pro tip: Implementing shorter, yet more consistent cybersecurity awareness training helps to keep phishing prevention top of mind for employees</a:t>
            </a:r>
            <a:endParaRPr lang="en-IN" sz="2400" b="1" dirty="0">
              <a:solidFill>
                <a:srgbClr val="002060"/>
              </a:solidFill>
            </a:endParaRPr>
          </a:p>
        </p:txBody>
      </p:sp>
    </p:spTree>
    <p:extLst>
      <p:ext uri="{BB962C8B-B14F-4D97-AF65-F5344CB8AC3E}">
        <p14:creationId xmlns:p14="http://schemas.microsoft.com/office/powerpoint/2010/main" val="1667198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33400" y="1143000"/>
            <a:ext cx="8229600" cy="1143000"/>
          </a:xfrm>
        </p:spPr>
        <p:txBody>
          <a:bodyPr>
            <a:normAutofit/>
          </a:bodyPr>
          <a:lstStyle/>
          <a:p>
            <a:endParaRPr lang="en-US" sz="2800" dirty="0"/>
          </a:p>
        </p:txBody>
      </p:sp>
      <p:sp>
        <p:nvSpPr>
          <p:cNvPr id="3" name="TextBox 2"/>
          <p:cNvSpPr txBox="1"/>
          <p:nvPr/>
        </p:nvSpPr>
        <p:spPr>
          <a:xfrm>
            <a:off x="91067" y="5042118"/>
            <a:ext cx="8976733" cy="338554"/>
          </a:xfrm>
          <a:prstGeom prst="rect">
            <a:avLst/>
          </a:prstGeom>
          <a:solidFill>
            <a:schemeClr val="bg1"/>
          </a:solidFill>
        </p:spPr>
        <p:txBody>
          <a:bodyPr wrap="square" rtlCol="0">
            <a:spAutoFit/>
          </a:bodyPr>
          <a:lstStyle/>
          <a:p>
            <a:pPr marL="342900" indent="-342900">
              <a:buAutoNum type="arabicPeriod"/>
            </a:pPr>
            <a:endParaRPr lang="en-US" sz="1600" dirty="0"/>
          </a:p>
        </p:txBody>
      </p:sp>
      <p:pic>
        <p:nvPicPr>
          <p:cNvPr id="5"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91067" y="5042118"/>
            <a:ext cx="8976733" cy="338554"/>
          </a:xfrm>
          <a:prstGeom prst="rect">
            <a:avLst/>
          </a:prstGeom>
          <a:solidFill>
            <a:schemeClr val="bg1"/>
          </a:solidFill>
        </p:spPr>
        <p:txBody>
          <a:bodyPr wrap="square" rtlCol="0">
            <a:spAutoFit/>
          </a:bodyPr>
          <a:lstStyle/>
          <a:p>
            <a:pPr marL="342900" indent="-342900">
              <a:buAutoNum type="arabicPeriod"/>
            </a:pPr>
            <a:endParaRPr lang="en-US" sz="1600" dirty="0"/>
          </a:p>
        </p:txBody>
      </p:sp>
      <p:pic>
        <p:nvPicPr>
          <p:cNvPr id="7" name="Picture 6" descr="Indira College of Commerce and Science, Pune Courses &amp; Fees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80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600200" y="914400"/>
            <a:ext cx="3352800" cy="923330"/>
          </a:xfrm>
          <a:prstGeom prst="rect">
            <a:avLst/>
          </a:prstGeom>
          <a:noFill/>
        </p:spPr>
        <p:txBody>
          <a:bodyPr wrap="square" rtlCol="0">
            <a:spAutoFit/>
          </a:bodyPr>
          <a:lstStyle/>
          <a:p>
            <a:r>
              <a:rPr lang="en-US" sz="5400" b="1" dirty="0" smtClean="0">
                <a:solidFill>
                  <a:srgbClr val="002060"/>
                </a:solidFill>
                <a:effectLst>
                  <a:outerShdw blurRad="38100" dist="38100" dir="2700000" algn="tl">
                    <a:srgbClr val="000000">
                      <a:alpha val="43137"/>
                    </a:srgbClr>
                  </a:outerShdw>
                </a:effectLst>
              </a:rPr>
              <a:t>Conclusion</a:t>
            </a:r>
            <a:endParaRPr lang="en-IN" sz="5400" b="1" dirty="0">
              <a:solidFill>
                <a:srgbClr val="002060"/>
              </a:solidFill>
              <a:effectLst>
                <a:outerShdw blurRad="38100" dist="38100" dir="2700000" algn="tl">
                  <a:srgbClr val="000000">
                    <a:alpha val="43137"/>
                  </a:srgbClr>
                </a:outerShdw>
              </a:effectLst>
            </a:endParaRPr>
          </a:p>
        </p:txBody>
      </p:sp>
      <p:sp>
        <p:nvSpPr>
          <p:cNvPr id="12" name="TextBox 11"/>
          <p:cNvSpPr txBox="1"/>
          <p:nvPr/>
        </p:nvSpPr>
        <p:spPr>
          <a:xfrm>
            <a:off x="228600" y="1837730"/>
            <a:ext cx="8763000" cy="5139869"/>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t>No </a:t>
            </a:r>
            <a:r>
              <a:rPr lang="en-US" sz="3200" b="1" dirty="0"/>
              <a:t>single technology will completely stop </a:t>
            </a:r>
            <a:r>
              <a:rPr lang="en-US" sz="3200" b="1" dirty="0" smtClean="0"/>
              <a:t>phishing.</a:t>
            </a:r>
          </a:p>
          <a:p>
            <a:pPr marL="457200" indent="-457200">
              <a:buFont typeface="Wingdings" panose="05000000000000000000" pitchFamily="2" charset="2"/>
              <a:buChar char="q"/>
            </a:pPr>
            <a:r>
              <a:rPr lang="en-US" sz="3200" b="1" dirty="0" smtClean="0"/>
              <a:t>However, a combination of good organization and practice, proper application of current technologies, and improvements in security technology has the potential to drastically reduce the prevalence of phishing and the losses suffered from it.</a:t>
            </a:r>
          </a:p>
          <a:p>
            <a:pPr marL="457200" indent="-457200">
              <a:buFont typeface="Wingdings" panose="05000000000000000000" pitchFamily="2" charset="2"/>
              <a:buChar char="q"/>
            </a:pPr>
            <a:r>
              <a:rPr lang="en-US" sz="3200" b="1" dirty="0"/>
              <a:t> </a:t>
            </a:r>
            <a:r>
              <a:rPr lang="en-US" sz="3200" b="1" dirty="0" smtClean="0"/>
              <a:t>The best </a:t>
            </a:r>
            <a:r>
              <a:rPr lang="en-US" sz="3600" b="1" dirty="0" smtClean="0">
                <a:effectLst>
                  <a:outerShdw blurRad="38100" dist="38100" dir="2700000" algn="tl">
                    <a:srgbClr val="000000">
                      <a:alpha val="43137"/>
                    </a:srgbClr>
                  </a:outerShdw>
                </a:effectLst>
              </a:rPr>
              <a:t>software</a:t>
            </a:r>
            <a:r>
              <a:rPr lang="en-US" sz="3200" b="1" dirty="0" smtClean="0"/>
              <a:t> to protect your self is your own </a:t>
            </a:r>
            <a:r>
              <a:rPr lang="en-US" sz="3600" b="1" dirty="0" smtClean="0">
                <a:effectLst>
                  <a:outerShdw blurRad="38100" dist="38100" dir="2700000" algn="tl">
                    <a:srgbClr val="000000">
                      <a:alpha val="43137"/>
                    </a:srgbClr>
                  </a:outerShdw>
                </a:effectLst>
              </a:rPr>
              <a:t>Sense</a:t>
            </a:r>
            <a:endParaRPr lang="en-IN" sz="3600" b="1"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86446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Content Placeholder 16"/>
          <p:cNvPicPr>
            <a:picLocks noGrp="1" noChangeAspect="1"/>
          </p:cNvPicPr>
          <p:nvPr>
            <p:ph idx="1"/>
          </p:nvPr>
        </p:nvPicPr>
        <p:blipFill>
          <a:blip r:embed="rId3"/>
          <a:stretch>
            <a:fillRect/>
          </a:stretch>
        </p:blipFill>
        <p:spPr>
          <a:xfrm>
            <a:off x="6461776" y="4322178"/>
            <a:ext cx="2444417" cy="2535822"/>
          </a:xfrm>
          <a:prstGeom prst="rect">
            <a:avLst/>
          </a:prstGeom>
        </p:spPr>
      </p:pic>
      <p:pic>
        <p:nvPicPr>
          <p:cNvPr id="7" name="Picture 6" descr="Indira College of Commerce and Science, Pune Courses &amp; Fees 20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0480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4"/>
          <p:cNvSpPr>
            <a:spLocks noGrp="1"/>
          </p:cNvSpPr>
          <p:nvPr>
            <p:ph type="title"/>
          </p:nvPr>
        </p:nvSpPr>
        <p:spPr>
          <a:xfrm>
            <a:off x="228600" y="1534832"/>
            <a:ext cx="8458200" cy="2760458"/>
          </a:xfrm>
          <a:effectLst>
            <a:outerShdw blurRad="50800" dist="38100" dir="5400000" algn="t" rotWithShape="0">
              <a:prstClr val="black">
                <a:alpha val="40000"/>
              </a:prstClr>
            </a:outerShdw>
          </a:effectLst>
        </p:spPr>
        <p:txBody>
          <a:bodyPr>
            <a:normAutofit fontScale="90000"/>
          </a:bodyPr>
          <a:lstStyle/>
          <a:p>
            <a:pPr algn="l"/>
            <a:r>
              <a:rPr lang="en-US" sz="8900" b="1" dirty="0">
                <a:solidFill>
                  <a:schemeClr val="accent1">
                    <a:lumMod val="50000"/>
                  </a:schemeClr>
                </a:solidFill>
                <a:effectLst>
                  <a:outerShdw blurRad="38100" dist="38100" dir="2700000" algn="tl">
                    <a:srgbClr val="000000">
                      <a:alpha val="43137"/>
                    </a:srgbClr>
                  </a:outerShdw>
                </a:effectLst>
                <a:latin typeface="Bahnschrift SemiBold Condensed" panose="020B0502040204020203" pitchFamily="34" charset="0"/>
              </a:rPr>
              <a:t>T</a:t>
            </a:r>
            <a:r>
              <a:rPr lang="en-US" sz="7300" b="1" dirty="0">
                <a:solidFill>
                  <a:schemeClr val="accent1">
                    <a:lumMod val="50000"/>
                  </a:schemeClr>
                </a:solidFill>
                <a:effectLst>
                  <a:outerShdw blurRad="38100" dist="38100" dir="2700000" algn="tl">
                    <a:srgbClr val="000000">
                      <a:alpha val="43137"/>
                    </a:srgbClr>
                  </a:outerShdw>
                </a:effectLst>
                <a:latin typeface="Bahnschrift SemiBold Condensed" panose="020B0502040204020203" pitchFamily="34" charset="0"/>
              </a:rPr>
              <a:t>hank you</a:t>
            </a:r>
            <a:r>
              <a:rPr lang="en-US" b="1" dirty="0">
                <a:solidFill>
                  <a:schemeClr val="accent1">
                    <a:lumMod val="50000"/>
                  </a:schemeClr>
                </a:solidFill>
                <a:latin typeface="Bahnschrift SemiBold Condensed" panose="020B0502040204020203" pitchFamily="34" charset="0"/>
              </a:rPr>
              <a:t> for </a:t>
            </a:r>
            <a:r>
              <a:rPr lang="en-US" b="1" dirty="0" smtClean="0">
                <a:solidFill>
                  <a:schemeClr val="accent1">
                    <a:lumMod val="50000"/>
                  </a:schemeClr>
                </a:solidFill>
                <a:latin typeface="Bahnschrift SemiBold Condensed" panose="020B0502040204020203" pitchFamily="34" charset="0"/>
              </a:rPr>
              <a:t>being a part of the </a:t>
            </a:r>
            <a:r>
              <a:rPr lang="en-US" b="1" dirty="0">
                <a:solidFill>
                  <a:schemeClr val="accent1">
                    <a:lumMod val="50000"/>
                  </a:schemeClr>
                </a:solidFill>
                <a:latin typeface="Bahnschrift SemiBold Condensed" panose="020B0502040204020203" pitchFamily="34" charset="0"/>
              </a:rPr>
              <a:t>content of </a:t>
            </a:r>
            <a:r>
              <a:rPr lang="en-US" b="1" dirty="0" smtClean="0">
                <a:solidFill>
                  <a:schemeClr val="accent1">
                    <a:lumMod val="50000"/>
                  </a:schemeClr>
                </a:solidFill>
                <a:latin typeface="Bahnschrift SemiBold Condensed" panose="020B0502040204020203" pitchFamily="34" charset="0"/>
              </a:rPr>
              <a:t>this Cyber Awareness Week. </a:t>
            </a:r>
            <a:r>
              <a:rPr lang="en-US" b="1" dirty="0">
                <a:solidFill>
                  <a:schemeClr val="accent1">
                    <a:lumMod val="50000"/>
                  </a:schemeClr>
                </a:solidFill>
                <a:latin typeface="Bahnschrift SemiBold Condensed" panose="020B0502040204020203" pitchFamily="34" charset="0"/>
              </a:rPr>
              <a:t>Your ability to identify a phishing attack is important.</a:t>
            </a:r>
            <a:endParaRPr lang="en-IN" b="1" dirty="0">
              <a:solidFill>
                <a:schemeClr val="accent1">
                  <a:lumMod val="50000"/>
                </a:schemeClr>
              </a:solidFill>
              <a:latin typeface="Bahnschrift SemiBold Condensed" panose="020B0502040204020203" pitchFamily="34" charset="0"/>
            </a:endParaRPr>
          </a:p>
        </p:txBody>
      </p:sp>
      <p:sp>
        <p:nvSpPr>
          <p:cNvPr id="18" name="TextBox 17"/>
          <p:cNvSpPr txBox="1"/>
          <p:nvPr/>
        </p:nvSpPr>
        <p:spPr>
          <a:xfrm>
            <a:off x="383742" y="9728841"/>
            <a:ext cx="5528149" cy="2438400"/>
          </a:xfrm>
          <a:prstGeom prst="rect">
            <a:avLst/>
          </a:prstGeom>
          <a:noFill/>
        </p:spPr>
        <p:txBody>
          <a:bodyPr wrap="square" rtlCol="0">
            <a:spAutoFit/>
          </a:bodyPr>
          <a:lstStyle/>
          <a:p>
            <a:endParaRPr lang="en-IN" dirty="0"/>
          </a:p>
        </p:txBody>
      </p:sp>
      <p:pic>
        <p:nvPicPr>
          <p:cNvPr id="3074" name="Picture 2" descr="SMS Phishing - CRAN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4527974"/>
            <a:ext cx="4261282"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7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5"/>
                                        </p:tgtEl>
                                        <p:attrNameLst>
                                          <p:attrName>ppt_w</p:attrName>
                                        </p:attrNameLst>
                                      </p:cBhvr>
                                      <p:tavLst>
                                        <p:tav tm="0">
                                          <p:val>
                                            <p:strVal val="ppt_w"/>
                                          </p:val>
                                        </p:tav>
                                        <p:tav tm="100000">
                                          <p:val>
                                            <p:fltVal val="0"/>
                                          </p:val>
                                        </p:tav>
                                      </p:tavLst>
                                    </p:anim>
                                    <p:anim calcmode="lin" valueType="num">
                                      <p:cBhvr>
                                        <p:cTn id="7" dur="500"/>
                                        <p:tgtEl>
                                          <p:spTgt spid="5"/>
                                        </p:tgtEl>
                                        <p:attrNameLst>
                                          <p:attrName>ppt_h</p:attrName>
                                        </p:attrNameLst>
                                      </p:cBhvr>
                                      <p:tavLst>
                                        <p:tav tm="0">
                                          <p:val>
                                            <p:strVal val="ppt_h"/>
                                          </p:val>
                                        </p:tav>
                                        <p:tav tm="100000">
                                          <p:val>
                                            <p:fltVal val="0"/>
                                          </p:val>
                                        </p:tav>
                                      </p:tavLst>
                                    </p:anim>
                                    <p:animEffect transition="out" filter="fade">
                                      <p:cBhvr>
                                        <p:cTn id="8" dur="500"/>
                                        <p:tgtEl>
                                          <p:spTgt spid="5"/>
                                        </p:tgtEl>
                                      </p:cBhvr>
                                    </p:animEffect>
                                    <p:set>
                                      <p:cBhvr>
                                        <p:cTn id="9"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rmAutofit/>
          </a:bodyPr>
          <a:lstStyle/>
          <a:p>
            <a:r>
              <a:rPr lang="en-US" sz="3200" dirty="0"/>
              <a:t>Examples of Phishing Attacks</a:t>
            </a:r>
          </a:p>
        </p:txBody>
      </p:sp>
      <p:sp>
        <p:nvSpPr>
          <p:cNvPr id="3" name="Content Placeholder 2"/>
          <p:cNvSpPr>
            <a:spLocks noGrp="1"/>
          </p:cNvSpPr>
          <p:nvPr>
            <p:ph idx="1"/>
          </p:nvPr>
        </p:nvSpPr>
        <p:spPr>
          <a:xfrm>
            <a:off x="-609600" y="838200"/>
            <a:ext cx="8229600" cy="4525963"/>
          </a:xfrm>
        </p:spPr>
        <p:txBody>
          <a:bodyPr>
            <a:normAutofit/>
          </a:bodyPr>
          <a:lstStyle/>
          <a:p>
            <a:pPr marL="0" indent="0" algn="ctr">
              <a:buNone/>
            </a:pPr>
            <a:r>
              <a:rPr lang="en-US" sz="2400" dirty="0"/>
              <a:t>Clone </a:t>
            </a:r>
            <a:r>
              <a:rPr lang="en-US" sz="2400" dirty="0" smtClean="0"/>
              <a:t>Phishing</a:t>
            </a: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45957" y="1219200"/>
            <a:ext cx="6912243" cy="37162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5704" y="4343400"/>
            <a:ext cx="8763000" cy="2523768"/>
          </a:xfrm>
          <a:prstGeom prst="rect">
            <a:avLst/>
          </a:prstGeom>
          <a:solidFill>
            <a:schemeClr val="bg1"/>
          </a:solidFill>
        </p:spPr>
        <p:txBody>
          <a:bodyPr wrap="square" rtlCol="0">
            <a:spAutoFit/>
          </a:bodyPr>
          <a:lstStyle/>
          <a:p>
            <a:pPr marL="342900" indent="-342900">
              <a:buAutoNum type="arabicPeriod"/>
            </a:pPr>
            <a:r>
              <a:rPr lang="en-US" sz="1600" dirty="0" smtClean="0"/>
              <a:t>These emails are harder to spot because they look exactly like legitimate emails you would normally receive. The first cue that something is not right with this email is the sender. It is a generic address, member@ebay.com.  You would never see this from a legitimate email, you would see the username of the buyer/seller; e.g.; valdostarocks@ebay.com</a:t>
            </a:r>
          </a:p>
          <a:p>
            <a:pPr marL="342900" indent="-342900">
              <a:buAutoNum type="arabicPeriod"/>
            </a:pPr>
            <a:r>
              <a:rPr lang="en-US" sz="1600" dirty="0" smtClean="0"/>
              <a:t>The question you have to ask yourself is did I buy anything from </a:t>
            </a:r>
            <a:r>
              <a:rPr lang="en-US" sz="1600" dirty="0" err="1" smtClean="0"/>
              <a:t>ebay</a:t>
            </a:r>
            <a:r>
              <a:rPr lang="en-US" sz="1600" dirty="0" smtClean="0"/>
              <a:t> recently, and if I did, is this what I purchased? If no to these questions, then you more than likely have a phishing email.</a:t>
            </a:r>
          </a:p>
          <a:p>
            <a:pPr marL="342900" indent="-342900">
              <a:buAutoNum type="arabicPeriod"/>
            </a:pPr>
            <a:r>
              <a:rPr lang="en-US" sz="1600" dirty="0" smtClean="0"/>
              <a:t>The last piece is the most critical in seeing if the email is in fact a phishing email. If you </a:t>
            </a:r>
            <a:r>
              <a:rPr lang="en-US" sz="1600" b="1" dirty="0" smtClean="0"/>
              <a:t>hover your mouse</a:t>
            </a:r>
            <a:r>
              <a:rPr lang="en-US" sz="1600" dirty="0" smtClean="0"/>
              <a:t> over the button it is wanting you to press, you see that this is not taking you to an ebay.com site, but rather an external site that will more than likely try to steal your </a:t>
            </a:r>
            <a:r>
              <a:rPr lang="en-US" sz="1600" dirty="0" err="1" smtClean="0"/>
              <a:t>ebay</a:t>
            </a:r>
            <a:r>
              <a:rPr lang="en-US" sz="1600" dirty="0" smtClean="0"/>
              <a:t> credentials. </a:t>
            </a:r>
          </a:p>
          <a:p>
            <a:pPr marL="342900" indent="-342900">
              <a:buAutoNum type="arabicPeriod"/>
            </a:pPr>
            <a:endParaRPr lang="en-US" sz="1400" dirty="0"/>
          </a:p>
        </p:txBody>
      </p:sp>
      <p:pic>
        <p:nvPicPr>
          <p:cNvPr id="7" name="Picture 6" descr="Indira College of Commerce and Science, Pune Courses &amp; Fees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8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 descr="WD_PPT_templates_300ppi_05.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796" y="-653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Indira College of Commerce and Science, Pune Courses &amp; Fees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612" y="290201"/>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408926" y="1036140"/>
            <a:ext cx="8943388" cy="646331"/>
          </a:xfrm>
          <a:prstGeom prst="rect">
            <a:avLst/>
          </a:prstGeom>
          <a:noFill/>
        </p:spPr>
        <p:txBody>
          <a:bodyPr wrap="square" rtlCol="0">
            <a:spAutoFit/>
          </a:bodyPr>
          <a:lstStyle/>
          <a:p>
            <a:r>
              <a:rPr lang="en-US" sz="3600" b="1" dirty="0" smtClean="0">
                <a:effectLst>
                  <a:outerShdw blurRad="38100" dist="38100" dir="2700000" algn="tl">
                    <a:srgbClr val="000000">
                      <a:alpha val="43137"/>
                    </a:srgbClr>
                  </a:outerShdw>
                </a:effectLst>
              </a:rPr>
              <a:t>Objective of Phishing and </a:t>
            </a:r>
            <a:r>
              <a:rPr lang="en-US" sz="3600" b="1" dirty="0" err="1" smtClean="0">
                <a:effectLst>
                  <a:outerShdw blurRad="38100" dist="38100" dir="2700000" algn="tl">
                    <a:srgbClr val="000000">
                      <a:alpha val="43137"/>
                    </a:srgbClr>
                  </a:outerShdw>
                </a:effectLst>
              </a:rPr>
              <a:t>SMShing</a:t>
            </a:r>
            <a:r>
              <a:rPr lang="en-US" sz="3600" b="1" dirty="0" smtClean="0">
                <a:effectLst>
                  <a:outerShdw blurRad="38100" dist="38100" dir="2700000" algn="tl">
                    <a:srgbClr val="000000">
                      <a:alpha val="43137"/>
                    </a:srgbClr>
                  </a:outerShdw>
                </a:effectLst>
              </a:rPr>
              <a:t>…</a:t>
            </a:r>
            <a:endParaRPr lang="en-IN" sz="3600" b="1" dirty="0">
              <a:effectLst>
                <a:outerShdw blurRad="38100" dist="38100" dir="2700000" algn="tl">
                  <a:srgbClr val="000000">
                    <a:alpha val="43137"/>
                  </a:srgbClr>
                </a:outerShdw>
              </a:effectLst>
            </a:endParaRPr>
          </a:p>
        </p:txBody>
      </p:sp>
      <p:sp>
        <p:nvSpPr>
          <p:cNvPr id="11" name="TextBox 10"/>
          <p:cNvSpPr txBox="1"/>
          <p:nvPr/>
        </p:nvSpPr>
        <p:spPr>
          <a:xfrm>
            <a:off x="385254" y="1762304"/>
            <a:ext cx="8839200" cy="5016758"/>
          </a:xfrm>
          <a:prstGeom prst="rect">
            <a:avLst/>
          </a:prstGeom>
          <a:noFill/>
        </p:spPr>
        <p:txBody>
          <a:bodyPr wrap="square" rtlCol="0">
            <a:spAutoFit/>
          </a:bodyPr>
          <a:lstStyle/>
          <a:p>
            <a:pPr marL="457200" indent="-457200">
              <a:buFont typeface="Wingdings" panose="05000000000000000000" pitchFamily="2" charset="2"/>
              <a:buChar char="q"/>
            </a:pPr>
            <a:r>
              <a:rPr lang="en-US" sz="3200" dirty="0" smtClean="0">
                <a:effectLst>
                  <a:outerShdw blurRad="38100" dist="38100" dir="2700000" algn="tl">
                    <a:srgbClr val="000000">
                      <a:alpha val="43137"/>
                    </a:srgbClr>
                  </a:outerShdw>
                </a:effectLst>
              </a:rPr>
              <a:t>What is phishing and </a:t>
            </a:r>
            <a:r>
              <a:rPr lang="en-US" sz="3200" dirty="0" err="1" smtClean="0">
                <a:effectLst>
                  <a:outerShdw blurRad="38100" dist="38100" dir="2700000" algn="tl">
                    <a:srgbClr val="000000">
                      <a:alpha val="43137"/>
                    </a:srgbClr>
                  </a:outerShdw>
                </a:effectLst>
              </a:rPr>
              <a:t>Smishing</a:t>
            </a:r>
            <a:r>
              <a:rPr lang="en-US" sz="3200" dirty="0" smtClean="0">
                <a:effectLst>
                  <a:outerShdw blurRad="38100" dist="38100" dir="2700000" algn="tl">
                    <a:srgbClr val="000000">
                      <a:alpha val="43137"/>
                    </a:srgbClr>
                  </a:outerShdw>
                </a:effectLst>
              </a:rPr>
              <a:t>?</a:t>
            </a:r>
          </a:p>
          <a:p>
            <a:pPr marL="457200" indent="-457200">
              <a:buFont typeface="Wingdings" panose="05000000000000000000" pitchFamily="2" charset="2"/>
              <a:buChar char="q"/>
            </a:pPr>
            <a:r>
              <a:rPr lang="en-US" sz="3200" dirty="0" smtClean="0">
                <a:effectLst>
                  <a:outerShdw blurRad="38100" dist="38100" dir="2700000" algn="tl">
                    <a:srgbClr val="000000">
                      <a:alpha val="43137"/>
                    </a:srgbClr>
                  </a:outerShdw>
                </a:effectLst>
              </a:rPr>
              <a:t>How does work Phishing?</a:t>
            </a:r>
          </a:p>
          <a:p>
            <a:pPr marL="457200" indent="-457200">
              <a:buFont typeface="Wingdings" panose="05000000000000000000" pitchFamily="2" charset="2"/>
              <a:buChar char="q"/>
            </a:pPr>
            <a:r>
              <a:rPr lang="en-US" sz="3200" dirty="0" smtClean="0">
                <a:effectLst>
                  <a:outerShdw blurRad="38100" dist="38100" dir="2700000" algn="tl">
                    <a:srgbClr val="000000">
                      <a:alpha val="43137"/>
                    </a:srgbClr>
                  </a:outerShdw>
                </a:effectLst>
              </a:rPr>
              <a:t>Most common Phishing Type.</a:t>
            </a:r>
          </a:p>
          <a:p>
            <a:pPr marL="457200" indent="-457200">
              <a:buFont typeface="Wingdings" panose="05000000000000000000" pitchFamily="2" charset="2"/>
              <a:buChar char="q"/>
            </a:pPr>
            <a:r>
              <a:rPr lang="en-US" sz="3200" dirty="0" smtClean="0">
                <a:effectLst>
                  <a:outerShdw blurRad="38100" dist="38100" dir="2700000" algn="tl">
                    <a:srgbClr val="000000">
                      <a:alpha val="43137"/>
                    </a:srgbClr>
                  </a:outerShdw>
                </a:effectLst>
              </a:rPr>
              <a:t>How to identify a Phishing attack?</a:t>
            </a:r>
          </a:p>
          <a:p>
            <a:pPr marL="457200" indent="-457200">
              <a:buFont typeface="Wingdings" panose="05000000000000000000" pitchFamily="2" charset="2"/>
              <a:buChar char="q"/>
            </a:pPr>
            <a:r>
              <a:rPr lang="en-US" sz="3200" dirty="0" smtClean="0">
                <a:effectLst>
                  <a:outerShdw blurRad="38100" dist="38100" dir="2700000" algn="tl">
                    <a:srgbClr val="000000">
                      <a:alpha val="43137"/>
                    </a:srgbClr>
                  </a:outerShdw>
                </a:effectLst>
              </a:rPr>
              <a:t>How do We protect against Phishing?</a:t>
            </a:r>
          </a:p>
          <a:p>
            <a:pPr marL="457200" indent="-457200">
              <a:buFont typeface="Wingdings" panose="05000000000000000000" pitchFamily="2" charset="2"/>
              <a:buChar char="q"/>
            </a:pPr>
            <a:r>
              <a:rPr lang="en-US" sz="3200" dirty="0">
                <a:effectLst>
                  <a:outerShdw blurRad="38100" dist="38100" dir="2700000" algn="tl">
                    <a:srgbClr val="000000">
                      <a:alpha val="43137"/>
                    </a:srgbClr>
                  </a:outerShdw>
                </a:effectLst>
              </a:rPr>
              <a:t>Phishing the most common cause of Ransomware attack. </a:t>
            </a:r>
            <a:endParaRPr lang="en-US" sz="3200" dirty="0" smtClean="0">
              <a:effectLst>
                <a:outerShdw blurRad="38100" dist="38100" dir="2700000" algn="tl">
                  <a:srgbClr val="000000">
                    <a:alpha val="43137"/>
                  </a:srgbClr>
                </a:outerShdw>
              </a:effectLst>
            </a:endParaRPr>
          </a:p>
          <a:p>
            <a:pPr marL="457200" indent="-457200">
              <a:buFont typeface="Wingdings" panose="05000000000000000000" pitchFamily="2" charset="2"/>
              <a:buChar char="q"/>
            </a:pPr>
            <a:r>
              <a:rPr lang="en-US" sz="3200" dirty="0">
                <a:effectLst>
                  <a:outerShdw blurRad="38100" dist="38100" dir="2700000" algn="tl">
                    <a:srgbClr val="000000">
                      <a:alpha val="43137"/>
                    </a:srgbClr>
                  </a:outerShdw>
                </a:effectLst>
              </a:rPr>
              <a:t>Impact of phishing attack and How to be prepared</a:t>
            </a:r>
            <a:r>
              <a:rPr lang="en-US" sz="3200" dirty="0" smtClean="0">
                <a:effectLst>
                  <a:outerShdw blurRad="38100" dist="38100" dir="2700000" algn="tl">
                    <a:srgbClr val="000000">
                      <a:alpha val="43137"/>
                    </a:srgbClr>
                  </a:outerShdw>
                </a:effectLst>
              </a:rPr>
              <a:t>.</a:t>
            </a:r>
          </a:p>
          <a:p>
            <a:pPr marL="457200" indent="-457200">
              <a:buFont typeface="Wingdings" panose="05000000000000000000" pitchFamily="2" charset="2"/>
              <a:buChar char="q"/>
            </a:pPr>
            <a:r>
              <a:rPr lang="en-US" sz="3200" dirty="0" smtClean="0">
                <a:solidFill>
                  <a:srgbClr val="002060"/>
                </a:solidFill>
                <a:effectLst>
                  <a:outerShdw blurRad="38100" dist="38100" dir="2700000" algn="tl">
                    <a:srgbClr val="000000">
                      <a:alpha val="43137"/>
                    </a:srgbClr>
                  </a:outerShdw>
                </a:effectLst>
              </a:rPr>
              <a:t>Conclusion</a:t>
            </a:r>
            <a:endParaRPr lang="en-IN" sz="3200"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84647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WD_PPT_templates_300ppi_0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63" y="0"/>
            <a:ext cx="9144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95400" y="914400"/>
            <a:ext cx="7467600" cy="914400"/>
          </a:xfrm>
        </p:spPr>
        <p:txBody>
          <a:bodyPr>
            <a:normAutofit fontScale="90000"/>
          </a:bodyPr>
          <a:lstStyle/>
          <a:p>
            <a:r>
              <a:rPr lang="en-US" sz="4800" b="1" dirty="0" smtClean="0">
                <a:solidFill>
                  <a:srgbClr val="C00000"/>
                </a:solidFill>
                <a:effectLst>
                  <a:outerShdw blurRad="38100" dist="38100" dir="2700000" algn="tl">
                    <a:srgbClr val="000000">
                      <a:alpha val="43137"/>
                    </a:srgbClr>
                  </a:outerShdw>
                </a:effectLst>
              </a:rPr>
              <a:t>W</a:t>
            </a:r>
            <a:r>
              <a:rPr lang="en-US" sz="4000" b="1" dirty="0" smtClean="0">
                <a:solidFill>
                  <a:srgbClr val="C00000"/>
                </a:solidFill>
                <a:effectLst>
                  <a:outerShdw blurRad="38100" dist="38100" dir="2700000" algn="tl">
                    <a:srgbClr val="000000">
                      <a:alpha val="43137"/>
                    </a:srgbClr>
                  </a:outerShdw>
                </a:effectLst>
              </a:rPr>
              <a:t>hat is “</a:t>
            </a:r>
            <a:r>
              <a:rPr lang="en-US" sz="4800" b="1" dirty="0" smtClean="0">
                <a:solidFill>
                  <a:srgbClr val="C00000"/>
                </a:solidFill>
                <a:effectLst>
                  <a:outerShdw blurRad="38100" dist="38100" dir="2700000" algn="tl">
                    <a:srgbClr val="000000">
                      <a:alpha val="43137"/>
                    </a:srgbClr>
                  </a:outerShdw>
                </a:effectLst>
              </a:rPr>
              <a:t>P</a:t>
            </a:r>
            <a:r>
              <a:rPr lang="en-US" sz="4000" b="1" dirty="0" smtClean="0">
                <a:solidFill>
                  <a:srgbClr val="C00000"/>
                </a:solidFill>
                <a:effectLst>
                  <a:outerShdw blurRad="38100" dist="38100" dir="2700000" algn="tl">
                    <a:srgbClr val="000000">
                      <a:alpha val="43137"/>
                    </a:srgbClr>
                  </a:outerShdw>
                </a:effectLst>
              </a:rPr>
              <a:t>hishing” &amp; “</a:t>
            </a:r>
            <a:r>
              <a:rPr lang="en-US" sz="5400" b="1" dirty="0" err="1" smtClean="0">
                <a:solidFill>
                  <a:srgbClr val="C00000"/>
                </a:solidFill>
                <a:effectLst>
                  <a:outerShdw blurRad="38100" dist="38100" dir="2700000" algn="tl">
                    <a:srgbClr val="000000">
                      <a:alpha val="43137"/>
                    </a:srgbClr>
                  </a:outerShdw>
                </a:effectLst>
              </a:rPr>
              <a:t>S</a:t>
            </a:r>
            <a:r>
              <a:rPr lang="en-US" sz="4000" b="1" dirty="0" err="1" smtClean="0">
                <a:solidFill>
                  <a:srgbClr val="C00000"/>
                </a:solidFill>
                <a:effectLst>
                  <a:outerShdw blurRad="38100" dist="38100" dir="2700000" algn="tl">
                    <a:srgbClr val="000000">
                      <a:alpha val="43137"/>
                    </a:srgbClr>
                  </a:outerShdw>
                </a:effectLst>
              </a:rPr>
              <a:t>MShing</a:t>
            </a:r>
            <a:r>
              <a:rPr lang="en-US" sz="4000" b="1" dirty="0" smtClean="0">
                <a:solidFill>
                  <a:srgbClr val="C00000"/>
                </a:solidFill>
                <a:effectLst>
                  <a:outerShdw blurRad="38100" dist="38100" dir="2700000" algn="tl">
                    <a:srgbClr val="000000">
                      <a:alpha val="43137"/>
                    </a:srgbClr>
                  </a:outerShdw>
                </a:effectLst>
              </a:rPr>
              <a:t>”?</a:t>
            </a:r>
            <a:endParaRPr lang="en-US" sz="4000"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828800"/>
            <a:ext cx="8382000" cy="4525963"/>
          </a:xfrm>
        </p:spPr>
        <p:txBody>
          <a:bodyPr>
            <a:normAutofit/>
          </a:bodyPr>
          <a:lstStyle/>
          <a:p>
            <a:pPr>
              <a:buFont typeface="Wingdings" panose="05000000000000000000" pitchFamily="2" charset="2"/>
              <a:buChar char="q"/>
            </a:pPr>
            <a:r>
              <a:rPr lang="en-US" dirty="0">
                <a:solidFill>
                  <a:srgbClr val="002060"/>
                </a:solidFill>
              </a:rPr>
              <a:t>Phishing is a criminal activity using </a:t>
            </a:r>
            <a:r>
              <a:rPr lang="en-US" sz="3600" b="1" dirty="0">
                <a:solidFill>
                  <a:srgbClr val="002060"/>
                </a:solidFill>
              </a:rPr>
              <a:t>social engineering</a:t>
            </a:r>
            <a:r>
              <a:rPr lang="en-US" dirty="0">
                <a:solidFill>
                  <a:srgbClr val="002060"/>
                </a:solidFill>
              </a:rPr>
              <a:t> </a:t>
            </a:r>
            <a:r>
              <a:rPr lang="en-US" dirty="0" smtClean="0">
                <a:solidFill>
                  <a:srgbClr val="002060"/>
                </a:solidFill>
              </a:rPr>
              <a:t>techniques.</a:t>
            </a:r>
          </a:p>
          <a:p>
            <a:pPr>
              <a:buFont typeface="Wingdings" panose="05000000000000000000" pitchFamily="2" charset="2"/>
              <a:buChar char="q"/>
            </a:pPr>
            <a:r>
              <a:rPr lang="en-US" dirty="0" smtClean="0">
                <a:solidFill>
                  <a:srgbClr val="002060"/>
                </a:solidFill>
              </a:rPr>
              <a:t>“</a:t>
            </a:r>
            <a:r>
              <a:rPr lang="en-US" b="1" dirty="0">
                <a:solidFill>
                  <a:srgbClr val="002060"/>
                </a:solidFill>
              </a:rPr>
              <a:t>Phishers</a:t>
            </a:r>
            <a:r>
              <a:rPr lang="en-US" dirty="0">
                <a:solidFill>
                  <a:srgbClr val="002060"/>
                </a:solidFill>
              </a:rPr>
              <a:t>” attempt to fraudulently acquire </a:t>
            </a:r>
            <a:r>
              <a:rPr lang="en-US" b="1" dirty="0"/>
              <a:t>sensitive</a:t>
            </a:r>
            <a:r>
              <a:rPr lang="en-US" b="1" dirty="0">
                <a:solidFill>
                  <a:srgbClr val="002060"/>
                </a:solidFill>
              </a:rPr>
              <a:t> information</a:t>
            </a:r>
            <a:r>
              <a:rPr lang="en-US" dirty="0">
                <a:solidFill>
                  <a:srgbClr val="002060"/>
                </a:solidFill>
              </a:rPr>
              <a:t>, such as </a:t>
            </a:r>
            <a:r>
              <a:rPr lang="en-US" b="1" dirty="0">
                <a:solidFill>
                  <a:srgbClr val="002060"/>
                </a:solidFill>
              </a:rPr>
              <a:t>passwords, personal information, military operations, and credit card/financial details</a:t>
            </a:r>
            <a:r>
              <a:rPr lang="en-US" dirty="0">
                <a:solidFill>
                  <a:srgbClr val="002060"/>
                </a:solidFill>
              </a:rPr>
              <a:t>, by masquerading as a trustworthy person or business in an electronic communication.</a:t>
            </a:r>
            <a:endParaRPr lang="en-US" dirty="0">
              <a:solidFill>
                <a:srgbClr val="002060"/>
              </a:solidFill>
              <a:latin typeface="Bahnschrift Light Condensed" panose="020B0502040204020203" pitchFamily="34" charset="0"/>
            </a:endParaRPr>
          </a:p>
        </p:txBody>
      </p:sp>
      <p:pic>
        <p:nvPicPr>
          <p:cNvPr id="2054" name="Picture 6" descr="Indira College of Commerce and Science, Pune Courses &amp; Fees 20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0480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14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WD_PPT_templates_300ppi_0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60763" y="762000"/>
            <a:ext cx="8229600" cy="1143000"/>
          </a:xfrm>
          <a:effectLst>
            <a:reflection blurRad="6350" stA="52000" endA="300" endPos="35000" dir="5400000" sy="-100000" algn="bl" rotWithShape="0"/>
          </a:effectLst>
        </p:spPr>
        <p:txBody>
          <a:bodyPr/>
          <a:lstStyle/>
          <a:p>
            <a:r>
              <a:rPr lang="en-US" b="1" dirty="0" smtClean="0">
                <a:ln>
                  <a:solidFill>
                    <a:schemeClr val="accent1">
                      <a:lumMod val="50000"/>
                    </a:schemeClr>
                  </a:solidFill>
                </a:ln>
                <a:solidFill>
                  <a:schemeClr val="accent1">
                    <a:lumMod val="50000"/>
                  </a:schemeClr>
                </a:solidFill>
                <a:effectLst>
                  <a:outerShdw blurRad="38100" dist="38100" dir="2700000" algn="tl">
                    <a:srgbClr val="000000">
                      <a:alpha val="43137"/>
                    </a:srgbClr>
                  </a:outerShdw>
                </a:effectLst>
              </a:rPr>
              <a:t>How does work Phishing?</a:t>
            </a:r>
            <a:endParaRPr lang="en-US" b="1" dirty="0">
              <a:ln>
                <a:solidFill>
                  <a:schemeClr val="accent1">
                    <a:lumMod val="50000"/>
                  </a:schemeClr>
                </a:solidFill>
              </a:ln>
              <a:solidFill>
                <a:schemeClr val="accent1">
                  <a:lumMod val="50000"/>
                </a:schemeClr>
              </a:solidFill>
              <a:effectLst>
                <a:outerShdw blurRad="38100" dist="38100" dir="2700000" algn="tl">
                  <a:srgbClr val="000000">
                    <a:alpha val="43137"/>
                  </a:srgbClr>
                </a:outerShdw>
              </a:effectLst>
            </a:endParaRPr>
          </a:p>
        </p:txBody>
      </p:sp>
      <p:pic>
        <p:nvPicPr>
          <p:cNvPr id="7" name="Content Placeholder 6"/>
          <p:cNvPicPr>
            <a:picLocks noGrp="1" noChangeAspect="1"/>
          </p:cNvPicPr>
          <p:nvPr>
            <p:ph idx="1"/>
          </p:nvPr>
        </p:nvPicPr>
        <p:blipFill>
          <a:blip r:embed="rId4"/>
          <a:stretch>
            <a:fillRect/>
          </a:stretch>
        </p:blipFill>
        <p:spPr>
          <a:xfrm>
            <a:off x="457200" y="1676401"/>
            <a:ext cx="8229600" cy="4560110"/>
          </a:xfrm>
          <a:prstGeom prst="rect">
            <a:avLst/>
          </a:prstGeom>
        </p:spPr>
      </p:pic>
      <p:pic>
        <p:nvPicPr>
          <p:cNvPr id="6" name="Picture 6" descr="Indira College of Commerce and Science, Pune Courses &amp; Fees 20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0480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57200" y="5943600"/>
            <a:ext cx="2068286" cy="2929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533400" y="2634735"/>
            <a:ext cx="914400" cy="369332"/>
          </a:xfrm>
          <a:prstGeom prst="rect">
            <a:avLst/>
          </a:prstGeom>
          <a:solidFill>
            <a:schemeClr val="bg1"/>
          </a:solidFill>
        </p:spPr>
        <p:txBody>
          <a:bodyPr wrap="square" rtlCol="0">
            <a:spAutoFit/>
          </a:bodyPr>
          <a:lstStyle/>
          <a:p>
            <a:endParaRPr lang="en-IN" dirty="0">
              <a:solidFill>
                <a:schemeClr val="bg1"/>
              </a:solidFill>
            </a:endParaRPr>
          </a:p>
        </p:txBody>
      </p:sp>
      <p:sp>
        <p:nvSpPr>
          <p:cNvPr id="11" name="TextBox 10"/>
          <p:cNvSpPr txBox="1"/>
          <p:nvPr/>
        </p:nvSpPr>
        <p:spPr>
          <a:xfrm>
            <a:off x="457200" y="2573803"/>
            <a:ext cx="1625237" cy="646331"/>
          </a:xfrm>
          <a:prstGeom prst="rect">
            <a:avLst/>
          </a:prstGeom>
          <a:noFill/>
        </p:spPr>
        <p:txBody>
          <a:bodyPr wrap="square" rtlCol="0">
            <a:spAutoFit/>
          </a:bodyPr>
          <a:lstStyle/>
          <a:p>
            <a:r>
              <a:rPr lang="en-US" b="1" dirty="0" smtClean="0">
                <a:solidFill>
                  <a:schemeClr val="accent1">
                    <a:lumMod val="50000"/>
                  </a:schemeClr>
                </a:solidFill>
              </a:rPr>
              <a:t>Hacker Send email</a:t>
            </a:r>
            <a:endParaRPr lang="en-IN" b="1" dirty="0">
              <a:solidFill>
                <a:schemeClr val="accent1">
                  <a:lumMod val="50000"/>
                </a:schemeClr>
              </a:solidFill>
            </a:endParaRPr>
          </a:p>
        </p:txBody>
      </p:sp>
      <p:sp>
        <p:nvSpPr>
          <p:cNvPr id="13" name="Rounded Rectangle 12"/>
          <p:cNvSpPr/>
          <p:nvPr/>
        </p:nvSpPr>
        <p:spPr>
          <a:xfrm>
            <a:off x="3810000" y="2438400"/>
            <a:ext cx="457200" cy="135403"/>
          </a:xfrm>
          <a:prstGeom prst="round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4" name="TextBox 13"/>
          <p:cNvSpPr txBox="1"/>
          <p:nvPr/>
        </p:nvSpPr>
        <p:spPr>
          <a:xfrm>
            <a:off x="3756115" y="2250637"/>
            <a:ext cx="1066800" cy="646331"/>
          </a:xfrm>
          <a:prstGeom prst="rect">
            <a:avLst/>
          </a:prstGeom>
          <a:noFill/>
        </p:spPr>
        <p:txBody>
          <a:bodyPr wrap="square" rtlCol="0">
            <a:spAutoFit/>
          </a:bodyPr>
          <a:lstStyle/>
          <a:p>
            <a:r>
              <a:rPr lang="en-US" b="1" dirty="0" smtClean="0">
                <a:solidFill>
                  <a:schemeClr val="accent1">
                    <a:lumMod val="50000"/>
                  </a:schemeClr>
                </a:solidFill>
              </a:rPr>
              <a:t>Steal</a:t>
            </a:r>
            <a:r>
              <a:rPr lang="en-US" b="1" dirty="0" smtClean="0"/>
              <a:t> data</a:t>
            </a:r>
            <a:endParaRPr lang="en-IN" b="1" dirty="0"/>
          </a:p>
        </p:txBody>
      </p:sp>
      <p:sp>
        <p:nvSpPr>
          <p:cNvPr id="16" name="Rectangle 15"/>
          <p:cNvSpPr/>
          <p:nvPr/>
        </p:nvSpPr>
        <p:spPr>
          <a:xfrm>
            <a:off x="4822915" y="2634735"/>
            <a:ext cx="511085" cy="108465"/>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7" name="Rectangle 16"/>
          <p:cNvSpPr/>
          <p:nvPr/>
        </p:nvSpPr>
        <p:spPr>
          <a:xfrm>
            <a:off x="5583283" y="2634735"/>
            <a:ext cx="736963" cy="324742"/>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900" b="1" dirty="0" smtClean="0"/>
              <a:t>Links open </a:t>
            </a:r>
          </a:p>
          <a:p>
            <a:pPr algn="ctr"/>
            <a:r>
              <a:rPr lang="en-US" sz="900" b="1" dirty="0" smtClean="0"/>
              <a:t>spoofed logins</a:t>
            </a:r>
            <a:endParaRPr lang="en-IN" sz="900" b="1" dirty="0"/>
          </a:p>
        </p:txBody>
      </p:sp>
      <p:sp>
        <p:nvSpPr>
          <p:cNvPr id="18" name="Oval 17"/>
          <p:cNvSpPr/>
          <p:nvPr/>
        </p:nvSpPr>
        <p:spPr>
          <a:xfrm>
            <a:off x="6729276" y="2612083"/>
            <a:ext cx="609600" cy="2622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4027714" y="4648200"/>
            <a:ext cx="795201" cy="24541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20" name="TextBox 19"/>
          <p:cNvSpPr txBox="1"/>
          <p:nvPr/>
        </p:nvSpPr>
        <p:spPr>
          <a:xfrm>
            <a:off x="4724400" y="2463551"/>
            <a:ext cx="656952" cy="369332"/>
          </a:xfrm>
          <a:prstGeom prst="rect">
            <a:avLst/>
          </a:prstGeom>
          <a:noFill/>
        </p:spPr>
        <p:txBody>
          <a:bodyPr wrap="square" rtlCol="0">
            <a:spAutoFit/>
          </a:bodyPr>
          <a:lstStyle/>
          <a:p>
            <a:r>
              <a:rPr lang="en-US" b="1" dirty="0" smtClean="0"/>
              <a:t>Click</a:t>
            </a:r>
            <a:endParaRPr lang="en-IN" b="1" dirty="0"/>
          </a:p>
        </p:txBody>
      </p:sp>
      <p:sp>
        <p:nvSpPr>
          <p:cNvPr id="22" name="TextBox 21"/>
          <p:cNvSpPr txBox="1"/>
          <p:nvPr/>
        </p:nvSpPr>
        <p:spPr>
          <a:xfrm>
            <a:off x="6625045" y="2496235"/>
            <a:ext cx="1143001" cy="646331"/>
          </a:xfrm>
          <a:prstGeom prst="rect">
            <a:avLst/>
          </a:prstGeom>
          <a:noFill/>
        </p:spPr>
        <p:txBody>
          <a:bodyPr wrap="square" rtlCol="0">
            <a:spAutoFit/>
          </a:bodyPr>
          <a:lstStyle/>
          <a:p>
            <a:r>
              <a:rPr lang="en-US" b="1" dirty="0" smtClean="0"/>
              <a:t>Your user credential</a:t>
            </a:r>
            <a:endParaRPr lang="en-IN" b="1" dirty="0"/>
          </a:p>
        </p:txBody>
      </p:sp>
      <p:sp>
        <p:nvSpPr>
          <p:cNvPr id="24" name="Rectangle 23"/>
          <p:cNvSpPr/>
          <p:nvPr/>
        </p:nvSpPr>
        <p:spPr>
          <a:xfrm>
            <a:off x="1828800" y="4495800"/>
            <a:ext cx="1143000" cy="3048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5" name="TextBox 24"/>
          <p:cNvSpPr txBox="1"/>
          <p:nvPr/>
        </p:nvSpPr>
        <p:spPr>
          <a:xfrm>
            <a:off x="1874520" y="4363134"/>
            <a:ext cx="1199061" cy="646331"/>
          </a:xfrm>
          <a:prstGeom prst="rect">
            <a:avLst/>
          </a:prstGeom>
          <a:noFill/>
        </p:spPr>
        <p:txBody>
          <a:bodyPr wrap="square" rtlCol="0">
            <a:spAutoFit/>
          </a:bodyPr>
          <a:lstStyle/>
          <a:p>
            <a:r>
              <a:rPr lang="en-US" b="1" dirty="0" smtClean="0"/>
              <a:t>You open email</a:t>
            </a:r>
            <a:endParaRPr lang="en-IN" b="1" dirty="0"/>
          </a:p>
        </p:txBody>
      </p:sp>
      <p:sp>
        <p:nvSpPr>
          <p:cNvPr id="27" name="Rectangle 26"/>
          <p:cNvSpPr/>
          <p:nvPr/>
        </p:nvSpPr>
        <p:spPr>
          <a:xfrm>
            <a:off x="3771900" y="4261757"/>
            <a:ext cx="1143000" cy="3048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8" name="TextBox 27"/>
          <p:cNvSpPr txBox="1"/>
          <p:nvPr/>
        </p:nvSpPr>
        <p:spPr>
          <a:xfrm>
            <a:off x="3810000" y="4094202"/>
            <a:ext cx="1035230" cy="553998"/>
          </a:xfrm>
          <a:prstGeom prst="rect">
            <a:avLst/>
          </a:prstGeom>
          <a:noFill/>
        </p:spPr>
        <p:txBody>
          <a:bodyPr wrap="square" rtlCol="0">
            <a:spAutoFit/>
          </a:bodyPr>
          <a:lstStyle/>
          <a:p>
            <a:r>
              <a:rPr lang="en-US" sz="1000" b="1" dirty="0"/>
              <a:t>Compromise machine via file attachment</a:t>
            </a:r>
          </a:p>
        </p:txBody>
      </p:sp>
      <p:sp>
        <p:nvSpPr>
          <p:cNvPr id="30" name="Rectangle 29"/>
          <p:cNvSpPr/>
          <p:nvPr/>
        </p:nvSpPr>
        <p:spPr>
          <a:xfrm>
            <a:off x="4883330" y="4302579"/>
            <a:ext cx="984070" cy="3048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4" name="TextBox 33"/>
          <p:cNvSpPr txBox="1"/>
          <p:nvPr/>
        </p:nvSpPr>
        <p:spPr>
          <a:xfrm>
            <a:off x="5177790" y="4193827"/>
            <a:ext cx="870857" cy="577081"/>
          </a:xfrm>
          <a:prstGeom prst="rect">
            <a:avLst/>
          </a:prstGeom>
          <a:noFill/>
        </p:spPr>
        <p:txBody>
          <a:bodyPr wrap="square" rtlCol="0">
            <a:spAutoFit/>
          </a:bodyPr>
          <a:lstStyle/>
          <a:p>
            <a:r>
              <a:rPr lang="en-US" sz="1050" b="1" dirty="0"/>
              <a:t>User download file</a:t>
            </a:r>
          </a:p>
        </p:txBody>
      </p:sp>
      <p:sp>
        <p:nvSpPr>
          <p:cNvPr id="35" name="Rectangle 34"/>
          <p:cNvSpPr/>
          <p:nvPr/>
        </p:nvSpPr>
        <p:spPr>
          <a:xfrm>
            <a:off x="6023065" y="4360433"/>
            <a:ext cx="896439" cy="3048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6" name="Rectangle 35"/>
          <p:cNvSpPr/>
          <p:nvPr/>
        </p:nvSpPr>
        <p:spPr>
          <a:xfrm>
            <a:off x="6868340" y="4472269"/>
            <a:ext cx="896439" cy="3048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7" name="Rectangle 36"/>
          <p:cNvSpPr/>
          <p:nvPr/>
        </p:nvSpPr>
        <p:spPr>
          <a:xfrm>
            <a:off x="6176825" y="4482367"/>
            <a:ext cx="896439" cy="3048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8" name="TextBox 37"/>
          <p:cNvSpPr txBox="1"/>
          <p:nvPr/>
        </p:nvSpPr>
        <p:spPr>
          <a:xfrm>
            <a:off x="6093823" y="4261757"/>
            <a:ext cx="896439" cy="461665"/>
          </a:xfrm>
          <a:prstGeom prst="rect">
            <a:avLst/>
          </a:prstGeom>
          <a:noFill/>
        </p:spPr>
        <p:txBody>
          <a:bodyPr wrap="square" rtlCol="0">
            <a:spAutoFit/>
          </a:bodyPr>
          <a:lstStyle/>
          <a:p>
            <a:r>
              <a:rPr lang="en-US" sz="1200" b="1" dirty="0" smtClean="0"/>
              <a:t>Delayed Release</a:t>
            </a:r>
            <a:endParaRPr lang="en-IN" sz="1200" b="1" dirty="0"/>
          </a:p>
        </p:txBody>
      </p:sp>
      <p:sp>
        <p:nvSpPr>
          <p:cNvPr id="39" name="TextBox 38"/>
          <p:cNvSpPr txBox="1"/>
          <p:nvPr/>
        </p:nvSpPr>
        <p:spPr>
          <a:xfrm>
            <a:off x="6964680" y="4360433"/>
            <a:ext cx="929096" cy="400110"/>
          </a:xfrm>
          <a:prstGeom prst="rect">
            <a:avLst/>
          </a:prstGeom>
          <a:noFill/>
        </p:spPr>
        <p:txBody>
          <a:bodyPr wrap="square" rtlCol="0">
            <a:spAutoFit/>
          </a:bodyPr>
          <a:lstStyle/>
          <a:p>
            <a:r>
              <a:rPr lang="en-US" sz="1000" b="1" dirty="0" smtClean="0"/>
              <a:t>System compromised</a:t>
            </a:r>
            <a:endParaRPr lang="en-IN" sz="1000" b="1" dirty="0"/>
          </a:p>
        </p:txBody>
      </p:sp>
      <p:pic>
        <p:nvPicPr>
          <p:cNvPr id="40" name="Picture 39"/>
          <p:cNvPicPr>
            <a:picLocks noChangeAspect="1"/>
          </p:cNvPicPr>
          <p:nvPr/>
        </p:nvPicPr>
        <p:blipFill>
          <a:blip r:embed="rId6"/>
          <a:stretch>
            <a:fillRect/>
          </a:stretch>
        </p:blipFill>
        <p:spPr>
          <a:xfrm>
            <a:off x="3858984" y="5943600"/>
            <a:ext cx="1132659" cy="216437"/>
          </a:xfrm>
          <a:prstGeom prst="rect">
            <a:avLst/>
          </a:prstGeom>
        </p:spPr>
      </p:pic>
      <p:sp>
        <p:nvSpPr>
          <p:cNvPr id="42" name="TextBox 41"/>
          <p:cNvSpPr txBox="1"/>
          <p:nvPr/>
        </p:nvSpPr>
        <p:spPr>
          <a:xfrm>
            <a:off x="3756115" y="5819924"/>
            <a:ext cx="1206680" cy="461665"/>
          </a:xfrm>
          <a:prstGeom prst="rect">
            <a:avLst/>
          </a:prstGeom>
          <a:noFill/>
        </p:spPr>
        <p:txBody>
          <a:bodyPr wrap="square" rtlCol="0">
            <a:spAutoFit/>
          </a:bodyPr>
          <a:lstStyle/>
          <a:p>
            <a:r>
              <a:rPr lang="en-US" sz="800" b="1" dirty="0" smtClean="0"/>
              <a:t>Compromise machine via Malicious website</a:t>
            </a:r>
          </a:p>
          <a:p>
            <a:endParaRPr lang="en-IN" sz="800" b="1" dirty="0"/>
          </a:p>
        </p:txBody>
      </p:sp>
      <p:pic>
        <p:nvPicPr>
          <p:cNvPr id="43" name="Picture 42"/>
          <p:cNvPicPr>
            <a:picLocks noChangeAspect="1"/>
          </p:cNvPicPr>
          <p:nvPr/>
        </p:nvPicPr>
        <p:blipFill>
          <a:blip r:embed="rId6"/>
          <a:stretch>
            <a:fillRect/>
          </a:stretch>
        </p:blipFill>
        <p:spPr>
          <a:xfrm>
            <a:off x="5177790" y="5813426"/>
            <a:ext cx="405493" cy="163529"/>
          </a:xfrm>
          <a:prstGeom prst="rect">
            <a:avLst/>
          </a:prstGeom>
        </p:spPr>
      </p:pic>
      <p:sp>
        <p:nvSpPr>
          <p:cNvPr id="44" name="TextBox 43"/>
          <p:cNvSpPr txBox="1"/>
          <p:nvPr/>
        </p:nvSpPr>
        <p:spPr>
          <a:xfrm>
            <a:off x="5117373" y="5783134"/>
            <a:ext cx="673282" cy="230832"/>
          </a:xfrm>
          <a:prstGeom prst="rect">
            <a:avLst/>
          </a:prstGeom>
          <a:noFill/>
        </p:spPr>
        <p:txBody>
          <a:bodyPr wrap="square" rtlCol="0">
            <a:spAutoFit/>
          </a:bodyPr>
          <a:lstStyle/>
          <a:p>
            <a:r>
              <a:rPr lang="en-US" sz="900" b="1" dirty="0" smtClean="0"/>
              <a:t>Click link</a:t>
            </a:r>
            <a:endParaRPr lang="en-IN" sz="900" b="1" dirty="0"/>
          </a:p>
        </p:txBody>
      </p:sp>
      <p:pic>
        <p:nvPicPr>
          <p:cNvPr id="45" name="Picture 44"/>
          <p:cNvPicPr>
            <a:picLocks noChangeAspect="1"/>
          </p:cNvPicPr>
          <p:nvPr/>
        </p:nvPicPr>
        <p:blipFill>
          <a:blip r:embed="rId6"/>
          <a:stretch>
            <a:fillRect/>
          </a:stretch>
        </p:blipFill>
        <p:spPr>
          <a:xfrm>
            <a:off x="7073264" y="5816282"/>
            <a:ext cx="546736" cy="329213"/>
          </a:xfrm>
          <a:prstGeom prst="rect">
            <a:avLst/>
          </a:prstGeom>
        </p:spPr>
      </p:pic>
      <p:sp>
        <p:nvSpPr>
          <p:cNvPr id="46" name="TextBox 45"/>
          <p:cNvSpPr txBox="1"/>
          <p:nvPr/>
        </p:nvSpPr>
        <p:spPr>
          <a:xfrm>
            <a:off x="2362199" y="2250637"/>
            <a:ext cx="1346563" cy="430887"/>
          </a:xfrm>
          <a:prstGeom prst="rect">
            <a:avLst/>
          </a:prstGeom>
          <a:noFill/>
        </p:spPr>
        <p:txBody>
          <a:bodyPr wrap="square" rtlCol="0">
            <a:spAutoFit/>
          </a:bodyPr>
          <a:lstStyle/>
          <a:p>
            <a:r>
              <a:rPr lang="en-US" sz="1100" b="1" dirty="0" smtClean="0"/>
              <a:t>System compromised</a:t>
            </a:r>
            <a:endParaRPr lang="en-IN" sz="1100" b="1" dirty="0"/>
          </a:p>
        </p:txBody>
      </p:sp>
      <p:pic>
        <p:nvPicPr>
          <p:cNvPr id="47" name="Picture 46"/>
          <p:cNvPicPr>
            <a:picLocks noChangeAspect="1"/>
          </p:cNvPicPr>
          <p:nvPr/>
        </p:nvPicPr>
        <p:blipFill>
          <a:blip r:embed="rId6"/>
          <a:stretch>
            <a:fillRect/>
          </a:stretch>
        </p:blipFill>
        <p:spPr>
          <a:xfrm>
            <a:off x="7543800" y="6013966"/>
            <a:ext cx="1074242" cy="225677"/>
          </a:xfrm>
          <a:prstGeom prst="rect">
            <a:avLst/>
          </a:prstGeom>
        </p:spPr>
      </p:pic>
      <p:sp>
        <p:nvSpPr>
          <p:cNvPr id="49" name="Rectangle 48"/>
          <p:cNvSpPr/>
          <p:nvPr/>
        </p:nvSpPr>
        <p:spPr>
          <a:xfrm>
            <a:off x="7536137" y="5898550"/>
            <a:ext cx="1366472" cy="707886"/>
          </a:xfrm>
          <a:prstGeom prst="rect">
            <a:avLst/>
          </a:prstGeom>
        </p:spPr>
        <p:txBody>
          <a:bodyPr wrap="square">
            <a:spAutoFit/>
          </a:bodyPr>
          <a:lstStyle/>
          <a:p>
            <a:r>
              <a:rPr lang="en-US" sz="2000" b="1" dirty="0"/>
              <a:t>Data sent to hacker</a:t>
            </a:r>
          </a:p>
        </p:txBody>
      </p:sp>
      <p:sp>
        <p:nvSpPr>
          <p:cNvPr id="3" name="TextBox 2"/>
          <p:cNvSpPr txBox="1"/>
          <p:nvPr/>
        </p:nvSpPr>
        <p:spPr>
          <a:xfrm>
            <a:off x="228600" y="6400800"/>
            <a:ext cx="6736080" cy="38100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261767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descr="WD_PPT_templates_300ppi_0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Indira College of Commerce and Science, Pune Courses &amp; Fees 20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048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uEvb6_H72Ok"/>
          <p:cNvPicPr>
            <a:picLocks noRot="1" noChangeAspect="1"/>
          </p:cNvPicPr>
          <p:nvPr>
            <a:videoFile r:link="rId1"/>
          </p:nvPr>
        </p:nvPicPr>
        <p:blipFill>
          <a:blip r:embed="rId5"/>
          <a:stretch>
            <a:fillRect/>
          </a:stretch>
        </p:blipFill>
        <p:spPr>
          <a:xfrm>
            <a:off x="228600" y="1613356"/>
            <a:ext cx="8686800" cy="5168444"/>
          </a:xfrm>
          <a:prstGeom prst="rect">
            <a:avLst/>
          </a:prstGeom>
        </p:spPr>
      </p:pic>
      <p:sp>
        <p:nvSpPr>
          <p:cNvPr id="10" name="TextBox 9"/>
          <p:cNvSpPr txBox="1"/>
          <p:nvPr/>
        </p:nvSpPr>
        <p:spPr>
          <a:xfrm>
            <a:off x="1600200" y="879566"/>
            <a:ext cx="6324600"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How does work Phishing in actual </a:t>
            </a:r>
            <a:r>
              <a:rPr lang="en-US" sz="2800" b="1" dirty="0" err="1">
                <a:effectLst>
                  <a:outerShdw blurRad="38100" dist="38100" dir="2700000" algn="tl">
                    <a:srgbClr val="000000">
                      <a:alpha val="43137"/>
                    </a:srgbClr>
                  </a:outerShdw>
                </a:effectLst>
              </a:rPr>
              <a:t>vedio</a:t>
            </a:r>
            <a:r>
              <a:rPr lang="en-US" sz="2800" b="1" dirty="0">
                <a:effectLst>
                  <a:outerShdw blurRad="38100" dist="38100" dir="2700000" algn="tl">
                    <a:srgbClr val="000000">
                      <a:alpha val="43137"/>
                    </a:srgbClr>
                  </a:outerShdw>
                </a:effectLst>
              </a:rPr>
              <a:t>…</a:t>
            </a:r>
            <a:endParaRPr lang="en-IN"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12957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5"/>
          <p:cNvPicPr>
            <a:picLocks noGrp="1" noChangeAspect="1"/>
          </p:cNvPicPr>
          <p:nvPr>
            <p:ph idx="1"/>
          </p:nvPr>
        </p:nvPicPr>
        <p:blipFill>
          <a:blip r:embed="rId3"/>
          <a:stretch>
            <a:fillRect/>
          </a:stretch>
        </p:blipFill>
        <p:spPr>
          <a:xfrm>
            <a:off x="4495800" y="3407229"/>
            <a:ext cx="4267200" cy="2072820"/>
          </a:xfrm>
          <a:prstGeom prst="rect">
            <a:avLst/>
          </a:prstGeom>
        </p:spPr>
      </p:pic>
      <p:pic>
        <p:nvPicPr>
          <p:cNvPr id="5" name="Picture 6" descr="Indira College of Commerce and Science, Pune Courses &amp; Fees 20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048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0" y="3407229"/>
            <a:ext cx="4419601" cy="1760373"/>
          </a:xfrm>
          <a:prstGeom prst="rect">
            <a:avLst/>
          </a:prstGeom>
        </p:spPr>
      </p:pic>
      <p:pic>
        <p:nvPicPr>
          <p:cNvPr id="8" name="Picture 7"/>
          <p:cNvPicPr>
            <a:picLocks noChangeAspect="1"/>
          </p:cNvPicPr>
          <p:nvPr/>
        </p:nvPicPr>
        <p:blipFill>
          <a:blip r:embed="rId6"/>
          <a:stretch>
            <a:fillRect/>
          </a:stretch>
        </p:blipFill>
        <p:spPr>
          <a:xfrm>
            <a:off x="152401" y="5029200"/>
            <a:ext cx="3962399" cy="1432684"/>
          </a:xfrm>
          <a:prstGeom prst="rect">
            <a:avLst/>
          </a:prstGeom>
        </p:spPr>
      </p:pic>
      <p:pic>
        <p:nvPicPr>
          <p:cNvPr id="9" name="Picture 8"/>
          <p:cNvPicPr>
            <a:picLocks noChangeAspect="1"/>
          </p:cNvPicPr>
          <p:nvPr/>
        </p:nvPicPr>
        <p:blipFill>
          <a:blip r:embed="rId7"/>
          <a:stretch>
            <a:fillRect/>
          </a:stretch>
        </p:blipFill>
        <p:spPr>
          <a:xfrm>
            <a:off x="4419601" y="1866765"/>
            <a:ext cx="4624250" cy="1562235"/>
          </a:xfrm>
          <a:prstGeom prst="rect">
            <a:avLst/>
          </a:prstGeom>
        </p:spPr>
      </p:pic>
      <p:sp>
        <p:nvSpPr>
          <p:cNvPr id="10" name="TextBox 9"/>
          <p:cNvSpPr txBox="1"/>
          <p:nvPr/>
        </p:nvSpPr>
        <p:spPr>
          <a:xfrm>
            <a:off x="1523999" y="1866765"/>
            <a:ext cx="2895601" cy="1692771"/>
          </a:xfrm>
          <a:prstGeom prst="rect">
            <a:avLst/>
          </a:prstGeom>
          <a:noFill/>
        </p:spPr>
        <p:txBody>
          <a:bodyPr wrap="square" rtlCol="0">
            <a:spAutoFit/>
          </a:bodyPr>
          <a:lstStyle/>
          <a:p>
            <a:r>
              <a:rPr lang="en-US" sz="2400" b="1" dirty="0" err="1"/>
              <a:t>SMiShing</a:t>
            </a:r>
            <a:r>
              <a:rPr lang="en-US" sz="1400" b="1" dirty="0"/>
              <a:t/>
            </a:r>
            <a:br>
              <a:rPr lang="en-US" sz="1400" b="1" dirty="0"/>
            </a:br>
            <a:r>
              <a:rPr lang="en-US" sz="1600" b="1" dirty="0" err="1"/>
              <a:t>SMiShing</a:t>
            </a:r>
            <a:r>
              <a:rPr lang="en-US" sz="1600" b="1" dirty="0"/>
              <a:t> is a phishing attack via SMS, or test messages. These scams try to trick you into clicking a link in </a:t>
            </a:r>
            <a:r>
              <a:rPr lang="en-US" sz="1600" b="1" dirty="0" err="1"/>
              <a:t>atext</a:t>
            </a:r>
            <a:r>
              <a:rPr lang="en-US" sz="1600" b="1" dirty="0"/>
              <a:t> messages</a:t>
            </a:r>
            <a:r>
              <a:rPr lang="en-US" sz="1600" b="1" dirty="0" smtClean="0"/>
              <a:t>.</a:t>
            </a:r>
            <a:endParaRPr lang="en-IN" sz="1600" b="1" dirty="0"/>
          </a:p>
        </p:txBody>
      </p:sp>
      <p:sp>
        <p:nvSpPr>
          <p:cNvPr id="11" name="TextBox 10"/>
          <p:cNvSpPr txBox="1"/>
          <p:nvPr/>
        </p:nvSpPr>
        <p:spPr>
          <a:xfrm>
            <a:off x="2743200" y="609600"/>
            <a:ext cx="1295400" cy="1066800"/>
          </a:xfrm>
          <a:prstGeom prst="rect">
            <a:avLst/>
          </a:prstGeom>
          <a:noFill/>
        </p:spPr>
        <p:txBody>
          <a:bodyPr wrap="square" rtlCol="0">
            <a:spAutoFit/>
          </a:bodyPr>
          <a:lstStyle/>
          <a:p>
            <a:endParaRPr lang="en-IN" dirty="0"/>
          </a:p>
        </p:txBody>
      </p:sp>
      <p:pic>
        <p:nvPicPr>
          <p:cNvPr id="12" name="Picture 11"/>
          <p:cNvPicPr>
            <a:picLocks noChangeAspect="1"/>
          </p:cNvPicPr>
          <p:nvPr/>
        </p:nvPicPr>
        <p:blipFill>
          <a:blip r:embed="rId8"/>
          <a:stretch>
            <a:fillRect/>
          </a:stretch>
        </p:blipFill>
        <p:spPr>
          <a:xfrm>
            <a:off x="228600" y="1676400"/>
            <a:ext cx="1150747" cy="1730829"/>
          </a:xfrm>
          <a:prstGeom prst="rect">
            <a:avLst/>
          </a:prstGeom>
        </p:spPr>
      </p:pic>
      <p:sp>
        <p:nvSpPr>
          <p:cNvPr id="13" name="TextBox 12"/>
          <p:cNvSpPr txBox="1"/>
          <p:nvPr/>
        </p:nvSpPr>
        <p:spPr>
          <a:xfrm>
            <a:off x="5943600" y="5167602"/>
            <a:ext cx="2819400" cy="1569660"/>
          </a:xfrm>
          <a:prstGeom prst="rect">
            <a:avLst/>
          </a:prstGeom>
          <a:noFill/>
        </p:spPr>
        <p:txBody>
          <a:bodyPr wrap="square" rtlCol="0">
            <a:spAutoFit/>
          </a:bodyPr>
          <a:lstStyle/>
          <a:p>
            <a:r>
              <a:rPr lang="en-US" sz="2400" b="1" dirty="0" smtClean="0"/>
              <a:t>Email Phishing</a:t>
            </a:r>
          </a:p>
          <a:p>
            <a:r>
              <a:rPr lang="en-US" dirty="0" smtClean="0"/>
              <a:t>Phishing </a:t>
            </a:r>
            <a:r>
              <a:rPr lang="en-US" dirty="0"/>
              <a:t>is </a:t>
            </a:r>
            <a:r>
              <a:rPr lang="en-US" b="1" dirty="0"/>
              <a:t>when attackers send malicious emails designed to trick people into falling for a scam</a:t>
            </a:r>
            <a:endParaRPr lang="en-IN" dirty="0"/>
          </a:p>
        </p:txBody>
      </p:sp>
      <p:pic>
        <p:nvPicPr>
          <p:cNvPr id="16" name="Content Placeholder 11"/>
          <p:cNvPicPr>
            <a:picLocks noChangeAspect="1"/>
          </p:cNvPicPr>
          <p:nvPr/>
        </p:nvPicPr>
        <p:blipFill>
          <a:blip r:embed="rId9"/>
          <a:stretch>
            <a:fillRect/>
          </a:stretch>
        </p:blipFill>
        <p:spPr>
          <a:xfrm>
            <a:off x="4419600" y="4989901"/>
            <a:ext cx="1447801" cy="1807516"/>
          </a:xfrm>
          <a:prstGeom prst="rect">
            <a:avLst/>
          </a:prstGeom>
        </p:spPr>
      </p:pic>
      <p:sp>
        <p:nvSpPr>
          <p:cNvPr id="17" name="TextBox 16"/>
          <p:cNvSpPr txBox="1"/>
          <p:nvPr/>
        </p:nvSpPr>
        <p:spPr>
          <a:xfrm>
            <a:off x="1600200" y="975360"/>
            <a:ext cx="6400800" cy="707886"/>
          </a:xfrm>
          <a:prstGeom prst="rect">
            <a:avLst/>
          </a:prstGeom>
          <a:noFill/>
        </p:spPr>
        <p:txBody>
          <a:bodyPr wrap="square" rtlCol="0">
            <a:spAutoFit/>
          </a:bodyPr>
          <a:lstStyle/>
          <a:p>
            <a:r>
              <a:rPr lang="en-US" sz="4000" b="1" u="sng" dirty="0" smtClean="0">
                <a:effectLst>
                  <a:outerShdw blurRad="38100" dist="38100" dir="2700000" algn="tl">
                    <a:srgbClr val="000000">
                      <a:alpha val="43137"/>
                    </a:srgbClr>
                  </a:outerShdw>
                </a:effectLst>
              </a:rPr>
              <a:t>Most common Phishing Type.</a:t>
            </a:r>
            <a:endParaRPr lang="en-IN" sz="40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02705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54"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14400" y="762000"/>
            <a:ext cx="8229600" cy="1143000"/>
          </a:xfrm>
        </p:spPr>
        <p:txBody>
          <a:bodyPr>
            <a:normAutofit/>
          </a:bodyPr>
          <a:lstStyle/>
          <a:p>
            <a:r>
              <a:rPr lang="en-US" sz="4000" b="1" dirty="0" smtClean="0"/>
              <a:t>How to identify a phishing attack.</a:t>
            </a:r>
            <a:endParaRPr lang="en-US" sz="4000" b="1" dirty="0"/>
          </a:p>
        </p:txBody>
      </p:sp>
      <p:pic>
        <p:nvPicPr>
          <p:cNvPr id="7" name="Picture 6" descr="Indira College of Commerce and Science, Pune Courses &amp; Fees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8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304800" y="1726474"/>
            <a:ext cx="8534400" cy="5095015"/>
          </a:xfrm>
          <a:prstGeom prst="rect">
            <a:avLst/>
          </a:prstGeom>
        </p:spPr>
      </p:pic>
    </p:spTree>
    <p:extLst>
      <p:ext uri="{BB962C8B-B14F-4D97-AF65-F5344CB8AC3E}">
        <p14:creationId xmlns:p14="http://schemas.microsoft.com/office/powerpoint/2010/main" val="2314423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WD_PPT_templates_300ppi_0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685800"/>
            <a:ext cx="7620000" cy="1143000"/>
          </a:xfrm>
        </p:spPr>
        <p:txBody>
          <a:bodyPr>
            <a:noAutofit/>
          </a:bodyPr>
          <a:lstStyle/>
          <a:p>
            <a:r>
              <a:rPr lang="en-US" sz="4000" b="1" dirty="0" smtClean="0">
                <a:effectLst>
                  <a:outerShdw blurRad="38100" dist="38100" dir="2700000" algn="tl">
                    <a:srgbClr val="000000">
                      <a:alpha val="43137"/>
                    </a:srgbClr>
                  </a:outerShdw>
                </a:effectLst>
              </a:rPr>
              <a:t>How do We protect against phishing attack.</a:t>
            </a:r>
            <a:endParaRPr lang="en-US" sz="4000" b="1" dirty="0">
              <a:effectLst>
                <a:outerShdw blurRad="38100" dist="38100" dir="2700000" algn="tl">
                  <a:srgbClr val="000000">
                    <a:alpha val="43137"/>
                  </a:srgbClr>
                </a:outerShdw>
              </a:effectLst>
            </a:endParaRPr>
          </a:p>
        </p:txBody>
      </p:sp>
      <p:sp>
        <p:nvSpPr>
          <p:cNvPr id="3" name="TextBox 2"/>
          <p:cNvSpPr txBox="1"/>
          <p:nvPr/>
        </p:nvSpPr>
        <p:spPr>
          <a:xfrm>
            <a:off x="91067" y="5042118"/>
            <a:ext cx="8976733" cy="338554"/>
          </a:xfrm>
          <a:prstGeom prst="rect">
            <a:avLst/>
          </a:prstGeom>
          <a:solidFill>
            <a:schemeClr val="bg1"/>
          </a:solidFill>
        </p:spPr>
        <p:txBody>
          <a:bodyPr wrap="square" rtlCol="0">
            <a:spAutoFit/>
          </a:bodyPr>
          <a:lstStyle/>
          <a:p>
            <a:pPr marL="342900" indent="-342900">
              <a:buAutoNum type="arabicPeriod"/>
            </a:pPr>
            <a:endParaRPr lang="en-US" sz="1600" dirty="0"/>
          </a:p>
        </p:txBody>
      </p:sp>
      <p:pic>
        <p:nvPicPr>
          <p:cNvPr id="6" name="Picture 5" descr="Indira College of Commerce and Science, Pune Courses &amp; Fees 20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048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5" name="ZWevn2_kMqI"/>
          <p:cNvPicPr>
            <a:picLocks noRot="1" noChangeAspect="1"/>
          </p:cNvPicPr>
          <p:nvPr>
            <a:videoFile r:link="rId1"/>
          </p:nvPr>
        </p:nvPicPr>
        <p:blipFill>
          <a:blip r:embed="rId5"/>
          <a:stretch>
            <a:fillRect/>
          </a:stretch>
        </p:blipFill>
        <p:spPr>
          <a:xfrm>
            <a:off x="152400" y="2057400"/>
            <a:ext cx="8839200" cy="4876800"/>
          </a:xfrm>
          <a:prstGeom prst="rect">
            <a:avLst/>
          </a:prstGeom>
        </p:spPr>
      </p:pic>
    </p:spTree>
    <p:extLst>
      <p:ext uri="{BB962C8B-B14F-4D97-AF65-F5344CB8AC3E}">
        <p14:creationId xmlns:p14="http://schemas.microsoft.com/office/powerpoint/2010/main" val="177957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1" descr="WD_PPT_templates_300ppi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91067" y="5042118"/>
            <a:ext cx="8976733" cy="338554"/>
          </a:xfrm>
          <a:prstGeom prst="rect">
            <a:avLst/>
          </a:prstGeom>
          <a:solidFill>
            <a:schemeClr val="bg1"/>
          </a:solidFill>
        </p:spPr>
        <p:txBody>
          <a:bodyPr wrap="square" rtlCol="0">
            <a:spAutoFit/>
          </a:bodyPr>
          <a:lstStyle/>
          <a:p>
            <a:pPr marL="342900" indent="-342900">
              <a:buAutoNum type="arabicPeriod"/>
            </a:pPr>
            <a:endParaRPr lang="en-US" sz="1600" dirty="0"/>
          </a:p>
        </p:txBody>
      </p:sp>
      <p:pic>
        <p:nvPicPr>
          <p:cNvPr id="6" name="Picture 5" descr="Indira College of Commerce and Science, Pune Courses &amp; Fees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80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447800" y="762000"/>
            <a:ext cx="6172200" cy="1446550"/>
          </a:xfrm>
          <a:prstGeom prst="rect">
            <a:avLst/>
          </a:prstGeom>
          <a:noFill/>
        </p:spPr>
        <p:txBody>
          <a:bodyPr wrap="square" rtlCol="0">
            <a:spAutoFit/>
          </a:bodyPr>
          <a:lstStyle/>
          <a:p>
            <a:r>
              <a:rPr lang="en-US" sz="3200" b="1" dirty="0"/>
              <a:t>Phishing the most common cause of Ransomware attack. </a:t>
            </a:r>
            <a:endParaRPr lang="en-IN" sz="3200" b="1" dirty="0"/>
          </a:p>
          <a:p>
            <a:endParaRPr lang="en-IN" sz="2400" b="1" dirty="0">
              <a:solidFill>
                <a:srgbClr val="002060"/>
              </a:solidFill>
              <a:effectLst>
                <a:outerShdw blurRad="38100" dist="38100" dir="2700000" algn="tl">
                  <a:srgbClr val="000000">
                    <a:alpha val="43137"/>
                  </a:srgbClr>
                </a:outerShdw>
              </a:effectLst>
            </a:endParaRPr>
          </a:p>
        </p:txBody>
      </p:sp>
      <p:sp>
        <p:nvSpPr>
          <p:cNvPr id="8" name="TextBox 7"/>
          <p:cNvSpPr txBox="1"/>
          <p:nvPr/>
        </p:nvSpPr>
        <p:spPr>
          <a:xfrm>
            <a:off x="314037" y="1645392"/>
            <a:ext cx="8900533" cy="1938992"/>
          </a:xfrm>
          <a:prstGeom prst="rect">
            <a:avLst/>
          </a:prstGeom>
          <a:noFill/>
        </p:spPr>
        <p:txBody>
          <a:bodyPr wrap="square" rtlCol="0">
            <a:spAutoFit/>
          </a:bodyPr>
          <a:lstStyle/>
          <a:p>
            <a:pPr marL="514350" indent="-514350">
              <a:buFont typeface="Wingdings" panose="05000000000000000000" pitchFamily="2" charset="2"/>
              <a:buChar char="q"/>
            </a:pPr>
            <a:r>
              <a:rPr lang="en-US" sz="2400" dirty="0" smtClean="0"/>
              <a:t>Your users lack security awareness. ...</a:t>
            </a:r>
          </a:p>
          <a:p>
            <a:pPr marL="514350" indent="-514350">
              <a:buFont typeface="Wingdings" panose="05000000000000000000" pitchFamily="2" charset="2"/>
              <a:buChar char="q"/>
            </a:pPr>
            <a:r>
              <a:rPr lang="en-US" sz="2400" dirty="0" smtClean="0"/>
              <a:t> Criminals are (unsurprisingly) following the money. .</a:t>
            </a:r>
          </a:p>
          <a:p>
            <a:pPr marL="514350" indent="-514350">
              <a:buFont typeface="Wingdings" panose="05000000000000000000" pitchFamily="2" charset="2"/>
              <a:buChar char="q"/>
            </a:pPr>
            <a:r>
              <a:rPr lang="en-US" sz="2400" dirty="0" smtClean="0"/>
              <a:t> You're not performing sufficient due diligence.</a:t>
            </a:r>
          </a:p>
          <a:p>
            <a:pPr marL="514350" indent="-514350">
              <a:buFont typeface="Wingdings" panose="05000000000000000000" pitchFamily="2" charset="2"/>
              <a:buChar char="q"/>
            </a:pPr>
            <a:r>
              <a:rPr lang="en-US" sz="2400" dirty="0" smtClean="0"/>
              <a:t> Criminal </a:t>
            </a:r>
            <a:r>
              <a:rPr lang="en-US" sz="2400" dirty="0" err="1" smtClean="0"/>
              <a:t>organisations</a:t>
            </a:r>
            <a:r>
              <a:rPr lang="en-US" sz="2400" dirty="0" smtClean="0"/>
              <a:t> are sitting on a mountain of funds. </a:t>
            </a:r>
          </a:p>
          <a:p>
            <a:pPr marL="514350" indent="-514350">
              <a:buFont typeface="Wingdings" panose="05000000000000000000" pitchFamily="2" charset="2"/>
              <a:buChar char="q"/>
            </a:pPr>
            <a:r>
              <a:rPr lang="en-US" sz="2400" dirty="0" smtClean="0"/>
              <a:t> Low-cost phishing and ransomware tools are easy to get hold of.</a:t>
            </a:r>
          </a:p>
        </p:txBody>
      </p:sp>
      <p:pic>
        <p:nvPicPr>
          <p:cNvPr id="10" name="Picture 9"/>
          <p:cNvPicPr>
            <a:picLocks noChangeAspect="1"/>
          </p:cNvPicPr>
          <p:nvPr/>
        </p:nvPicPr>
        <p:blipFill>
          <a:blip r:embed="rId4"/>
          <a:stretch>
            <a:fillRect/>
          </a:stretch>
        </p:blipFill>
        <p:spPr>
          <a:xfrm>
            <a:off x="457200" y="3670942"/>
            <a:ext cx="8381999" cy="3063491"/>
          </a:xfrm>
          <a:prstGeom prst="rect">
            <a:avLst/>
          </a:prstGeom>
        </p:spPr>
      </p:pic>
    </p:spTree>
    <p:extLst>
      <p:ext uri="{BB962C8B-B14F-4D97-AF65-F5344CB8AC3E}">
        <p14:creationId xmlns:p14="http://schemas.microsoft.com/office/powerpoint/2010/main" val="3457719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10854</TotalTime>
  <Words>598</Words>
  <Application>Microsoft Office PowerPoint</Application>
  <PresentationFormat>On-screen Show (4:3)</PresentationFormat>
  <Paragraphs>63</Paragraphs>
  <Slides>12</Slides>
  <Notes>2</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宋体</vt:lpstr>
      <vt:lpstr>Arial</vt:lpstr>
      <vt:lpstr>Bahnschrift Light Condensed</vt:lpstr>
      <vt:lpstr>Bahnschrift SemiBold Condensed</vt:lpstr>
      <vt:lpstr>Calibri</vt:lpstr>
      <vt:lpstr>Wingdings</vt:lpstr>
      <vt:lpstr>Office Theme</vt:lpstr>
      <vt:lpstr>Phishing &amp; SMShing Awareness</vt:lpstr>
      <vt:lpstr>Examples of Phishing Attacks</vt:lpstr>
      <vt:lpstr>What is “Phishing” &amp; “SMShing”?</vt:lpstr>
      <vt:lpstr>How does work Phishing?</vt:lpstr>
      <vt:lpstr>PowerPoint Presentation</vt:lpstr>
      <vt:lpstr>PowerPoint Presentation</vt:lpstr>
      <vt:lpstr>How to identify a phishing attack.</vt:lpstr>
      <vt:lpstr>How do We protect against phishing attack.</vt:lpstr>
      <vt:lpstr>PowerPoint Presentation</vt:lpstr>
      <vt:lpstr>PowerPoint Presentation</vt:lpstr>
      <vt:lpstr>PowerPoint Presentation</vt:lpstr>
      <vt:lpstr>Thank you for being a part of the content of this Cyber Awareness Week. Your ability to identify a phishing attack is important.</vt:lpstr>
    </vt:vector>
  </TitlesOfParts>
  <Company>Valdosta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Vantine</dc:creator>
  <cp:lastModifiedBy>Akash Rathod</cp:lastModifiedBy>
  <cp:revision>171</cp:revision>
  <dcterms:created xsi:type="dcterms:W3CDTF">2015-01-23T15:06:32Z</dcterms:created>
  <dcterms:modified xsi:type="dcterms:W3CDTF">2022-10-05T16:33:37Z</dcterms:modified>
</cp:coreProperties>
</file>