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270" r:id="rId4"/>
    <p:sldId id="271" r:id="rId5"/>
    <p:sldId id="272" r:id="rId6"/>
    <p:sldId id="273" r:id="rId7"/>
    <p:sldId id="265" r:id="rId8"/>
    <p:sldId id="274" r:id="rId9"/>
    <p:sldId id="268"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4BA1-83A0-8099-B9B5-BE25AE44D2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DA29EB-FD79-3C82-3A3E-38045E07CC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7BC201-ED5A-666A-C375-FED51BFD8DB5}"/>
              </a:ext>
            </a:extLst>
          </p:cNvPr>
          <p:cNvSpPr>
            <a:spLocks noGrp="1"/>
          </p:cNvSpPr>
          <p:nvPr>
            <p:ph type="dt" sz="half" idx="10"/>
          </p:nvPr>
        </p:nvSpPr>
        <p:spPr/>
        <p:txBody>
          <a:bodyPr/>
          <a:lstStyle/>
          <a:p>
            <a:fld id="{9D482D97-E28D-45C6-B80D-906D3B7CD091}" type="datetimeFigureOut">
              <a:rPr lang="en-IN" smtClean="0"/>
              <a:t>10-06-2023</a:t>
            </a:fld>
            <a:endParaRPr lang="en-IN"/>
          </a:p>
        </p:txBody>
      </p:sp>
      <p:sp>
        <p:nvSpPr>
          <p:cNvPr id="5" name="Footer Placeholder 4">
            <a:extLst>
              <a:ext uri="{FF2B5EF4-FFF2-40B4-BE49-F238E27FC236}">
                <a16:creationId xmlns:a16="http://schemas.microsoft.com/office/drawing/2014/main" id="{BA0BC775-0AC3-5B0C-6156-55CAB9C0F9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13580B-CFFB-A2AD-CD7C-89317FF93A55}"/>
              </a:ext>
            </a:extLst>
          </p:cNvPr>
          <p:cNvSpPr>
            <a:spLocks noGrp="1"/>
          </p:cNvSpPr>
          <p:nvPr>
            <p:ph type="sldNum" sz="quarter" idx="12"/>
          </p:nvPr>
        </p:nvSpPr>
        <p:spPr/>
        <p:txBody>
          <a:bodyPr/>
          <a:lstStyle/>
          <a:p>
            <a:fld id="{5117715B-7A14-4D0B-BC42-5E14E28A76D8}" type="slidenum">
              <a:rPr lang="en-IN" smtClean="0"/>
              <a:t>‹#›</a:t>
            </a:fld>
            <a:endParaRPr lang="en-IN"/>
          </a:p>
        </p:txBody>
      </p:sp>
    </p:spTree>
    <p:extLst>
      <p:ext uri="{BB962C8B-B14F-4D97-AF65-F5344CB8AC3E}">
        <p14:creationId xmlns:p14="http://schemas.microsoft.com/office/powerpoint/2010/main" val="385020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8A8B-B5C7-FCB6-ACDC-B8C18C92EC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B59CCF-0C06-9C60-213C-9C24FA2EA1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3D0175-979A-AB89-D118-197C32C078B0}"/>
              </a:ext>
            </a:extLst>
          </p:cNvPr>
          <p:cNvSpPr>
            <a:spLocks noGrp="1"/>
          </p:cNvSpPr>
          <p:nvPr>
            <p:ph type="dt" sz="half" idx="10"/>
          </p:nvPr>
        </p:nvSpPr>
        <p:spPr/>
        <p:txBody>
          <a:bodyPr/>
          <a:lstStyle/>
          <a:p>
            <a:fld id="{9D482D97-E28D-45C6-B80D-906D3B7CD091}" type="datetimeFigureOut">
              <a:rPr lang="en-IN" smtClean="0"/>
              <a:t>10-06-2023</a:t>
            </a:fld>
            <a:endParaRPr lang="en-IN"/>
          </a:p>
        </p:txBody>
      </p:sp>
      <p:sp>
        <p:nvSpPr>
          <p:cNvPr id="5" name="Footer Placeholder 4">
            <a:extLst>
              <a:ext uri="{FF2B5EF4-FFF2-40B4-BE49-F238E27FC236}">
                <a16:creationId xmlns:a16="http://schemas.microsoft.com/office/drawing/2014/main" id="{777E91D3-A4AF-1527-E566-9A65643976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72D6FB-8456-6521-C9D6-7AE4B76FB973}"/>
              </a:ext>
            </a:extLst>
          </p:cNvPr>
          <p:cNvSpPr>
            <a:spLocks noGrp="1"/>
          </p:cNvSpPr>
          <p:nvPr>
            <p:ph type="sldNum" sz="quarter" idx="12"/>
          </p:nvPr>
        </p:nvSpPr>
        <p:spPr/>
        <p:txBody>
          <a:bodyPr/>
          <a:lstStyle/>
          <a:p>
            <a:fld id="{5117715B-7A14-4D0B-BC42-5E14E28A76D8}" type="slidenum">
              <a:rPr lang="en-IN" smtClean="0"/>
              <a:t>‹#›</a:t>
            </a:fld>
            <a:endParaRPr lang="en-IN"/>
          </a:p>
        </p:txBody>
      </p:sp>
    </p:spTree>
    <p:extLst>
      <p:ext uri="{BB962C8B-B14F-4D97-AF65-F5344CB8AC3E}">
        <p14:creationId xmlns:p14="http://schemas.microsoft.com/office/powerpoint/2010/main" val="75198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08E40E-93BE-E738-92C0-4A88C5E53B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A3567D-64CF-B14A-DD7B-FC96C763A7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A4D938-8954-5C25-E9B4-CC52397783F2}"/>
              </a:ext>
            </a:extLst>
          </p:cNvPr>
          <p:cNvSpPr>
            <a:spLocks noGrp="1"/>
          </p:cNvSpPr>
          <p:nvPr>
            <p:ph type="dt" sz="half" idx="10"/>
          </p:nvPr>
        </p:nvSpPr>
        <p:spPr/>
        <p:txBody>
          <a:bodyPr/>
          <a:lstStyle/>
          <a:p>
            <a:fld id="{9D482D97-E28D-45C6-B80D-906D3B7CD091}" type="datetimeFigureOut">
              <a:rPr lang="en-IN" smtClean="0"/>
              <a:t>10-06-2023</a:t>
            </a:fld>
            <a:endParaRPr lang="en-IN"/>
          </a:p>
        </p:txBody>
      </p:sp>
      <p:sp>
        <p:nvSpPr>
          <p:cNvPr id="5" name="Footer Placeholder 4">
            <a:extLst>
              <a:ext uri="{FF2B5EF4-FFF2-40B4-BE49-F238E27FC236}">
                <a16:creationId xmlns:a16="http://schemas.microsoft.com/office/drawing/2014/main" id="{BC32831C-E12B-886A-2BF3-514FCBDC21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F7B891-9BAD-5D1B-3A72-A6C2A490F3A6}"/>
              </a:ext>
            </a:extLst>
          </p:cNvPr>
          <p:cNvSpPr>
            <a:spLocks noGrp="1"/>
          </p:cNvSpPr>
          <p:nvPr>
            <p:ph type="sldNum" sz="quarter" idx="12"/>
          </p:nvPr>
        </p:nvSpPr>
        <p:spPr/>
        <p:txBody>
          <a:bodyPr/>
          <a:lstStyle/>
          <a:p>
            <a:fld id="{5117715B-7A14-4D0B-BC42-5E14E28A76D8}" type="slidenum">
              <a:rPr lang="en-IN" smtClean="0"/>
              <a:t>‹#›</a:t>
            </a:fld>
            <a:endParaRPr lang="en-IN"/>
          </a:p>
        </p:txBody>
      </p:sp>
    </p:spTree>
    <p:extLst>
      <p:ext uri="{BB962C8B-B14F-4D97-AF65-F5344CB8AC3E}">
        <p14:creationId xmlns:p14="http://schemas.microsoft.com/office/powerpoint/2010/main" val="3243651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F37E-F792-AB10-4C06-E62C272031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10CB52-B31F-70F7-6D02-DDAE264DED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D515D2-6741-2876-93CC-BA01A7809A81}"/>
              </a:ext>
            </a:extLst>
          </p:cNvPr>
          <p:cNvSpPr>
            <a:spLocks noGrp="1"/>
          </p:cNvSpPr>
          <p:nvPr>
            <p:ph type="dt" sz="half" idx="10"/>
          </p:nvPr>
        </p:nvSpPr>
        <p:spPr/>
        <p:txBody>
          <a:bodyPr/>
          <a:lstStyle/>
          <a:p>
            <a:fld id="{9D482D97-E28D-45C6-B80D-906D3B7CD091}" type="datetimeFigureOut">
              <a:rPr lang="en-IN" smtClean="0"/>
              <a:t>10-06-2023</a:t>
            </a:fld>
            <a:endParaRPr lang="en-IN"/>
          </a:p>
        </p:txBody>
      </p:sp>
      <p:sp>
        <p:nvSpPr>
          <p:cNvPr id="5" name="Footer Placeholder 4">
            <a:extLst>
              <a:ext uri="{FF2B5EF4-FFF2-40B4-BE49-F238E27FC236}">
                <a16:creationId xmlns:a16="http://schemas.microsoft.com/office/drawing/2014/main" id="{1A73E5A6-4A6B-FBAD-FE1D-74BC875BA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52B5B6-0385-6A5A-7446-8FB4A2DCD606}"/>
              </a:ext>
            </a:extLst>
          </p:cNvPr>
          <p:cNvSpPr>
            <a:spLocks noGrp="1"/>
          </p:cNvSpPr>
          <p:nvPr>
            <p:ph type="sldNum" sz="quarter" idx="12"/>
          </p:nvPr>
        </p:nvSpPr>
        <p:spPr/>
        <p:txBody>
          <a:bodyPr/>
          <a:lstStyle/>
          <a:p>
            <a:fld id="{5117715B-7A14-4D0B-BC42-5E14E28A76D8}" type="slidenum">
              <a:rPr lang="en-IN" smtClean="0"/>
              <a:t>‹#›</a:t>
            </a:fld>
            <a:endParaRPr lang="en-IN"/>
          </a:p>
        </p:txBody>
      </p:sp>
    </p:spTree>
    <p:extLst>
      <p:ext uri="{BB962C8B-B14F-4D97-AF65-F5344CB8AC3E}">
        <p14:creationId xmlns:p14="http://schemas.microsoft.com/office/powerpoint/2010/main" val="1880034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BEDB-92D2-B77A-11FE-0A2DC9641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100942-A09C-A86A-E562-2F3AB27215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B3550C-BA5F-CE4F-8496-076E7A0BD439}"/>
              </a:ext>
            </a:extLst>
          </p:cNvPr>
          <p:cNvSpPr>
            <a:spLocks noGrp="1"/>
          </p:cNvSpPr>
          <p:nvPr>
            <p:ph type="dt" sz="half" idx="10"/>
          </p:nvPr>
        </p:nvSpPr>
        <p:spPr/>
        <p:txBody>
          <a:bodyPr/>
          <a:lstStyle/>
          <a:p>
            <a:fld id="{9D482D97-E28D-45C6-B80D-906D3B7CD091}" type="datetimeFigureOut">
              <a:rPr lang="en-IN" smtClean="0"/>
              <a:t>10-06-2023</a:t>
            </a:fld>
            <a:endParaRPr lang="en-IN"/>
          </a:p>
        </p:txBody>
      </p:sp>
      <p:sp>
        <p:nvSpPr>
          <p:cNvPr id="5" name="Footer Placeholder 4">
            <a:extLst>
              <a:ext uri="{FF2B5EF4-FFF2-40B4-BE49-F238E27FC236}">
                <a16:creationId xmlns:a16="http://schemas.microsoft.com/office/drawing/2014/main" id="{DE14D720-B677-2711-BE6A-E9FC578CE0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185F82-3C5A-F61E-BE8F-FFF265A9F498}"/>
              </a:ext>
            </a:extLst>
          </p:cNvPr>
          <p:cNvSpPr>
            <a:spLocks noGrp="1"/>
          </p:cNvSpPr>
          <p:nvPr>
            <p:ph type="sldNum" sz="quarter" idx="12"/>
          </p:nvPr>
        </p:nvSpPr>
        <p:spPr/>
        <p:txBody>
          <a:bodyPr/>
          <a:lstStyle/>
          <a:p>
            <a:fld id="{5117715B-7A14-4D0B-BC42-5E14E28A76D8}" type="slidenum">
              <a:rPr lang="en-IN" smtClean="0"/>
              <a:t>‹#›</a:t>
            </a:fld>
            <a:endParaRPr lang="en-IN"/>
          </a:p>
        </p:txBody>
      </p:sp>
    </p:spTree>
    <p:extLst>
      <p:ext uri="{BB962C8B-B14F-4D97-AF65-F5344CB8AC3E}">
        <p14:creationId xmlns:p14="http://schemas.microsoft.com/office/powerpoint/2010/main" val="254021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CCE9D-FB74-CED6-E5CA-25C22C60F1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282130-4608-0BA1-9439-B353A76851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B1AA31-8008-FD3C-AEBC-25FC8C7959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767A2D-A44A-44A9-E307-81C2348745B8}"/>
              </a:ext>
            </a:extLst>
          </p:cNvPr>
          <p:cNvSpPr>
            <a:spLocks noGrp="1"/>
          </p:cNvSpPr>
          <p:nvPr>
            <p:ph type="dt" sz="half" idx="10"/>
          </p:nvPr>
        </p:nvSpPr>
        <p:spPr/>
        <p:txBody>
          <a:bodyPr/>
          <a:lstStyle/>
          <a:p>
            <a:fld id="{9D482D97-E28D-45C6-B80D-906D3B7CD091}" type="datetimeFigureOut">
              <a:rPr lang="en-IN" smtClean="0"/>
              <a:t>10-06-2023</a:t>
            </a:fld>
            <a:endParaRPr lang="en-IN"/>
          </a:p>
        </p:txBody>
      </p:sp>
      <p:sp>
        <p:nvSpPr>
          <p:cNvPr id="6" name="Footer Placeholder 5">
            <a:extLst>
              <a:ext uri="{FF2B5EF4-FFF2-40B4-BE49-F238E27FC236}">
                <a16:creationId xmlns:a16="http://schemas.microsoft.com/office/drawing/2014/main" id="{60BE83FC-97AE-BCFC-8C7B-920204F915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50EEDF-3219-E669-381C-98E3670FB14B}"/>
              </a:ext>
            </a:extLst>
          </p:cNvPr>
          <p:cNvSpPr>
            <a:spLocks noGrp="1"/>
          </p:cNvSpPr>
          <p:nvPr>
            <p:ph type="sldNum" sz="quarter" idx="12"/>
          </p:nvPr>
        </p:nvSpPr>
        <p:spPr/>
        <p:txBody>
          <a:bodyPr/>
          <a:lstStyle/>
          <a:p>
            <a:fld id="{5117715B-7A14-4D0B-BC42-5E14E28A76D8}" type="slidenum">
              <a:rPr lang="en-IN" smtClean="0"/>
              <a:t>‹#›</a:t>
            </a:fld>
            <a:endParaRPr lang="en-IN"/>
          </a:p>
        </p:txBody>
      </p:sp>
    </p:spTree>
    <p:extLst>
      <p:ext uri="{BB962C8B-B14F-4D97-AF65-F5344CB8AC3E}">
        <p14:creationId xmlns:p14="http://schemas.microsoft.com/office/powerpoint/2010/main" val="2411137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84AB-0686-3B9C-BB3F-CDD3D47A0B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D0CA82-CC20-9347-7B12-47BD202ED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601DCF-A102-FD6F-B39C-3D9281A5C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BD6E62-0811-A0F4-E73B-5C201CAAE4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CA82F6-4EF8-05A1-6531-7F88C8383E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3BCFE1-692B-7278-8CF8-9446CBEA9463}"/>
              </a:ext>
            </a:extLst>
          </p:cNvPr>
          <p:cNvSpPr>
            <a:spLocks noGrp="1"/>
          </p:cNvSpPr>
          <p:nvPr>
            <p:ph type="dt" sz="half" idx="10"/>
          </p:nvPr>
        </p:nvSpPr>
        <p:spPr/>
        <p:txBody>
          <a:bodyPr/>
          <a:lstStyle/>
          <a:p>
            <a:fld id="{9D482D97-E28D-45C6-B80D-906D3B7CD091}" type="datetimeFigureOut">
              <a:rPr lang="en-IN" smtClean="0"/>
              <a:t>10-06-2023</a:t>
            </a:fld>
            <a:endParaRPr lang="en-IN"/>
          </a:p>
        </p:txBody>
      </p:sp>
      <p:sp>
        <p:nvSpPr>
          <p:cNvPr id="8" name="Footer Placeholder 7">
            <a:extLst>
              <a:ext uri="{FF2B5EF4-FFF2-40B4-BE49-F238E27FC236}">
                <a16:creationId xmlns:a16="http://schemas.microsoft.com/office/drawing/2014/main" id="{33BA87DF-7090-0B14-CE38-9E21AFBF77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DC3327-B37B-CBEC-1D41-50F39610941B}"/>
              </a:ext>
            </a:extLst>
          </p:cNvPr>
          <p:cNvSpPr>
            <a:spLocks noGrp="1"/>
          </p:cNvSpPr>
          <p:nvPr>
            <p:ph type="sldNum" sz="quarter" idx="12"/>
          </p:nvPr>
        </p:nvSpPr>
        <p:spPr/>
        <p:txBody>
          <a:bodyPr/>
          <a:lstStyle/>
          <a:p>
            <a:fld id="{5117715B-7A14-4D0B-BC42-5E14E28A76D8}" type="slidenum">
              <a:rPr lang="en-IN" smtClean="0"/>
              <a:t>‹#›</a:t>
            </a:fld>
            <a:endParaRPr lang="en-IN"/>
          </a:p>
        </p:txBody>
      </p:sp>
    </p:spTree>
    <p:extLst>
      <p:ext uri="{BB962C8B-B14F-4D97-AF65-F5344CB8AC3E}">
        <p14:creationId xmlns:p14="http://schemas.microsoft.com/office/powerpoint/2010/main" val="343692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4F227-FDB2-7D94-B8FB-80A7DA2B9C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2FC700-FC46-0A7E-DEC3-1DC82AF98CE1}"/>
              </a:ext>
            </a:extLst>
          </p:cNvPr>
          <p:cNvSpPr>
            <a:spLocks noGrp="1"/>
          </p:cNvSpPr>
          <p:nvPr>
            <p:ph type="dt" sz="half" idx="10"/>
          </p:nvPr>
        </p:nvSpPr>
        <p:spPr/>
        <p:txBody>
          <a:bodyPr/>
          <a:lstStyle/>
          <a:p>
            <a:fld id="{9D482D97-E28D-45C6-B80D-906D3B7CD091}" type="datetimeFigureOut">
              <a:rPr lang="en-IN" smtClean="0"/>
              <a:t>10-06-2023</a:t>
            </a:fld>
            <a:endParaRPr lang="en-IN"/>
          </a:p>
        </p:txBody>
      </p:sp>
      <p:sp>
        <p:nvSpPr>
          <p:cNvPr id="4" name="Footer Placeholder 3">
            <a:extLst>
              <a:ext uri="{FF2B5EF4-FFF2-40B4-BE49-F238E27FC236}">
                <a16:creationId xmlns:a16="http://schemas.microsoft.com/office/drawing/2014/main" id="{DBF0A4E8-45BC-9EC1-5C8C-390BC0B967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1740B0-971A-4373-F994-1A9335E01568}"/>
              </a:ext>
            </a:extLst>
          </p:cNvPr>
          <p:cNvSpPr>
            <a:spLocks noGrp="1"/>
          </p:cNvSpPr>
          <p:nvPr>
            <p:ph type="sldNum" sz="quarter" idx="12"/>
          </p:nvPr>
        </p:nvSpPr>
        <p:spPr/>
        <p:txBody>
          <a:bodyPr/>
          <a:lstStyle/>
          <a:p>
            <a:fld id="{5117715B-7A14-4D0B-BC42-5E14E28A76D8}" type="slidenum">
              <a:rPr lang="en-IN" smtClean="0"/>
              <a:t>‹#›</a:t>
            </a:fld>
            <a:endParaRPr lang="en-IN"/>
          </a:p>
        </p:txBody>
      </p:sp>
    </p:spTree>
    <p:extLst>
      <p:ext uri="{BB962C8B-B14F-4D97-AF65-F5344CB8AC3E}">
        <p14:creationId xmlns:p14="http://schemas.microsoft.com/office/powerpoint/2010/main" val="705778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884EFE-B106-C7B6-BA7D-E39F6943005A}"/>
              </a:ext>
            </a:extLst>
          </p:cNvPr>
          <p:cNvSpPr>
            <a:spLocks noGrp="1"/>
          </p:cNvSpPr>
          <p:nvPr>
            <p:ph type="dt" sz="half" idx="10"/>
          </p:nvPr>
        </p:nvSpPr>
        <p:spPr/>
        <p:txBody>
          <a:bodyPr/>
          <a:lstStyle/>
          <a:p>
            <a:fld id="{9D482D97-E28D-45C6-B80D-906D3B7CD091}" type="datetimeFigureOut">
              <a:rPr lang="en-IN" smtClean="0"/>
              <a:t>10-06-2023</a:t>
            </a:fld>
            <a:endParaRPr lang="en-IN"/>
          </a:p>
        </p:txBody>
      </p:sp>
      <p:sp>
        <p:nvSpPr>
          <p:cNvPr id="3" name="Footer Placeholder 2">
            <a:extLst>
              <a:ext uri="{FF2B5EF4-FFF2-40B4-BE49-F238E27FC236}">
                <a16:creationId xmlns:a16="http://schemas.microsoft.com/office/drawing/2014/main" id="{A7F80007-6E5D-CB21-3209-66A7E7DEEE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F18155-46F1-D2F4-8F6A-C2CE51BE0A4A}"/>
              </a:ext>
            </a:extLst>
          </p:cNvPr>
          <p:cNvSpPr>
            <a:spLocks noGrp="1"/>
          </p:cNvSpPr>
          <p:nvPr>
            <p:ph type="sldNum" sz="quarter" idx="12"/>
          </p:nvPr>
        </p:nvSpPr>
        <p:spPr/>
        <p:txBody>
          <a:bodyPr/>
          <a:lstStyle/>
          <a:p>
            <a:fld id="{5117715B-7A14-4D0B-BC42-5E14E28A76D8}" type="slidenum">
              <a:rPr lang="en-IN" smtClean="0"/>
              <a:t>‹#›</a:t>
            </a:fld>
            <a:endParaRPr lang="en-IN"/>
          </a:p>
        </p:txBody>
      </p:sp>
    </p:spTree>
    <p:extLst>
      <p:ext uri="{BB962C8B-B14F-4D97-AF65-F5344CB8AC3E}">
        <p14:creationId xmlns:p14="http://schemas.microsoft.com/office/powerpoint/2010/main" val="163416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37F7-8910-155F-86FF-73AF92317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AE4F28-3F4F-C7D5-AEB4-E58B5E6542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867F5A-3C83-18BC-0666-344D0B9320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77AAD-7454-2D3F-C7BE-B6FBD4B2E098}"/>
              </a:ext>
            </a:extLst>
          </p:cNvPr>
          <p:cNvSpPr>
            <a:spLocks noGrp="1"/>
          </p:cNvSpPr>
          <p:nvPr>
            <p:ph type="dt" sz="half" idx="10"/>
          </p:nvPr>
        </p:nvSpPr>
        <p:spPr/>
        <p:txBody>
          <a:bodyPr/>
          <a:lstStyle/>
          <a:p>
            <a:fld id="{9D482D97-E28D-45C6-B80D-906D3B7CD091}" type="datetimeFigureOut">
              <a:rPr lang="en-IN" smtClean="0"/>
              <a:t>10-06-2023</a:t>
            </a:fld>
            <a:endParaRPr lang="en-IN"/>
          </a:p>
        </p:txBody>
      </p:sp>
      <p:sp>
        <p:nvSpPr>
          <p:cNvPr id="6" name="Footer Placeholder 5">
            <a:extLst>
              <a:ext uri="{FF2B5EF4-FFF2-40B4-BE49-F238E27FC236}">
                <a16:creationId xmlns:a16="http://schemas.microsoft.com/office/drawing/2014/main" id="{D74ECD97-7451-346A-2855-04CD7EABBA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AF9FC2-60B0-98F0-4046-F077FC03735D}"/>
              </a:ext>
            </a:extLst>
          </p:cNvPr>
          <p:cNvSpPr>
            <a:spLocks noGrp="1"/>
          </p:cNvSpPr>
          <p:nvPr>
            <p:ph type="sldNum" sz="quarter" idx="12"/>
          </p:nvPr>
        </p:nvSpPr>
        <p:spPr/>
        <p:txBody>
          <a:bodyPr/>
          <a:lstStyle/>
          <a:p>
            <a:fld id="{5117715B-7A14-4D0B-BC42-5E14E28A76D8}" type="slidenum">
              <a:rPr lang="en-IN" smtClean="0"/>
              <a:t>‹#›</a:t>
            </a:fld>
            <a:endParaRPr lang="en-IN"/>
          </a:p>
        </p:txBody>
      </p:sp>
    </p:spTree>
    <p:extLst>
      <p:ext uri="{BB962C8B-B14F-4D97-AF65-F5344CB8AC3E}">
        <p14:creationId xmlns:p14="http://schemas.microsoft.com/office/powerpoint/2010/main" val="373591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60EC2-433F-58EF-6CCE-5B293690B0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88AE2C-57A7-C332-CE87-14D46C2091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AF64FF-9E81-064E-4E1A-9335ADBE2B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A8B978-21EB-4D53-0970-C881A1942F1D}"/>
              </a:ext>
            </a:extLst>
          </p:cNvPr>
          <p:cNvSpPr>
            <a:spLocks noGrp="1"/>
          </p:cNvSpPr>
          <p:nvPr>
            <p:ph type="dt" sz="half" idx="10"/>
          </p:nvPr>
        </p:nvSpPr>
        <p:spPr/>
        <p:txBody>
          <a:bodyPr/>
          <a:lstStyle/>
          <a:p>
            <a:fld id="{9D482D97-E28D-45C6-B80D-906D3B7CD091}" type="datetimeFigureOut">
              <a:rPr lang="en-IN" smtClean="0"/>
              <a:t>10-06-2023</a:t>
            </a:fld>
            <a:endParaRPr lang="en-IN"/>
          </a:p>
        </p:txBody>
      </p:sp>
      <p:sp>
        <p:nvSpPr>
          <p:cNvPr id="6" name="Footer Placeholder 5">
            <a:extLst>
              <a:ext uri="{FF2B5EF4-FFF2-40B4-BE49-F238E27FC236}">
                <a16:creationId xmlns:a16="http://schemas.microsoft.com/office/drawing/2014/main" id="{F8F38B36-88CC-A5BC-DA59-6A62713B38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6C30BE-FD1D-EEEE-7DCD-3D4C33425278}"/>
              </a:ext>
            </a:extLst>
          </p:cNvPr>
          <p:cNvSpPr>
            <a:spLocks noGrp="1"/>
          </p:cNvSpPr>
          <p:nvPr>
            <p:ph type="sldNum" sz="quarter" idx="12"/>
          </p:nvPr>
        </p:nvSpPr>
        <p:spPr/>
        <p:txBody>
          <a:bodyPr/>
          <a:lstStyle/>
          <a:p>
            <a:fld id="{5117715B-7A14-4D0B-BC42-5E14E28A76D8}" type="slidenum">
              <a:rPr lang="en-IN" smtClean="0"/>
              <a:t>‹#›</a:t>
            </a:fld>
            <a:endParaRPr lang="en-IN"/>
          </a:p>
        </p:txBody>
      </p:sp>
    </p:spTree>
    <p:extLst>
      <p:ext uri="{BB962C8B-B14F-4D97-AF65-F5344CB8AC3E}">
        <p14:creationId xmlns:p14="http://schemas.microsoft.com/office/powerpoint/2010/main" val="382802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21B26B-643E-DFFB-63EF-3732E66E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B390FF-A656-789C-DA7F-3EE45FF1F9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EFCF5-5AE4-5199-D7B5-B59903AE81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482D97-E28D-45C6-B80D-906D3B7CD091}" type="datetimeFigureOut">
              <a:rPr lang="en-IN" smtClean="0"/>
              <a:t>10-06-2023</a:t>
            </a:fld>
            <a:endParaRPr lang="en-IN"/>
          </a:p>
        </p:txBody>
      </p:sp>
      <p:sp>
        <p:nvSpPr>
          <p:cNvPr id="5" name="Footer Placeholder 4">
            <a:extLst>
              <a:ext uri="{FF2B5EF4-FFF2-40B4-BE49-F238E27FC236}">
                <a16:creationId xmlns:a16="http://schemas.microsoft.com/office/drawing/2014/main" id="{067C8344-0EAB-7140-0174-48D51058D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E9D76C-B78B-F08F-FB5A-E8D390DDF8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7715B-7A14-4D0B-BC42-5E14E28A76D8}" type="slidenum">
              <a:rPr lang="en-IN" smtClean="0"/>
              <a:t>‹#›</a:t>
            </a:fld>
            <a:endParaRPr lang="en-IN"/>
          </a:p>
        </p:txBody>
      </p:sp>
    </p:spTree>
    <p:extLst>
      <p:ext uri="{BB962C8B-B14F-4D97-AF65-F5344CB8AC3E}">
        <p14:creationId xmlns:p14="http://schemas.microsoft.com/office/powerpoint/2010/main" val="4073527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037">
            <a:extLst>
              <a:ext uri="{FF2B5EF4-FFF2-40B4-BE49-F238E27FC236}">
                <a16:creationId xmlns:a16="http://schemas.microsoft.com/office/drawing/2014/main" id="{7864BBA9-3506-F458-A820-DE1F72A46548}"/>
              </a:ext>
            </a:extLst>
          </p:cNvPr>
          <p:cNvPicPr>
            <a:picLocks noChangeAspect="1"/>
          </p:cNvPicPr>
          <p:nvPr/>
        </p:nvPicPr>
        <p:blipFill>
          <a:blip r:embed="rId2"/>
          <a:stretch>
            <a:fillRect/>
          </a:stretch>
        </p:blipFill>
        <p:spPr>
          <a:xfrm>
            <a:off x="-13058" y="5337424"/>
            <a:ext cx="1652112" cy="1612086"/>
          </a:xfrm>
          <a:prstGeom prst="rect">
            <a:avLst/>
          </a:prstGeom>
        </p:spPr>
      </p:pic>
      <p:sp>
        <p:nvSpPr>
          <p:cNvPr id="19" name="Isosceles Triangle 18">
            <a:extLst>
              <a:ext uri="{FF2B5EF4-FFF2-40B4-BE49-F238E27FC236}">
                <a16:creationId xmlns:a16="http://schemas.microsoft.com/office/drawing/2014/main" id="{2BF29AE3-60F6-001A-7A38-EC1D3F8D9B74}"/>
              </a:ext>
            </a:extLst>
          </p:cNvPr>
          <p:cNvSpPr/>
          <p:nvPr/>
        </p:nvSpPr>
        <p:spPr>
          <a:xfrm>
            <a:off x="10191233" y="5896793"/>
            <a:ext cx="897044" cy="8164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AACB0E5-84ED-8604-E8D9-D466068D24C8}"/>
              </a:ext>
            </a:extLst>
          </p:cNvPr>
          <p:cNvSpPr>
            <a:spLocks noGrp="1"/>
          </p:cNvSpPr>
          <p:nvPr>
            <p:ph type="title"/>
          </p:nvPr>
        </p:nvSpPr>
        <p:spPr>
          <a:xfrm>
            <a:off x="572677" y="144711"/>
            <a:ext cx="10515600" cy="671823"/>
          </a:xfrm>
        </p:spPr>
        <p:txBody>
          <a:bodyPr>
            <a:normAutofit/>
          </a:bodyPr>
          <a:lstStyle/>
          <a:p>
            <a:r>
              <a:rPr lang="en-US" sz="4000" b="1" dirty="0">
                <a:solidFill>
                  <a:srgbClr val="FF0000"/>
                </a:solidFill>
              </a:rPr>
              <a:t>Patient Health Monitoring System</a:t>
            </a:r>
            <a:endParaRPr lang="en-IN" sz="4000" b="1" dirty="0">
              <a:solidFill>
                <a:srgbClr val="FF0000"/>
              </a:solidFill>
            </a:endParaRPr>
          </a:p>
        </p:txBody>
      </p:sp>
      <p:grpSp>
        <p:nvGrpSpPr>
          <p:cNvPr id="3" name="Group 2">
            <a:extLst>
              <a:ext uri="{FF2B5EF4-FFF2-40B4-BE49-F238E27FC236}">
                <a16:creationId xmlns:a16="http://schemas.microsoft.com/office/drawing/2014/main" id="{051865AB-28F9-194B-B87A-020CDFBD97CE}"/>
              </a:ext>
            </a:extLst>
          </p:cNvPr>
          <p:cNvGrpSpPr/>
          <p:nvPr/>
        </p:nvGrpSpPr>
        <p:grpSpPr>
          <a:xfrm>
            <a:off x="1108530" y="2659588"/>
            <a:ext cx="10558077" cy="3721613"/>
            <a:chOff x="-312951" y="1408199"/>
            <a:chExt cx="14848538" cy="4509853"/>
          </a:xfrm>
        </p:grpSpPr>
        <p:sp>
          <p:nvSpPr>
            <p:cNvPr id="4" name="Rectangle 3">
              <a:extLst>
                <a:ext uri="{FF2B5EF4-FFF2-40B4-BE49-F238E27FC236}">
                  <a16:creationId xmlns:a16="http://schemas.microsoft.com/office/drawing/2014/main" id="{57AB049F-FC92-B1E8-14D0-EA6B3BDE79A3}"/>
                </a:ext>
              </a:extLst>
            </p:cNvPr>
            <p:cNvSpPr/>
            <p:nvPr/>
          </p:nvSpPr>
          <p:spPr>
            <a:xfrm>
              <a:off x="4500057" y="2432253"/>
              <a:ext cx="1838227" cy="291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 Controller</a:t>
              </a:r>
            </a:p>
            <a:p>
              <a:pPr algn="ctr"/>
              <a:endParaRPr lang="en-IN" dirty="0"/>
            </a:p>
          </p:txBody>
        </p:sp>
        <p:sp>
          <p:nvSpPr>
            <p:cNvPr id="5" name="Rectangle 4">
              <a:extLst>
                <a:ext uri="{FF2B5EF4-FFF2-40B4-BE49-F238E27FC236}">
                  <a16:creationId xmlns:a16="http://schemas.microsoft.com/office/drawing/2014/main" id="{632784C1-F81F-0C83-23BC-4BE0C53C75C0}"/>
                </a:ext>
              </a:extLst>
            </p:cNvPr>
            <p:cNvSpPr/>
            <p:nvPr/>
          </p:nvSpPr>
          <p:spPr>
            <a:xfrm>
              <a:off x="1248625" y="4149975"/>
              <a:ext cx="1662189" cy="649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Heartbeat Sensor</a:t>
              </a:r>
              <a:endParaRPr lang="en-IN" dirty="0"/>
            </a:p>
          </p:txBody>
        </p:sp>
        <p:sp>
          <p:nvSpPr>
            <p:cNvPr id="6" name="Rectangle 5">
              <a:extLst>
                <a:ext uri="{FF2B5EF4-FFF2-40B4-BE49-F238E27FC236}">
                  <a16:creationId xmlns:a16="http://schemas.microsoft.com/office/drawing/2014/main" id="{1A9AB0A7-7CD9-799A-5D1A-E109A2866E33}"/>
                </a:ext>
              </a:extLst>
            </p:cNvPr>
            <p:cNvSpPr/>
            <p:nvPr/>
          </p:nvSpPr>
          <p:spPr>
            <a:xfrm>
              <a:off x="1189965" y="1902923"/>
              <a:ext cx="2173374" cy="408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Temperature</a:t>
              </a:r>
            </a:p>
          </p:txBody>
        </p:sp>
        <p:sp>
          <p:nvSpPr>
            <p:cNvPr id="7" name="Rectangle 6">
              <a:extLst>
                <a:ext uri="{FF2B5EF4-FFF2-40B4-BE49-F238E27FC236}">
                  <a16:creationId xmlns:a16="http://schemas.microsoft.com/office/drawing/2014/main" id="{B53EB566-0E5C-9F3F-11E5-9EF1E24F5E26}"/>
                </a:ext>
              </a:extLst>
            </p:cNvPr>
            <p:cNvSpPr/>
            <p:nvPr/>
          </p:nvSpPr>
          <p:spPr>
            <a:xfrm>
              <a:off x="1340950" y="3151217"/>
              <a:ext cx="2017336" cy="50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ECG</a:t>
              </a:r>
              <a:endParaRPr lang="en-IN" dirty="0"/>
            </a:p>
          </p:txBody>
        </p:sp>
        <p:cxnSp>
          <p:nvCxnSpPr>
            <p:cNvPr id="15" name="Connector: Elbow 14">
              <a:extLst>
                <a:ext uri="{FF2B5EF4-FFF2-40B4-BE49-F238E27FC236}">
                  <a16:creationId xmlns:a16="http://schemas.microsoft.com/office/drawing/2014/main" id="{0A76D1B9-4187-7918-B3AA-07DBC2BA4168}"/>
                </a:ext>
              </a:extLst>
            </p:cNvPr>
            <p:cNvCxnSpPr>
              <a:cxnSpLocks/>
              <a:stCxn id="5" idx="3"/>
            </p:cNvCxnSpPr>
            <p:nvPr/>
          </p:nvCxnSpPr>
          <p:spPr>
            <a:xfrm flipV="1">
              <a:off x="2910814" y="4303731"/>
              <a:ext cx="1561576" cy="17103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D88549-B236-8D15-32F5-F90E695C264C}"/>
                </a:ext>
              </a:extLst>
            </p:cNvPr>
            <p:cNvCxnSpPr>
              <a:cxnSpLocks/>
            </p:cNvCxnSpPr>
            <p:nvPr/>
          </p:nvCxnSpPr>
          <p:spPr>
            <a:xfrm>
              <a:off x="3363339" y="2817579"/>
              <a:ext cx="11335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54B938-2CFD-41A2-5105-6739D8731EF7}"/>
                </a:ext>
              </a:extLst>
            </p:cNvPr>
            <p:cNvSpPr/>
            <p:nvPr/>
          </p:nvSpPr>
          <p:spPr>
            <a:xfrm>
              <a:off x="4174147" y="1408199"/>
              <a:ext cx="2488679" cy="479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Supply</a:t>
              </a:r>
              <a:endParaRPr lang="en-IN" dirty="0"/>
            </a:p>
          </p:txBody>
        </p:sp>
        <p:cxnSp>
          <p:nvCxnSpPr>
            <p:cNvPr id="37" name="Straight Arrow Connector 36">
              <a:extLst>
                <a:ext uri="{FF2B5EF4-FFF2-40B4-BE49-F238E27FC236}">
                  <a16:creationId xmlns:a16="http://schemas.microsoft.com/office/drawing/2014/main" id="{A2E848DB-DAD1-6F72-FB19-4065F320AF40}"/>
                </a:ext>
              </a:extLst>
            </p:cNvPr>
            <p:cNvCxnSpPr>
              <a:cxnSpLocks/>
              <a:stCxn id="35" idx="2"/>
              <a:endCxn id="4" idx="0"/>
            </p:cNvCxnSpPr>
            <p:nvPr/>
          </p:nvCxnSpPr>
          <p:spPr>
            <a:xfrm>
              <a:off x="5418487" y="1888182"/>
              <a:ext cx="683" cy="544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379C9D7C-D9F4-10DF-92D4-8690B1DD469E}"/>
                </a:ext>
              </a:extLst>
            </p:cNvPr>
            <p:cNvSpPr/>
            <p:nvPr/>
          </p:nvSpPr>
          <p:spPr>
            <a:xfrm>
              <a:off x="11462906" y="4353299"/>
              <a:ext cx="3072681" cy="1564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Patient Monitor System</a:t>
              </a:r>
            </a:p>
            <a:p>
              <a:pPr marL="342900" indent="-342900">
                <a:buFont typeface="Wingdings" panose="05000000000000000000" pitchFamily="2" charset="2"/>
                <a:buChar char="q"/>
              </a:pPr>
              <a:r>
                <a:rPr lang="en-US" sz="1500" dirty="0"/>
                <a:t>ECG</a:t>
              </a:r>
            </a:p>
            <a:p>
              <a:pPr marL="342900" indent="-342900">
                <a:buFont typeface="Wingdings" panose="05000000000000000000" pitchFamily="2" charset="2"/>
                <a:buChar char="q"/>
              </a:pPr>
              <a:r>
                <a:rPr lang="en-US" sz="1500" dirty="0"/>
                <a:t>Temperature</a:t>
              </a:r>
            </a:p>
            <a:p>
              <a:pPr marL="342900" indent="-342900">
                <a:buFont typeface="Wingdings" panose="05000000000000000000" pitchFamily="2" charset="2"/>
                <a:buChar char="q"/>
              </a:pPr>
              <a:r>
                <a:rPr lang="en-US" sz="1500" dirty="0"/>
                <a:t>Movement</a:t>
              </a:r>
            </a:p>
            <a:p>
              <a:pPr marL="342900" indent="-342900">
                <a:buFont typeface="Wingdings" panose="05000000000000000000" pitchFamily="2" charset="2"/>
                <a:buChar char="q"/>
              </a:pPr>
              <a:r>
                <a:rPr lang="en-US" sz="1500" dirty="0"/>
                <a:t>Patient Action</a:t>
              </a:r>
              <a:endParaRPr lang="en-IN" sz="1500" dirty="0"/>
            </a:p>
          </p:txBody>
        </p:sp>
        <p:cxnSp>
          <p:nvCxnSpPr>
            <p:cNvPr id="44" name="Connector: Elbow 43">
              <a:extLst>
                <a:ext uri="{FF2B5EF4-FFF2-40B4-BE49-F238E27FC236}">
                  <a16:creationId xmlns:a16="http://schemas.microsoft.com/office/drawing/2014/main" id="{606D32FB-FB95-F942-424B-3DBADCC3B144}"/>
                </a:ext>
              </a:extLst>
            </p:cNvPr>
            <p:cNvCxnSpPr>
              <a:cxnSpLocks/>
              <a:endCxn id="54" idx="1"/>
            </p:cNvCxnSpPr>
            <p:nvPr/>
          </p:nvCxnSpPr>
          <p:spPr>
            <a:xfrm flipV="1">
              <a:off x="6323849" y="2960082"/>
              <a:ext cx="1081435" cy="2435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A0B9BA2-B412-406E-7CFB-8BA15BAD15A5}"/>
                </a:ext>
              </a:extLst>
            </p:cNvPr>
            <p:cNvCxnSpPr>
              <a:cxnSpLocks/>
              <a:endCxn id="39" idx="1"/>
            </p:cNvCxnSpPr>
            <p:nvPr/>
          </p:nvCxnSpPr>
          <p:spPr>
            <a:xfrm flipV="1">
              <a:off x="6323848" y="4621282"/>
              <a:ext cx="932696" cy="31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F76F7DD-831A-BF6A-CF36-AD72A9EF75D6}"/>
                </a:ext>
              </a:extLst>
            </p:cNvPr>
            <p:cNvSpPr txBox="1"/>
            <p:nvPr/>
          </p:nvSpPr>
          <p:spPr>
            <a:xfrm>
              <a:off x="12020754" y="3547737"/>
              <a:ext cx="1272848" cy="646331"/>
            </a:xfrm>
            <a:prstGeom prst="rect">
              <a:avLst/>
            </a:prstGeom>
            <a:noFill/>
          </p:spPr>
          <p:txBody>
            <a:bodyPr wrap="none" rtlCol="0">
              <a:spAutoFit/>
            </a:bodyPr>
            <a:lstStyle/>
            <a:p>
              <a:r>
                <a:rPr lang="en-US" b="1" dirty="0"/>
                <a:t>Web </a:t>
              </a:r>
            </a:p>
            <a:p>
              <a:r>
                <a:rPr lang="en-US" b="1" dirty="0"/>
                <a:t>Application</a:t>
              </a:r>
            </a:p>
          </p:txBody>
        </p:sp>
        <p:pic>
          <p:nvPicPr>
            <p:cNvPr id="52" name="Picture 2" descr="Wifi connection Images | Free Vectors, Stock Photos &amp; PSD">
              <a:extLst>
                <a:ext uri="{FF2B5EF4-FFF2-40B4-BE49-F238E27FC236}">
                  <a16:creationId xmlns:a16="http://schemas.microsoft.com/office/drawing/2014/main" id="{F3C78796-48FE-3E5C-6C1A-974692E5A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31379" y="3963142"/>
              <a:ext cx="404208" cy="3927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4ACCDBFD-0F35-D825-583C-860080636F98}"/>
                </a:ext>
              </a:extLst>
            </p:cNvPr>
            <p:cNvPicPr>
              <a:picLocks noChangeAspect="1"/>
            </p:cNvPicPr>
            <p:nvPr/>
          </p:nvPicPr>
          <p:blipFill>
            <a:blip r:embed="rId4"/>
            <a:stretch>
              <a:fillRect/>
            </a:stretch>
          </p:blipFill>
          <p:spPr>
            <a:xfrm>
              <a:off x="7405283" y="2397137"/>
              <a:ext cx="3090410" cy="1125889"/>
            </a:xfrm>
            <a:prstGeom prst="rect">
              <a:avLst/>
            </a:prstGeom>
          </p:spPr>
        </p:pic>
        <p:sp>
          <p:nvSpPr>
            <p:cNvPr id="39" name="Rectangle 38">
              <a:extLst>
                <a:ext uri="{FF2B5EF4-FFF2-40B4-BE49-F238E27FC236}">
                  <a16:creationId xmlns:a16="http://schemas.microsoft.com/office/drawing/2014/main" id="{93B2DA90-52FC-2E70-F7AC-503261E3C47F}"/>
                </a:ext>
              </a:extLst>
            </p:cNvPr>
            <p:cNvSpPr/>
            <p:nvPr/>
          </p:nvSpPr>
          <p:spPr>
            <a:xfrm>
              <a:off x="7256545" y="4285370"/>
              <a:ext cx="1233341" cy="671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Buzzer</a:t>
              </a:r>
              <a:endParaRPr lang="en-IN" dirty="0"/>
            </a:p>
          </p:txBody>
        </p:sp>
        <p:pic>
          <p:nvPicPr>
            <p:cNvPr id="58" name="Picture 57">
              <a:extLst>
                <a:ext uri="{FF2B5EF4-FFF2-40B4-BE49-F238E27FC236}">
                  <a16:creationId xmlns:a16="http://schemas.microsoft.com/office/drawing/2014/main" id="{16FD291A-DB9F-3716-AF0B-B8DCEA0BFC7B}"/>
                </a:ext>
              </a:extLst>
            </p:cNvPr>
            <p:cNvPicPr>
              <a:picLocks noChangeAspect="1"/>
            </p:cNvPicPr>
            <p:nvPr/>
          </p:nvPicPr>
          <p:blipFill>
            <a:blip r:embed="rId5"/>
            <a:stretch>
              <a:fillRect/>
            </a:stretch>
          </p:blipFill>
          <p:spPr>
            <a:xfrm>
              <a:off x="8668757" y="4285370"/>
              <a:ext cx="793751" cy="641024"/>
            </a:xfrm>
            <a:prstGeom prst="rect">
              <a:avLst/>
            </a:prstGeom>
          </p:spPr>
        </p:pic>
        <p:pic>
          <p:nvPicPr>
            <p:cNvPr id="60" name="Picture 59">
              <a:extLst>
                <a:ext uri="{FF2B5EF4-FFF2-40B4-BE49-F238E27FC236}">
                  <a16:creationId xmlns:a16="http://schemas.microsoft.com/office/drawing/2014/main" id="{A6A9DAE7-5477-64FF-BBA7-DA365159C702}"/>
                </a:ext>
              </a:extLst>
            </p:cNvPr>
            <p:cNvPicPr>
              <a:picLocks noChangeAspect="1"/>
            </p:cNvPicPr>
            <p:nvPr/>
          </p:nvPicPr>
          <p:blipFill>
            <a:blip r:embed="rId6"/>
            <a:stretch>
              <a:fillRect/>
            </a:stretch>
          </p:blipFill>
          <p:spPr>
            <a:xfrm>
              <a:off x="-312951" y="4132328"/>
              <a:ext cx="1375712" cy="667217"/>
            </a:xfrm>
            <a:prstGeom prst="rect">
              <a:avLst/>
            </a:prstGeom>
          </p:spPr>
        </p:pic>
        <p:pic>
          <p:nvPicPr>
            <p:cNvPr id="1024" name="Picture 1023">
              <a:extLst>
                <a:ext uri="{FF2B5EF4-FFF2-40B4-BE49-F238E27FC236}">
                  <a16:creationId xmlns:a16="http://schemas.microsoft.com/office/drawing/2014/main" id="{758BB749-217F-77CE-FF82-E3213EA0F5FD}"/>
                </a:ext>
              </a:extLst>
            </p:cNvPr>
            <p:cNvPicPr>
              <a:picLocks noChangeAspect="1"/>
            </p:cNvPicPr>
            <p:nvPr/>
          </p:nvPicPr>
          <p:blipFill>
            <a:blip r:embed="rId7"/>
            <a:stretch>
              <a:fillRect/>
            </a:stretch>
          </p:blipFill>
          <p:spPr>
            <a:xfrm>
              <a:off x="258201" y="1824342"/>
              <a:ext cx="471038" cy="824846"/>
            </a:xfrm>
            <a:prstGeom prst="rect">
              <a:avLst/>
            </a:prstGeom>
          </p:spPr>
        </p:pic>
      </p:grpSp>
      <p:sp>
        <p:nvSpPr>
          <p:cNvPr id="16" name="TextBox 15">
            <a:extLst>
              <a:ext uri="{FF2B5EF4-FFF2-40B4-BE49-F238E27FC236}">
                <a16:creationId xmlns:a16="http://schemas.microsoft.com/office/drawing/2014/main" id="{5EC1EA75-E2F0-52F5-8F3B-8EF5850C3F18}"/>
              </a:ext>
            </a:extLst>
          </p:cNvPr>
          <p:cNvSpPr txBox="1"/>
          <p:nvPr/>
        </p:nvSpPr>
        <p:spPr>
          <a:xfrm>
            <a:off x="572677" y="897410"/>
            <a:ext cx="10767526" cy="1477328"/>
          </a:xfrm>
          <a:prstGeom prst="rect">
            <a:avLst/>
          </a:prstGeom>
          <a:noFill/>
        </p:spPr>
        <p:txBody>
          <a:bodyPr wrap="square" rtlCol="0">
            <a:spAutoFit/>
          </a:bodyPr>
          <a:lstStyle/>
          <a:p>
            <a:r>
              <a:rPr lang="en-US" dirty="0"/>
              <a:t>The main objective of this project is to design a remote healthcare monitoring system. </a:t>
            </a:r>
          </a:p>
          <a:p>
            <a:r>
              <a:rPr lang="en-US" dirty="0"/>
              <a:t>It’s comprised of 3 main parts.</a:t>
            </a:r>
          </a:p>
          <a:p>
            <a:pPr marL="342900" indent="-342900">
              <a:buAutoNum type="arabicPeriod"/>
            </a:pPr>
            <a:r>
              <a:rPr lang="en-US" dirty="0"/>
              <a:t>Detection of patient’s condition using various sensors (Like – Heartbeat, Temperature, Body Movement etc.)</a:t>
            </a:r>
          </a:p>
          <a:p>
            <a:pPr marL="342900" indent="-342900">
              <a:buAutoNum type="arabicPeriod"/>
            </a:pPr>
            <a:r>
              <a:rPr lang="en-US" dirty="0"/>
              <a:t>Display the Information over LCD. In case of any Emergency the ALARM and LED will Turn ON. </a:t>
            </a:r>
          </a:p>
          <a:p>
            <a:pPr marL="342900" indent="-342900">
              <a:buAutoNum type="arabicPeriod"/>
            </a:pPr>
            <a:r>
              <a:rPr lang="en-US" dirty="0"/>
              <a:t>Using IOT the data will send to the cloud and Display over the Website with Patient Details.</a:t>
            </a:r>
          </a:p>
        </p:txBody>
      </p:sp>
      <p:sp>
        <p:nvSpPr>
          <p:cNvPr id="1034" name="Rectangle 1033">
            <a:extLst>
              <a:ext uri="{FF2B5EF4-FFF2-40B4-BE49-F238E27FC236}">
                <a16:creationId xmlns:a16="http://schemas.microsoft.com/office/drawing/2014/main" id="{A93B6E46-1F05-6BF5-6705-2D2BBDA4B53A}"/>
              </a:ext>
            </a:extLst>
          </p:cNvPr>
          <p:cNvSpPr/>
          <p:nvPr/>
        </p:nvSpPr>
        <p:spPr>
          <a:xfrm>
            <a:off x="2243805" y="6015017"/>
            <a:ext cx="1110484" cy="337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MQ135</a:t>
            </a:r>
            <a:endParaRPr lang="en-IN" dirty="0"/>
          </a:p>
        </p:txBody>
      </p:sp>
      <p:cxnSp>
        <p:nvCxnSpPr>
          <p:cNvPr id="1036" name="Connector: Elbow 1035">
            <a:extLst>
              <a:ext uri="{FF2B5EF4-FFF2-40B4-BE49-F238E27FC236}">
                <a16:creationId xmlns:a16="http://schemas.microsoft.com/office/drawing/2014/main" id="{25F836B0-E057-4B55-5F8A-2435535BF373}"/>
              </a:ext>
            </a:extLst>
          </p:cNvPr>
          <p:cNvCxnSpPr>
            <a:cxnSpLocks/>
            <a:stCxn id="1034" idx="3"/>
          </p:cNvCxnSpPr>
          <p:nvPr/>
        </p:nvCxnSpPr>
        <p:spPr>
          <a:xfrm flipV="1">
            <a:off x="3354289" y="5458189"/>
            <a:ext cx="1156865" cy="7253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4" name="Straight Arrow Connector 1043">
            <a:extLst>
              <a:ext uri="{FF2B5EF4-FFF2-40B4-BE49-F238E27FC236}">
                <a16:creationId xmlns:a16="http://schemas.microsoft.com/office/drawing/2014/main" id="{2CD11766-89D0-D563-88D1-3A5200927DA2}"/>
              </a:ext>
            </a:extLst>
          </p:cNvPr>
          <p:cNvCxnSpPr>
            <a:cxnSpLocks/>
          </p:cNvCxnSpPr>
          <p:nvPr/>
        </p:nvCxnSpPr>
        <p:spPr>
          <a:xfrm>
            <a:off x="3742790" y="4306831"/>
            <a:ext cx="785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256C6A5-468F-4831-4869-69EC044A4BFA}"/>
              </a:ext>
            </a:extLst>
          </p:cNvPr>
          <p:cNvSpPr/>
          <p:nvPr/>
        </p:nvSpPr>
        <p:spPr>
          <a:xfrm>
            <a:off x="2173588" y="3623287"/>
            <a:ext cx="1545381" cy="337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Humidity</a:t>
            </a:r>
          </a:p>
        </p:txBody>
      </p:sp>
      <p:cxnSp>
        <p:nvCxnSpPr>
          <p:cNvPr id="12" name="Connector: Elbow 11">
            <a:extLst>
              <a:ext uri="{FF2B5EF4-FFF2-40B4-BE49-F238E27FC236}">
                <a16:creationId xmlns:a16="http://schemas.microsoft.com/office/drawing/2014/main" id="{E1504AA0-1FDD-F01E-90EE-7CE38CBF0845}"/>
              </a:ext>
            </a:extLst>
          </p:cNvPr>
          <p:cNvCxnSpPr>
            <a:stCxn id="6" idx="3"/>
          </p:cNvCxnSpPr>
          <p:nvPr/>
        </p:nvCxnSpPr>
        <p:spPr>
          <a:xfrm>
            <a:off x="3722562" y="3236348"/>
            <a:ext cx="806029" cy="3679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7FD5DAF-FE00-91A4-5782-E32067D608A4}"/>
              </a:ext>
            </a:extLst>
          </p:cNvPr>
          <p:cNvSpPr txBox="1"/>
          <p:nvPr/>
        </p:nvSpPr>
        <p:spPr>
          <a:xfrm>
            <a:off x="3899578" y="3528345"/>
            <a:ext cx="647934" cy="369332"/>
          </a:xfrm>
          <a:prstGeom prst="rect">
            <a:avLst/>
          </a:prstGeom>
          <a:noFill/>
        </p:spPr>
        <p:txBody>
          <a:bodyPr wrap="none" rtlCol="0">
            <a:spAutoFit/>
          </a:bodyPr>
          <a:lstStyle/>
          <a:p>
            <a:r>
              <a:rPr lang="en-US" dirty="0"/>
              <a:t>Pin 2</a:t>
            </a:r>
            <a:endParaRPr lang="en-IN" dirty="0"/>
          </a:p>
        </p:txBody>
      </p:sp>
      <p:sp>
        <p:nvSpPr>
          <p:cNvPr id="9" name="TextBox 8">
            <a:extLst>
              <a:ext uri="{FF2B5EF4-FFF2-40B4-BE49-F238E27FC236}">
                <a16:creationId xmlns:a16="http://schemas.microsoft.com/office/drawing/2014/main" id="{BFA5DD3E-EBCB-BB43-11EF-F66BC427BAF1}"/>
              </a:ext>
            </a:extLst>
          </p:cNvPr>
          <p:cNvSpPr txBox="1"/>
          <p:nvPr/>
        </p:nvSpPr>
        <p:spPr>
          <a:xfrm>
            <a:off x="4011456" y="3934996"/>
            <a:ext cx="434734" cy="923330"/>
          </a:xfrm>
          <a:prstGeom prst="rect">
            <a:avLst/>
          </a:prstGeom>
          <a:noFill/>
        </p:spPr>
        <p:txBody>
          <a:bodyPr wrap="none" rtlCol="0">
            <a:spAutoFit/>
          </a:bodyPr>
          <a:lstStyle/>
          <a:p>
            <a:r>
              <a:rPr lang="en-US" dirty="0"/>
              <a:t>A0</a:t>
            </a:r>
          </a:p>
          <a:p>
            <a:r>
              <a:rPr lang="en-US" dirty="0"/>
              <a:t>10</a:t>
            </a:r>
          </a:p>
          <a:p>
            <a:r>
              <a:rPr lang="en-US" dirty="0"/>
              <a:t>11</a:t>
            </a:r>
            <a:endParaRPr lang="en-IN" dirty="0"/>
          </a:p>
        </p:txBody>
      </p:sp>
    </p:spTree>
    <p:extLst>
      <p:ext uri="{BB962C8B-B14F-4D97-AF65-F5344CB8AC3E}">
        <p14:creationId xmlns:p14="http://schemas.microsoft.com/office/powerpoint/2010/main" val="1035181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3696-5D0C-03A8-413B-5A1DB711DA7E}"/>
              </a:ext>
            </a:extLst>
          </p:cNvPr>
          <p:cNvSpPr>
            <a:spLocks noGrp="1"/>
          </p:cNvSpPr>
          <p:nvPr>
            <p:ph type="title"/>
          </p:nvPr>
        </p:nvSpPr>
        <p:spPr>
          <a:xfrm>
            <a:off x="838200" y="365125"/>
            <a:ext cx="10515600" cy="1152957"/>
          </a:xfrm>
        </p:spPr>
        <p:txBody>
          <a:bodyPr>
            <a:normAutofit fontScale="90000"/>
          </a:bodyPr>
          <a:lstStyle/>
          <a:p>
            <a:pPr algn="ctr"/>
            <a:r>
              <a:rPr lang="en-US" b="0" i="0" u="sng" dirty="0">
                <a:effectLst/>
                <a:latin typeface="myriad-pro"/>
              </a:rPr>
              <a:t>Interface an L298N Dual H-Bridge Motor Driver module with an </a:t>
            </a:r>
            <a:r>
              <a:rPr lang="en-US" b="0" i="0" u="sng" dirty="0" err="1">
                <a:effectLst/>
                <a:latin typeface="myriad-pro"/>
              </a:rPr>
              <a:t>NodeMCU</a:t>
            </a:r>
            <a:r>
              <a:rPr lang="en-US" b="0" i="0" u="sng" dirty="0">
                <a:effectLst/>
                <a:latin typeface="myriad-pro"/>
              </a:rPr>
              <a:t>.</a:t>
            </a:r>
            <a:endParaRPr lang="en-IN" b="1" u="sng" dirty="0"/>
          </a:p>
        </p:txBody>
      </p:sp>
      <p:sp>
        <p:nvSpPr>
          <p:cNvPr id="3" name="Content Placeholder 2">
            <a:extLst>
              <a:ext uri="{FF2B5EF4-FFF2-40B4-BE49-F238E27FC236}">
                <a16:creationId xmlns:a16="http://schemas.microsoft.com/office/drawing/2014/main" id="{3EBF352D-A482-8E17-9B49-C9EC9DFF17F3}"/>
              </a:ext>
            </a:extLst>
          </p:cNvPr>
          <p:cNvSpPr>
            <a:spLocks noGrp="1"/>
          </p:cNvSpPr>
          <p:nvPr>
            <p:ph idx="1"/>
          </p:nvPr>
        </p:nvSpPr>
        <p:spPr>
          <a:xfrm>
            <a:off x="838200" y="1731146"/>
            <a:ext cx="10515600" cy="4445817"/>
          </a:xfrm>
        </p:spPr>
        <p:txBody>
          <a:bodyPr>
            <a:normAutofit fontScale="92500" lnSpcReduction="20000"/>
          </a:bodyPr>
          <a:lstStyle/>
          <a:p>
            <a:r>
              <a:rPr lang="pt-BR" b="1" i="0" dirty="0">
                <a:solidFill>
                  <a:srgbClr val="555555"/>
                </a:solidFill>
                <a:effectLst/>
                <a:latin typeface="myriad-pro"/>
              </a:rPr>
              <a:t>L298N </a:t>
            </a:r>
            <a:r>
              <a:rPr lang="pt-BR" b="0" i="0" dirty="0">
                <a:solidFill>
                  <a:srgbClr val="555555"/>
                </a:solidFill>
                <a:effectLst/>
                <a:latin typeface="myriad-pro"/>
              </a:rPr>
              <a:t>Dual H-Bridge Motor Controller Module.</a:t>
            </a:r>
          </a:p>
          <a:p>
            <a:r>
              <a:rPr lang="en-US" b="0" i="0" dirty="0">
                <a:solidFill>
                  <a:srgbClr val="555555"/>
                </a:solidFill>
                <a:effectLst/>
                <a:latin typeface="myriad-pro"/>
              </a:rPr>
              <a:t>Can drive a current in either polarity and be controlled by </a:t>
            </a:r>
            <a:r>
              <a:rPr lang="en-US" b="1" i="0" dirty="0">
                <a:solidFill>
                  <a:srgbClr val="555555"/>
                </a:solidFill>
                <a:effectLst/>
                <a:latin typeface="myriad-pro"/>
              </a:rPr>
              <a:t>P</a:t>
            </a:r>
            <a:r>
              <a:rPr lang="en-US" b="0" i="0" dirty="0">
                <a:solidFill>
                  <a:srgbClr val="555555"/>
                </a:solidFill>
                <a:effectLst/>
                <a:latin typeface="myriad-pro"/>
              </a:rPr>
              <a:t>ulse </a:t>
            </a:r>
            <a:r>
              <a:rPr lang="en-US" b="1" i="0" dirty="0">
                <a:solidFill>
                  <a:srgbClr val="555555"/>
                </a:solidFill>
                <a:effectLst/>
                <a:latin typeface="myriad-pro"/>
              </a:rPr>
              <a:t>W</a:t>
            </a:r>
            <a:r>
              <a:rPr lang="en-US" b="0" i="0" dirty="0">
                <a:solidFill>
                  <a:srgbClr val="555555"/>
                </a:solidFill>
                <a:effectLst/>
                <a:latin typeface="myriad-pro"/>
              </a:rPr>
              <a:t>idth </a:t>
            </a:r>
            <a:r>
              <a:rPr lang="en-US" b="1" i="0" dirty="0">
                <a:solidFill>
                  <a:srgbClr val="555555"/>
                </a:solidFill>
                <a:effectLst/>
                <a:latin typeface="myriad-pro"/>
              </a:rPr>
              <a:t>M</a:t>
            </a:r>
            <a:r>
              <a:rPr lang="en-US" b="0" i="0" dirty="0">
                <a:solidFill>
                  <a:srgbClr val="555555"/>
                </a:solidFill>
                <a:effectLst/>
                <a:latin typeface="myriad-pro"/>
              </a:rPr>
              <a:t>odulation (</a:t>
            </a:r>
            <a:r>
              <a:rPr lang="en-US" b="1" i="0" dirty="0">
                <a:solidFill>
                  <a:srgbClr val="555555"/>
                </a:solidFill>
                <a:effectLst/>
                <a:latin typeface="myriad-pro"/>
              </a:rPr>
              <a:t>PWM</a:t>
            </a:r>
            <a:r>
              <a:rPr lang="en-US" b="0" i="0" dirty="0">
                <a:solidFill>
                  <a:srgbClr val="555555"/>
                </a:solidFill>
                <a:effectLst/>
                <a:latin typeface="myriad-pro"/>
              </a:rPr>
              <a:t>).</a:t>
            </a:r>
          </a:p>
          <a:p>
            <a:endParaRPr lang="en-US" dirty="0">
              <a:solidFill>
                <a:srgbClr val="555555"/>
              </a:solidFill>
              <a:latin typeface="myriad-pro"/>
            </a:endParaRPr>
          </a:p>
          <a:p>
            <a:pPr algn="l"/>
            <a:r>
              <a:rPr lang="en-IN" b="1" i="0" dirty="0">
                <a:solidFill>
                  <a:srgbClr val="555555"/>
                </a:solidFill>
                <a:effectLst/>
                <a:latin typeface="myriad-pro"/>
              </a:rPr>
              <a:t>Specifications:</a:t>
            </a:r>
            <a:endParaRPr lang="en-IN" b="0" i="0" dirty="0">
              <a:solidFill>
                <a:srgbClr val="555555"/>
              </a:solidFill>
              <a:effectLst/>
              <a:latin typeface="myriad-pro"/>
            </a:endParaRPr>
          </a:p>
          <a:p>
            <a:pPr algn="l">
              <a:buFont typeface="Arial" panose="020B0604020202020204" pitchFamily="34" charset="0"/>
              <a:buChar char="•"/>
            </a:pPr>
            <a:r>
              <a:rPr lang="en-IN" b="0" i="0" dirty="0">
                <a:solidFill>
                  <a:srgbClr val="555555"/>
                </a:solidFill>
                <a:effectLst/>
                <a:latin typeface="myriad-pro"/>
              </a:rPr>
              <a:t>Double H bridge Driver Chip: </a:t>
            </a:r>
            <a:r>
              <a:rPr lang="en-IN" b="1" i="0" dirty="0">
                <a:solidFill>
                  <a:srgbClr val="555555"/>
                </a:solidFill>
                <a:effectLst/>
                <a:latin typeface="myriad-pro"/>
              </a:rPr>
              <a:t>L298N</a:t>
            </a:r>
            <a:endParaRPr lang="en-IN" b="0" i="0" dirty="0">
              <a:solidFill>
                <a:srgbClr val="555555"/>
              </a:solidFill>
              <a:effectLst/>
              <a:latin typeface="myriad-pro"/>
            </a:endParaRPr>
          </a:p>
          <a:p>
            <a:pPr algn="l">
              <a:buFont typeface="Arial" panose="020B0604020202020204" pitchFamily="34" charset="0"/>
              <a:buChar char="•"/>
            </a:pPr>
            <a:r>
              <a:rPr lang="en-IN" b="0" i="0" dirty="0">
                <a:solidFill>
                  <a:srgbClr val="555555"/>
                </a:solidFill>
                <a:effectLst/>
                <a:latin typeface="myriad-pro"/>
              </a:rPr>
              <a:t>Logical voltage: </a:t>
            </a:r>
            <a:r>
              <a:rPr lang="en-IN" b="1" i="0" dirty="0">
                <a:solidFill>
                  <a:srgbClr val="555555"/>
                </a:solidFill>
                <a:effectLst/>
                <a:latin typeface="myriad-pro"/>
              </a:rPr>
              <a:t>5V</a:t>
            </a:r>
            <a:endParaRPr lang="en-IN" b="0" i="0" dirty="0">
              <a:solidFill>
                <a:srgbClr val="555555"/>
              </a:solidFill>
              <a:effectLst/>
              <a:latin typeface="myriad-pro"/>
            </a:endParaRPr>
          </a:p>
          <a:p>
            <a:pPr algn="l">
              <a:buFont typeface="Arial" panose="020B0604020202020204" pitchFamily="34" charset="0"/>
              <a:buChar char="•"/>
            </a:pPr>
            <a:r>
              <a:rPr lang="en-IN" b="0" i="0" dirty="0">
                <a:solidFill>
                  <a:srgbClr val="555555"/>
                </a:solidFill>
                <a:effectLst/>
                <a:latin typeface="myriad-pro"/>
              </a:rPr>
              <a:t>Drive voltage: </a:t>
            </a:r>
            <a:r>
              <a:rPr lang="en-IN" b="1" i="0" dirty="0">
                <a:solidFill>
                  <a:srgbClr val="555555"/>
                </a:solidFill>
                <a:effectLst/>
                <a:latin typeface="myriad-pro"/>
              </a:rPr>
              <a:t>5V-35V</a:t>
            </a:r>
            <a:endParaRPr lang="en-IN" b="0" i="0" dirty="0">
              <a:solidFill>
                <a:srgbClr val="555555"/>
              </a:solidFill>
              <a:effectLst/>
              <a:latin typeface="myriad-pro"/>
            </a:endParaRPr>
          </a:p>
          <a:p>
            <a:pPr algn="l">
              <a:buFont typeface="Arial" panose="020B0604020202020204" pitchFamily="34" charset="0"/>
              <a:buChar char="•"/>
            </a:pPr>
            <a:r>
              <a:rPr lang="en-IN" b="0" i="0" dirty="0">
                <a:solidFill>
                  <a:srgbClr val="555555"/>
                </a:solidFill>
                <a:effectLst/>
                <a:latin typeface="myriad-pro"/>
              </a:rPr>
              <a:t>Logical current: </a:t>
            </a:r>
            <a:r>
              <a:rPr lang="en-IN" b="1" i="0" dirty="0">
                <a:solidFill>
                  <a:srgbClr val="555555"/>
                </a:solidFill>
                <a:effectLst/>
                <a:latin typeface="myriad-pro"/>
              </a:rPr>
              <a:t>0-36mA</a:t>
            </a:r>
            <a:endParaRPr lang="en-IN" b="0" i="0" dirty="0">
              <a:solidFill>
                <a:srgbClr val="555555"/>
              </a:solidFill>
              <a:effectLst/>
              <a:latin typeface="myriad-pro"/>
            </a:endParaRPr>
          </a:p>
          <a:p>
            <a:pPr algn="l">
              <a:buFont typeface="Arial" panose="020B0604020202020204" pitchFamily="34" charset="0"/>
              <a:buChar char="•"/>
            </a:pPr>
            <a:r>
              <a:rPr lang="en-IN" b="0" i="0" dirty="0">
                <a:solidFill>
                  <a:srgbClr val="555555"/>
                </a:solidFill>
                <a:effectLst/>
                <a:latin typeface="myriad-pro"/>
              </a:rPr>
              <a:t>Drive current: </a:t>
            </a:r>
            <a:r>
              <a:rPr lang="en-IN" b="1" i="0" dirty="0">
                <a:solidFill>
                  <a:srgbClr val="555555"/>
                </a:solidFill>
                <a:effectLst/>
                <a:latin typeface="myriad-pro"/>
              </a:rPr>
              <a:t>2A</a:t>
            </a:r>
            <a:r>
              <a:rPr lang="en-IN" b="0" i="0" dirty="0">
                <a:solidFill>
                  <a:srgbClr val="555555"/>
                </a:solidFill>
                <a:effectLst/>
                <a:latin typeface="myriad-pro"/>
              </a:rPr>
              <a:t> (MAX single bridge)</a:t>
            </a:r>
          </a:p>
          <a:p>
            <a:pPr algn="l">
              <a:buFont typeface="Arial" panose="020B0604020202020204" pitchFamily="34" charset="0"/>
              <a:buChar char="•"/>
            </a:pPr>
            <a:r>
              <a:rPr lang="en-IN" b="0" i="0" dirty="0">
                <a:solidFill>
                  <a:srgbClr val="555555"/>
                </a:solidFill>
                <a:effectLst/>
                <a:latin typeface="myriad-pro"/>
              </a:rPr>
              <a:t>Max power: </a:t>
            </a:r>
            <a:r>
              <a:rPr lang="en-IN" b="1" i="0" dirty="0">
                <a:solidFill>
                  <a:srgbClr val="555555"/>
                </a:solidFill>
                <a:effectLst/>
                <a:latin typeface="myriad-pro"/>
              </a:rPr>
              <a:t>25W</a:t>
            </a:r>
            <a:endParaRPr lang="en-IN" b="0" i="0" dirty="0">
              <a:solidFill>
                <a:srgbClr val="555555"/>
              </a:solidFill>
              <a:effectLst/>
              <a:latin typeface="myriad-pro"/>
            </a:endParaRPr>
          </a:p>
        </p:txBody>
      </p:sp>
      <p:pic>
        <p:nvPicPr>
          <p:cNvPr id="5122" name="Picture 2" descr="Descritions">
            <a:extLst>
              <a:ext uri="{FF2B5EF4-FFF2-40B4-BE49-F238E27FC236}">
                <a16:creationId xmlns:a16="http://schemas.microsoft.com/office/drawing/2014/main" id="{7DF42979-AAF8-2A0B-C661-2261731BF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493" y="3334859"/>
            <a:ext cx="3979106" cy="2652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07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4C88-589B-3C75-BF3E-BACFEB276137}"/>
              </a:ext>
            </a:extLst>
          </p:cNvPr>
          <p:cNvSpPr>
            <a:spLocks noGrp="1"/>
          </p:cNvSpPr>
          <p:nvPr>
            <p:ph type="title"/>
          </p:nvPr>
        </p:nvSpPr>
        <p:spPr>
          <a:xfrm>
            <a:off x="1491449" y="365126"/>
            <a:ext cx="9321552" cy="788972"/>
          </a:xfrm>
        </p:spPr>
        <p:txBody>
          <a:bodyPr>
            <a:normAutofit/>
          </a:bodyPr>
          <a:lstStyle/>
          <a:p>
            <a:r>
              <a:rPr lang="en-IN" b="1" i="0" u="sng" dirty="0">
                <a:solidFill>
                  <a:srgbClr val="000000"/>
                </a:solidFill>
                <a:effectLst/>
                <a:latin typeface="Roboto" panose="02000000000000000000" pitchFamily="2" charset="0"/>
              </a:rPr>
              <a:t>DHT11  </a:t>
            </a:r>
            <a:r>
              <a:rPr lang="en-IN" i="0" u="sng" dirty="0">
                <a:solidFill>
                  <a:srgbClr val="000000"/>
                </a:solidFill>
                <a:effectLst/>
                <a:latin typeface="Roboto" panose="02000000000000000000" pitchFamily="2" charset="0"/>
              </a:rPr>
              <a:t>-</a:t>
            </a:r>
            <a:r>
              <a:rPr lang="en-IN" b="1" i="0" u="sng" dirty="0">
                <a:solidFill>
                  <a:srgbClr val="000000"/>
                </a:solidFill>
                <a:effectLst/>
                <a:latin typeface="Roboto" panose="02000000000000000000" pitchFamily="2" charset="0"/>
              </a:rPr>
              <a:t>  </a:t>
            </a:r>
            <a:r>
              <a:rPr lang="en-IN" i="0" u="sng" dirty="0">
                <a:solidFill>
                  <a:srgbClr val="000000"/>
                </a:solidFill>
                <a:effectLst/>
                <a:latin typeface="Roboto" panose="02000000000000000000" pitchFamily="2" charset="0"/>
              </a:rPr>
              <a:t>Humidity and Temperature</a:t>
            </a:r>
            <a:endParaRPr lang="en-IN" u="sng" dirty="0"/>
          </a:p>
        </p:txBody>
      </p:sp>
      <p:sp>
        <p:nvSpPr>
          <p:cNvPr id="4" name="TextBox 3">
            <a:extLst>
              <a:ext uri="{FF2B5EF4-FFF2-40B4-BE49-F238E27FC236}">
                <a16:creationId xmlns:a16="http://schemas.microsoft.com/office/drawing/2014/main" id="{6557A6B5-D837-CF6E-627E-5C3024A17CF1}"/>
              </a:ext>
            </a:extLst>
          </p:cNvPr>
          <p:cNvSpPr txBox="1"/>
          <p:nvPr/>
        </p:nvSpPr>
        <p:spPr>
          <a:xfrm>
            <a:off x="630315" y="1313882"/>
            <a:ext cx="6143028" cy="923330"/>
          </a:xfrm>
          <a:prstGeom prst="rect">
            <a:avLst/>
          </a:prstGeom>
          <a:noFill/>
        </p:spPr>
        <p:txBody>
          <a:bodyPr wrap="none" rtlCol="0">
            <a:spAutoFit/>
          </a:bodyPr>
          <a:lstStyle/>
          <a:p>
            <a:pPr marL="285750" indent="-285750">
              <a:buFont typeface="Arial" panose="020B0604020202020204" pitchFamily="34" charset="0"/>
              <a:buChar char="•"/>
            </a:pPr>
            <a:r>
              <a:rPr lang="en-US" b="0" i="0" dirty="0">
                <a:solidFill>
                  <a:srgbClr val="000000"/>
                </a:solidFill>
                <a:effectLst/>
                <a:latin typeface="Roboto" panose="02000000000000000000" pitchFamily="2" charset="0"/>
              </a:rPr>
              <a:t>Humidity in percentage (20 to 90% RH)</a:t>
            </a:r>
          </a:p>
          <a:p>
            <a:pPr marL="285750" indent="-285750">
              <a:buFont typeface="Arial" panose="020B0604020202020204" pitchFamily="34" charset="0"/>
              <a:buChar char="•"/>
            </a:pPr>
            <a:r>
              <a:rPr lang="en-US" b="0" i="0" dirty="0">
                <a:solidFill>
                  <a:srgbClr val="000000"/>
                </a:solidFill>
                <a:effectLst/>
                <a:latin typeface="Roboto" panose="02000000000000000000" pitchFamily="2" charset="0"/>
              </a:rPr>
              <a:t>Temperature in degree Celsius in the range of 0 to 50°C</a:t>
            </a:r>
          </a:p>
          <a:p>
            <a:pPr marL="285750" indent="-285750">
              <a:buFont typeface="Arial" panose="020B0604020202020204" pitchFamily="34" charset="0"/>
              <a:buChar char="•"/>
            </a:pPr>
            <a:r>
              <a:rPr lang="en-IN" b="0" i="0" dirty="0">
                <a:solidFill>
                  <a:srgbClr val="000000"/>
                </a:solidFill>
                <a:effectLst/>
                <a:latin typeface="Roboto" panose="02000000000000000000" pitchFamily="2" charset="0"/>
              </a:rPr>
              <a:t>4 pins – VCC, GND, DATA, NC</a:t>
            </a:r>
            <a:endParaRPr lang="en-IN" dirty="0"/>
          </a:p>
        </p:txBody>
      </p:sp>
      <p:pic>
        <p:nvPicPr>
          <p:cNvPr id="1026" name="Picture 2" descr="Interfacing DHT11 Sensor With Arduino UNO">
            <a:extLst>
              <a:ext uri="{FF2B5EF4-FFF2-40B4-BE49-F238E27FC236}">
                <a16:creationId xmlns:a16="http://schemas.microsoft.com/office/drawing/2014/main" id="{9AC40B8B-D960-B885-E2D1-06FECCEEF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3" y="2492892"/>
            <a:ext cx="4885996" cy="38750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AAE3CC4-2761-3622-76B2-FAD82BEAA6F1}"/>
              </a:ext>
            </a:extLst>
          </p:cNvPr>
          <p:cNvPicPr>
            <a:picLocks noChangeAspect="1"/>
          </p:cNvPicPr>
          <p:nvPr/>
        </p:nvPicPr>
        <p:blipFill>
          <a:blip r:embed="rId3"/>
          <a:stretch>
            <a:fillRect/>
          </a:stretch>
        </p:blipFill>
        <p:spPr>
          <a:xfrm>
            <a:off x="818845" y="2588788"/>
            <a:ext cx="2636960" cy="3683261"/>
          </a:xfrm>
          <a:prstGeom prst="rect">
            <a:avLst/>
          </a:prstGeom>
        </p:spPr>
      </p:pic>
      <p:sp>
        <p:nvSpPr>
          <p:cNvPr id="11" name="TextBox 10">
            <a:extLst>
              <a:ext uri="{FF2B5EF4-FFF2-40B4-BE49-F238E27FC236}">
                <a16:creationId xmlns:a16="http://schemas.microsoft.com/office/drawing/2014/main" id="{C0D2ED8A-2E65-8E74-AE10-174F0A80E255}"/>
              </a:ext>
            </a:extLst>
          </p:cNvPr>
          <p:cNvSpPr txBox="1"/>
          <p:nvPr/>
        </p:nvSpPr>
        <p:spPr>
          <a:xfrm>
            <a:off x="754601" y="6330649"/>
            <a:ext cx="4299703" cy="369332"/>
          </a:xfrm>
          <a:prstGeom prst="rect">
            <a:avLst/>
          </a:prstGeom>
          <a:noFill/>
        </p:spPr>
        <p:txBody>
          <a:bodyPr wrap="none" rtlCol="0">
            <a:spAutoFit/>
          </a:bodyPr>
          <a:lstStyle/>
          <a:p>
            <a:r>
              <a:rPr lang="en-US" dirty="0"/>
              <a:t>Examples &gt; DHT11 &gt; Read Temp &amp; Humidity</a:t>
            </a:r>
            <a:endParaRPr lang="en-IN" dirty="0"/>
          </a:p>
        </p:txBody>
      </p:sp>
    </p:spTree>
    <p:extLst>
      <p:ext uri="{BB962C8B-B14F-4D97-AF65-F5344CB8AC3E}">
        <p14:creationId xmlns:p14="http://schemas.microsoft.com/office/powerpoint/2010/main" val="2475405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5EC0-A2D0-6C47-A652-342CFC5528C6}"/>
              </a:ext>
            </a:extLst>
          </p:cNvPr>
          <p:cNvSpPr>
            <a:spLocks noGrp="1"/>
          </p:cNvSpPr>
          <p:nvPr>
            <p:ph type="title"/>
          </p:nvPr>
        </p:nvSpPr>
        <p:spPr>
          <a:xfrm>
            <a:off x="838200" y="365126"/>
            <a:ext cx="10515600" cy="682440"/>
          </a:xfrm>
        </p:spPr>
        <p:txBody>
          <a:bodyPr>
            <a:normAutofit fontScale="90000"/>
          </a:bodyPr>
          <a:lstStyle/>
          <a:p>
            <a:r>
              <a:rPr lang="en-US" b="1" u="sng" dirty="0"/>
              <a:t>AD8232 ECG Sensor</a:t>
            </a:r>
            <a:endParaRPr lang="en-IN" b="1" u="sng" dirty="0"/>
          </a:p>
        </p:txBody>
      </p:sp>
      <p:sp>
        <p:nvSpPr>
          <p:cNvPr id="3" name="Content Placeholder 2">
            <a:extLst>
              <a:ext uri="{FF2B5EF4-FFF2-40B4-BE49-F238E27FC236}">
                <a16:creationId xmlns:a16="http://schemas.microsoft.com/office/drawing/2014/main" id="{BE778774-C1C4-1B2A-F4D8-5ACD219A12D4}"/>
              </a:ext>
            </a:extLst>
          </p:cNvPr>
          <p:cNvSpPr>
            <a:spLocks noGrp="1"/>
          </p:cNvSpPr>
          <p:nvPr>
            <p:ph idx="1"/>
          </p:nvPr>
        </p:nvSpPr>
        <p:spPr>
          <a:xfrm>
            <a:off x="332172" y="987642"/>
            <a:ext cx="9073085" cy="5031744"/>
          </a:xfrm>
        </p:spPr>
        <p:txBody>
          <a:bodyPr>
            <a:normAutofit lnSpcReduction="10000"/>
          </a:bodyPr>
          <a:lstStyle/>
          <a:p>
            <a:r>
              <a:rPr lang="en-US" b="0" i="0" dirty="0">
                <a:solidFill>
                  <a:srgbClr val="2C2F34"/>
                </a:solidFill>
                <a:effectLst/>
                <a:latin typeface="-apple-system"/>
              </a:rPr>
              <a:t>The AD8232 is a neat little chip used to measure the electrical activity of the heart called </a:t>
            </a:r>
            <a:r>
              <a:rPr lang="en-IN" b="0" i="0" dirty="0">
                <a:solidFill>
                  <a:srgbClr val="2C2F34"/>
                </a:solidFill>
                <a:effectLst/>
                <a:latin typeface="-apple-system"/>
              </a:rPr>
              <a:t>Electrocardiogram/ECG</a:t>
            </a:r>
            <a:r>
              <a:rPr lang="en-US" b="0" i="0" dirty="0">
                <a:solidFill>
                  <a:srgbClr val="2C2F34"/>
                </a:solidFill>
                <a:effectLst/>
                <a:latin typeface="-apple-system"/>
              </a:rPr>
              <a:t>.</a:t>
            </a:r>
          </a:p>
          <a:p>
            <a:r>
              <a:rPr lang="en-US" b="0" i="0" dirty="0">
                <a:solidFill>
                  <a:srgbClr val="2C2F34"/>
                </a:solidFill>
                <a:effectLst/>
                <a:latin typeface="-apple-system"/>
              </a:rPr>
              <a:t>ECGs are used to help diagnose heart arrhythmias, heart attacks, pacemaker function, and heart failure.</a:t>
            </a:r>
          </a:p>
          <a:p>
            <a:r>
              <a:rPr lang="en-US" b="0" i="0" dirty="0">
                <a:solidFill>
                  <a:srgbClr val="2C2F34"/>
                </a:solidFill>
                <a:effectLst/>
                <a:latin typeface="-apple-system"/>
              </a:rPr>
              <a:t>ECG can be analyzed by studying components of the waveform.</a:t>
            </a:r>
          </a:p>
          <a:p>
            <a:r>
              <a:rPr lang="en-US" b="0" i="0" dirty="0">
                <a:solidFill>
                  <a:srgbClr val="2C2F34"/>
                </a:solidFill>
                <a:effectLst/>
                <a:latin typeface="-apple-system"/>
              </a:rPr>
              <a:t>ECG signal can be seen on Arduino serial plotter or Processing IDE.</a:t>
            </a:r>
          </a:p>
          <a:p>
            <a:r>
              <a:rPr lang="en-US" b="0" i="0" dirty="0">
                <a:solidFill>
                  <a:srgbClr val="2C2F34"/>
                </a:solidFill>
                <a:effectLst/>
                <a:latin typeface="-apple-system"/>
              </a:rPr>
              <a:t>ECGs can be extremely noisy, the AD8232 Single Lead Heart Rate Monitor acts as an op-amp to help obtain a clear signal from the PR and QT Intervals easily.</a:t>
            </a:r>
          </a:p>
          <a:p>
            <a:endParaRPr lang="en-IN" dirty="0"/>
          </a:p>
        </p:txBody>
      </p:sp>
      <p:pic>
        <p:nvPicPr>
          <p:cNvPr id="1026" name="Picture 2" descr="ECG Signal">
            <a:extLst>
              <a:ext uri="{FF2B5EF4-FFF2-40B4-BE49-F238E27FC236}">
                <a16:creationId xmlns:a16="http://schemas.microsoft.com/office/drawing/2014/main" id="{F4125C8D-FC6E-42FD-2BE1-524CB11F0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5257" y="257731"/>
            <a:ext cx="2233358" cy="18873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CG Graph">
            <a:extLst>
              <a:ext uri="{FF2B5EF4-FFF2-40B4-BE49-F238E27FC236}">
                <a16:creationId xmlns:a16="http://schemas.microsoft.com/office/drawing/2014/main" id="{C072EEA9-910A-E1FC-99DC-08E72338D5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7023" y="2338636"/>
            <a:ext cx="2846222" cy="197666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D8232 ECG Sensor Graph">
            <a:extLst>
              <a:ext uri="{FF2B5EF4-FFF2-40B4-BE49-F238E27FC236}">
                <a16:creationId xmlns:a16="http://schemas.microsoft.com/office/drawing/2014/main" id="{67BAE935-EC2D-7C30-5B01-286F8F07F2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7023" y="4626562"/>
            <a:ext cx="2846222" cy="2231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93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C0A5-2F99-38A5-4DD5-38315C1D699C}"/>
              </a:ext>
            </a:extLst>
          </p:cNvPr>
          <p:cNvSpPr>
            <a:spLocks noGrp="1"/>
          </p:cNvSpPr>
          <p:nvPr>
            <p:ph type="title"/>
          </p:nvPr>
        </p:nvSpPr>
        <p:spPr>
          <a:xfrm>
            <a:off x="838200" y="365126"/>
            <a:ext cx="10515600" cy="833360"/>
          </a:xfrm>
        </p:spPr>
        <p:txBody>
          <a:bodyPr/>
          <a:lstStyle/>
          <a:p>
            <a:r>
              <a:rPr lang="en-IN" b="0" i="0" u="sng" dirty="0">
                <a:solidFill>
                  <a:srgbClr val="2C2F34"/>
                </a:solidFill>
                <a:effectLst/>
                <a:latin typeface="-apple-system"/>
              </a:rPr>
              <a:t>AD8232  with Arduino</a:t>
            </a:r>
            <a:endParaRPr lang="en-IN" u="sng" dirty="0"/>
          </a:p>
        </p:txBody>
      </p:sp>
      <p:sp>
        <p:nvSpPr>
          <p:cNvPr id="3" name="Content Placeholder 2">
            <a:extLst>
              <a:ext uri="{FF2B5EF4-FFF2-40B4-BE49-F238E27FC236}">
                <a16:creationId xmlns:a16="http://schemas.microsoft.com/office/drawing/2014/main" id="{D627B44D-B810-51EF-1D8D-148B9DF7A234}"/>
              </a:ext>
            </a:extLst>
          </p:cNvPr>
          <p:cNvSpPr>
            <a:spLocks noGrp="1"/>
          </p:cNvSpPr>
          <p:nvPr>
            <p:ph idx="1"/>
          </p:nvPr>
        </p:nvSpPr>
        <p:spPr>
          <a:xfrm>
            <a:off x="838200" y="1349406"/>
            <a:ext cx="3634018" cy="4827557"/>
          </a:xfrm>
        </p:spPr>
        <p:txBody>
          <a:bodyPr>
            <a:normAutofit/>
          </a:bodyPr>
          <a:lstStyle/>
          <a:p>
            <a:r>
              <a:rPr lang="en-US" dirty="0"/>
              <a:t>GND</a:t>
            </a:r>
          </a:p>
          <a:p>
            <a:r>
              <a:rPr lang="en-US" dirty="0"/>
              <a:t>3.3v</a:t>
            </a:r>
          </a:p>
          <a:p>
            <a:r>
              <a:rPr lang="en-US" dirty="0"/>
              <a:t>OUTPUT – A0 Arduino</a:t>
            </a:r>
          </a:p>
          <a:p>
            <a:r>
              <a:rPr lang="en-US" dirty="0"/>
              <a:t>LO - 11 Digital Pin</a:t>
            </a:r>
          </a:p>
          <a:p>
            <a:r>
              <a:rPr lang="en-US" dirty="0"/>
              <a:t>LO + 10 Digital Pin</a:t>
            </a:r>
          </a:p>
          <a:p>
            <a:endParaRPr lang="en-US" dirty="0"/>
          </a:p>
          <a:p>
            <a:r>
              <a:rPr lang="en-IN" b="0" i="0" dirty="0">
                <a:solidFill>
                  <a:srgbClr val="2C2F34"/>
                </a:solidFill>
                <a:effectLst/>
                <a:latin typeface="-apple-system"/>
              </a:rPr>
              <a:t>RA (Right Arm)</a:t>
            </a:r>
            <a:endParaRPr lang="en-US" b="0" i="0" dirty="0">
              <a:solidFill>
                <a:srgbClr val="2C2F34"/>
              </a:solidFill>
              <a:effectLst/>
              <a:latin typeface="-apple-system"/>
            </a:endParaRPr>
          </a:p>
          <a:p>
            <a:r>
              <a:rPr lang="en-US" dirty="0">
                <a:solidFill>
                  <a:srgbClr val="2C2F34"/>
                </a:solidFill>
                <a:latin typeface="-apple-system"/>
              </a:rPr>
              <a:t>LA (Left Arm)</a:t>
            </a:r>
          </a:p>
          <a:p>
            <a:r>
              <a:rPr lang="en-IN" b="0" i="0" dirty="0">
                <a:solidFill>
                  <a:srgbClr val="2C2F34"/>
                </a:solidFill>
                <a:effectLst/>
                <a:latin typeface="-apple-system"/>
              </a:rPr>
              <a:t>RL (Right Leg)</a:t>
            </a:r>
          </a:p>
          <a:p>
            <a:endParaRPr lang="en-IN" dirty="0">
              <a:solidFill>
                <a:srgbClr val="2C2F34"/>
              </a:solidFill>
              <a:latin typeface="-apple-system"/>
            </a:endParaRPr>
          </a:p>
        </p:txBody>
      </p:sp>
      <p:pic>
        <p:nvPicPr>
          <p:cNvPr id="2050" name="Picture 2" descr="Circuit DiagramConnection between Arduino and ECG Sensor AD8232">
            <a:extLst>
              <a:ext uri="{FF2B5EF4-FFF2-40B4-BE49-F238E27FC236}">
                <a16:creationId xmlns:a16="http://schemas.microsoft.com/office/drawing/2014/main" id="{B9DC43DB-67AF-4205-E2E1-832DADD49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2312780"/>
            <a:ext cx="7029450" cy="3981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6362F9D-C198-8025-D293-991DFC251E84}"/>
              </a:ext>
            </a:extLst>
          </p:cNvPr>
          <p:cNvSpPr txBox="1"/>
          <p:nvPr/>
        </p:nvSpPr>
        <p:spPr>
          <a:xfrm>
            <a:off x="838200" y="6294230"/>
            <a:ext cx="6527556" cy="369332"/>
          </a:xfrm>
          <a:prstGeom prst="rect">
            <a:avLst/>
          </a:prstGeom>
          <a:noFill/>
        </p:spPr>
        <p:txBody>
          <a:bodyPr wrap="none" rtlCol="0">
            <a:spAutoFit/>
          </a:bodyPr>
          <a:lstStyle/>
          <a:p>
            <a:pPr marL="285750" indent="-285750">
              <a:buFont typeface="Wingdings" panose="05000000000000000000" pitchFamily="2" charset="2"/>
              <a:buChar char="v"/>
            </a:pPr>
            <a:r>
              <a:rPr lang="en-US" b="0" i="0" dirty="0">
                <a:solidFill>
                  <a:srgbClr val="2C2F34"/>
                </a:solidFill>
                <a:effectLst/>
                <a:latin typeface="-apple-system"/>
              </a:rPr>
              <a:t>LED indicator light that will pulsate to the rhythm of a heartbeat.</a:t>
            </a:r>
            <a:endParaRPr lang="en-IN" dirty="0"/>
          </a:p>
        </p:txBody>
      </p:sp>
      <p:pic>
        <p:nvPicPr>
          <p:cNvPr id="2052" name="Picture 4" descr="Circuit Diagram Connection between Arduino and ECG Sensor AD8232">
            <a:extLst>
              <a:ext uri="{FF2B5EF4-FFF2-40B4-BE49-F238E27FC236}">
                <a16:creationId xmlns:a16="http://schemas.microsoft.com/office/drawing/2014/main" id="{6A2E98EF-3329-E84A-15D6-CF56C2AF8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0774" y="365126"/>
            <a:ext cx="367665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74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A845-9844-0F54-BA0C-E73BE472AD13}"/>
              </a:ext>
            </a:extLst>
          </p:cNvPr>
          <p:cNvSpPr>
            <a:spLocks noGrp="1"/>
          </p:cNvSpPr>
          <p:nvPr>
            <p:ph type="title"/>
          </p:nvPr>
        </p:nvSpPr>
        <p:spPr/>
        <p:txBody>
          <a:bodyPr/>
          <a:lstStyle/>
          <a:p>
            <a:r>
              <a:rPr lang="en-US" dirty="0"/>
              <a:t>1</a:t>
            </a:r>
            <a:endParaRPr lang="en-IN" dirty="0"/>
          </a:p>
        </p:txBody>
      </p:sp>
      <p:pic>
        <p:nvPicPr>
          <p:cNvPr id="3074" name="Picture 2">
            <a:extLst>
              <a:ext uri="{FF2B5EF4-FFF2-40B4-BE49-F238E27FC236}">
                <a16:creationId xmlns:a16="http://schemas.microsoft.com/office/drawing/2014/main" id="{8F26B31B-27DA-8002-DCF5-052D7041B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414" y="2225740"/>
            <a:ext cx="714375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eart Rate Calculation">
            <a:extLst>
              <a:ext uri="{FF2B5EF4-FFF2-40B4-BE49-F238E27FC236}">
                <a16:creationId xmlns:a16="http://schemas.microsoft.com/office/drawing/2014/main" id="{44FE81BA-35CD-1309-E023-F1BABBF21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837" y="4634204"/>
            <a:ext cx="28575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32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D7EF-69DE-BD26-11AA-0691AAB66B8D}"/>
              </a:ext>
            </a:extLst>
          </p:cNvPr>
          <p:cNvSpPr>
            <a:spLocks noGrp="1"/>
          </p:cNvSpPr>
          <p:nvPr>
            <p:ph type="title"/>
          </p:nvPr>
        </p:nvSpPr>
        <p:spPr>
          <a:xfrm>
            <a:off x="838200" y="365126"/>
            <a:ext cx="10515600" cy="810532"/>
          </a:xfrm>
        </p:spPr>
        <p:txBody>
          <a:bodyPr/>
          <a:lstStyle/>
          <a:p>
            <a:r>
              <a:rPr lang="en-US" b="1" u="sng" dirty="0"/>
              <a:t>MQ-135 </a:t>
            </a:r>
            <a:endParaRPr lang="en-IN" b="1" u="sng" dirty="0"/>
          </a:p>
        </p:txBody>
      </p:sp>
      <p:sp>
        <p:nvSpPr>
          <p:cNvPr id="3" name="Content Placeholder 2">
            <a:extLst>
              <a:ext uri="{FF2B5EF4-FFF2-40B4-BE49-F238E27FC236}">
                <a16:creationId xmlns:a16="http://schemas.microsoft.com/office/drawing/2014/main" id="{6CF0CC7E-99D5-C56C-15BD-5BA1D7B8B06C}"/>
              </a:ext>
            </a:extLst>
          </p:cNvPr>
          <p:cNvSpPr>
            <a:spLocks noGrp="1"/>
          </p:cNvSpPr>
          <p:nvPr>
            <p:ph idx="1"/>
          </p:nvPr>
        </p:nvSpPr>
        <p:spPr>
          <a:xfrm>
            <a:off x="838200" y="1371600"/>
            <a:ext cx="10515600" cy="4805363"/>
          </a:xfrm>
        </p:spPr>
        <p:txBody>
          <a:bodyPr/>
          <a:lstStyle/>
          <a:p>
            <a:r>
              <a:rPr lang="en-US" dirty="0"/>
              <a:t>NH3, NOX, Alcohol, Benzene, Smoke, CO2 etc.</a:t>
            </a:r>
          </a:p>
          <a:p>
            <a:pPr marL="0" indent="0">
              <a:buNone/>
            </a:pPr>
            <a:endParaRPr lang="en-US" dirty="0"/>
          </a:p>
          <a:p>
            <a:r>
              <a:rPr lang="en-US" b="0" i="0" dirty="0">
                <a:effectLst/>
                <a:latin typeface="Open Sans" panose="020B0606030504020204" pitchFamily="34" charset="0"/>
              </a:rPr>
              <a:t>When no gas is present, digital output is 1 and analog output gives 1023 max value. When gas is present, digital output is 0 and analog output is much less than 1023.</a:t>
            </a:r>
          </a:p>
          <a:p>
            <a:endParaRPr lang="en-IN" dirty="0"/>
          </a:p>
        </p:txBody>
      </p:sp>
      <p:pic>
        <p:nvPicPr>
          <p:cNvPr id="4098" name="Picture 2" descr="MQ-135 Gas Sensor Overview">
            <a:extLst>
              <a:ext uri="{FF2B5EF4-FFF2-40B4-BE49-F238E27FC236}">
                <a16:creationId xmlns:a16="http://schemas.microsoft.com/office/drawing/2014/main" id="{DA7CAFCB-6CB6-9188-6C66-BA74AE354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8669" y="3832241"/>
            <a:ext cx="4376543" cy="23447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01F8D10-5D35-C1DE-F9E5-656C97E8B57A}"/>
              </a:ext>
            </a:extLst>
          </p:cNvPr>
          <p:cNvPicPr>
            <a:picLocks noChangeAspect="1"/>
          </p:cNvPicPr>
          <p:nvPr/>
        </p:nvPicPr>
        <p:blipFill>
          <a:blip r:embed="rId3"/>
          <a:stretch>
            <a:fillRect/>
          </a:stretch>
        </p:blipFill>
        <p:spPr>
          <a:xfrm>
            <a:off x="1242623" y="3774281"/>
            <a:ext cx="4853377" cy="2872794"/>
          </a:xfrm>
          <a:prstGeom prst="rect">
            <a:avLst/>
          </a:prstGeom>
        </p:spPr>
      </p:pic>
    </p:spTree>
    <p:extLst>
      <p:ext uri="{BB962C8B-B14F-4D97-AF65-F5344CB8AC3E}">
        <p14:creationId xmlns:p14="http://schemas.microsoft.com/office/powerpoint/2010/main" val="428766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E284-3459-B657-466A-882DDBA3A21E}"/>
              </a:ext>
            </a:extLst>
          </p:cNvPr>
          <p:cNvSpPr>
            <a:spLocks noGrp="1"/>
          </p:cNvSpPr>
          <p:nvPr>
            <p:ph type="title"/>
          </p:nvPr>
        </p:nvSpPr>
        <p:spPr>
          <a:xfrm>
            <a:off x="640080" y="329184"/>
            <a:ext cx="6894576" cy="1783080"/>
          </a:xfrm>
        </p:spPr>
        <p:txBody>
          <a:bodyPr anchor="b">
            <a:normAutofit/>
          </a:bodyPr>
          <a:lstStyle/>
          <a:p>
            <a:r>
              <a:rPr lang="en-US" sz="5400" b="1" u="sng"/>
              <a:t>16x2 LCD</a:t>
            </a:r>
            <a:endParaRPr lang="en-IN" sz="5400" b="1" u="sng"/>
          </a:p>
        </p:txBody>
      </p:sp>
      <p:sp>
        <p:nvSpPr>
          <p:cNvPr id="3" name="Content Placeholder 2">
            <a:extLst>
              <a:ext uri="{FF2B5EF4-FFF2-40B4-BE49-F238E27FC236}">
                <a16:creationId xmlns:a16="http://schemas.microsoft.com/office/drawing/2014/main" id="{84B2ACD8-4777-D383-8598-64B1FF690465}"/>
              </a:ext>
            </a:extLst>
          </p:cNvPr>
          <p:cNvSpPr>
            <a:spLocks noGrp="1"/>
          </p:cNvSpPr>
          <p:nvPr>
            <p:ph idx="1"/>
          </p:nvPr>
        </p:nvSpPr>
        <p:spPr>
          <a:xfrm>
            <a:off x="640079" y="2706624"/>
            <a:ext cx="10983169" cy="3483864"/>
          </a:xfrm>
        </p:spPr>
        <p:txBody>
          <a:bodyPr>
            <a:normAutofit/>
          </a:bodyPr>
          <a:lstStyle/>
          <a:p>
            <a:r>
              <a:rPr lang="en-US" sz="2200" dirty="0"/>
              <a:t>The term LCD stands for liquid crystal display. It is one kind of electronic display module used in an extensive range of applications like various circuits &amp; devices like mobile phones, calculators, computers, TV sets, etc. </a:t>
            </a:r>
          </a:p>
          <a:p>
            <a:r>
              <a:rPr lang="en-US" sz="2200" dirty="0"/>
              <a:t>These displays are mainly preferred for multi-segment light-emitting diodes and seven segments. The main benefits of using this module are inexpensive; simply programmable, animations, and there are no limitations for displaying custom characters, special and even animations, etc.</a:t>
            </a:r>
          </a:p>
          <a:p>
            <a:endParaRPr lang="en-IN" sz="2200" dirty="0"/>
          </a:p>
        </p:txBody>
      </p:sp>
      <p:pic>
        <p:nvPicPr>
          <p:cNvPr id="5" name="Picture 4">
            <a:extLst>
              <a:ext uri="{FF2B5EF4-FFF2-40B4-BE49-F238E27FC236}">
                <a16:creationId xmlns:a16="http://schemas.microsoft.com/office/drawing/2014/main" id="{26FAB06D-0DB4-8F17-D3E4-97A4886AFA89}"/>
              </a:ext>
            </a:extLst>
          </p:cNvPr>
          <p:cNvPicPr>
            <a:picLocks noChangeAspect="1"/>
          </p:cNvPicPr>
          <p:nvPr/>
        </p:nvPicPr>
        <p:blipFill>
          <a:blip r:embed="rId2"/>
          <a:stretch>
            <a:fillRect/>
          </a:stretch>
        </p:blipFill>
        <p:spPr>
          <a:xfrm>
            <a:off x="7189461" y="363566"/>
            <a:ext cx="3995928" cy="2077882"/>
          </a:xfrm>
          <a:prstGeom prst="rect">
            <a:avLst/>
          </a:prstGeom>
        </p:spPr>
      </p:pic>
    </p:spTree>
    <p:extLst>
      <p:ext uri="{BB962C8B-B14F-4D97-AF65-F5344CB8AC3E}">
        <p14:creationId xmlns:p14="http://schemas.microsoft.com/office/powerpoint/2010/main" val="2169879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3E2F-1B12-6EFA-CB82-189FECF83E0E}"/>
              </a:ext>
            </a:extLst>
          </p:cNvPr>
          <p:cNvSpPr>
            <a:spLocks noGrp="1"/>
          </p:cNvSpPr>
          <p:nvPr>
            <p:ph type="title"/>
          </p:nvPr>
        </p:nvSpPr>
        <p:spPr>
          <a:xfrm>
            <a:off x="439366" y="365126"/>
            <a:ext cx="10515600" cy="841506"/>
          </a:xfrm>
        </p:spPr>
        <p:txBody>
          <a:bodyPr/>
          <a:lstStyle/>
          <a:p>
            <a:r>
              <a:rPr lang="en-US" b="1" dirty="0">
                <a:solidFill>
                  <a:schemeClr val="accent1"/>
                </a:solidFill>
              </a:rPr>
              <a:t>Pinout of 16x2 LCD</a:t>
            </a:r>
            <a:endParaRPr lang="en-IN" b="1" dirty="0">
              <a:solidFill>
                <a:schemeClr val="accent1"/>
              </a:solidFill>
            </a:endParaRPr>
          </a:p>
        </p:txBody>
      </p:sp>
      <p:sp>
        <p:nvSpPr>
          <p:cNvPr id="3" name="Content Placeholder 2">
            <a:extLst>
              <a:ext uri="{FF2B5EF4-FFF2-40B4-BE49-F238E27FC236}">
                <a16:creationId xmlns:a16="http://schemas.microsoft.com/office/drawing/2014/main" id="{1EA0B82C-FBA6-1D14-4A34-9A93D69C7026}"/>
              </a:ext>
            </a:extLst>
          </p:cNvPr>
          <p:cNvSpPr>
            <a:spLocks noGrp="1"/>
          </p:cNvSpPr>
          <p:nvPr>
            <p:ph idx="1"/>
          </p:nvPr>
        </p:nvSpPr>
        <p:spPr>
          <a:xfrm>
            <a:off x="301558" y="1206632"/>
            <a:ext cx="9389198" cy="4970331"/>
          </a:xfrm>
        </p:spPr>
        <p:txBody>
          <a:bodyPr>
            <a:normAutofit fontScale="92500" lnSpcReduction="20000"/>
          </a:bodyPr>
          <a:lstStyle/>
          <a:p>
            <a:r>
              <a:rPr lang="en-US" dirty="0"/>
              <a:t>A </a:t>
            </a:r>
            <a:r>
              <a:rPr lang="en-US" b="1" dirty="0"/>
              <a:t>register select (RS) pin </a:t>
            </a:r>
            <a:r>
              <a:rPr lang="en-US" dirty="0"/>
              <a:t>that controls where in the LCD's memory you're writing data to. You can select either the data register, which holds what goes on the screen, or an instruction register, which is where the LCD's controller looks for instructions on what to do next.</a:t>
            </a:r>
          </a:p>
          <a:p>
            <a:r>
              <a:rPr lang="en-US" dirty="0"/>
              <a:t>A </a:t>
            </a:r>
            <a:r>
              <a:rPr lang="en-US" b="1" dirty="0"/>
              <a:t>Read/Write (R/W) </a:t>
            </a:r>
            <a:r>
              <a:rPr lang="en-US" dirty="0"/>
              <a:t>pin that selects reading mode or writing mode</a:t>
            </a:r>
          </a:p>
          <a:p>
            <a:r>
              <a:rPr lang="en-US" dirty="0"/>
              <a:t>An </a:t>
            </a:r>
            <a:r>
              <a:rPr lang="en-US" b="1" dirty="0"/>
              <a:t>Enable pin </a:t>
            </a:r>
            <a:r>
              <a:rPr lang="en-US" dirty="0"/>
              <a:t>that enables writing to the registers </a:t>
            </a:r>
          </a:p>
          <a:p>
            <a:r>
              <a:rPr lang="en-US" dirty="0"/>
              <a:t>8 </a:t>
            </a:r>
            <a:r>
              <a:rPr lang="en-US" b="1" dirty="0"/>
              <a:t>data pins (D0 -D7). </a:t>
            </a:r>
            <a:r>
              <a:rPr lang="en-US" dirty="0"/>
              <a:t>The states of these pins (high or low) are the bits that you're writing to a register when you write, or the values you're reading when you read.</a:t>
            </a:r>
          </a:p>
          <a:p>
            <a:r>
              <a:rPr lang="en-US" dirty="0"/>
              <a:t>There's also a display contrast pin (Vo), power supply pins (+5V and GND) and LED Backlight (</a:t>
            </a:r>
            <a:r>
              <a:rPr lang="en-US" dirty="0" err="1"/>
              <a:t>Bklt</a:t>
            </a:r>
            <a:r>
              <a:rPr lang="en-US" dirty="0"/>
              <a:t>+ and </a:t>
            </a:r>
            <a:r>
              <a:rPr lang="en-US" dirty="0" err="1"/>
              <a:t>BKlt</a:t>
            </a:r>
            <a:r>
              <a:rPr lang="en-US" dirty="0"/>
              <a:t>-) pins that you can use to power the LCD, control the display contrast, and turn on and off the LED backlight, respectively.</a:t>
            </a:r>
            <a:endParaRPr lang="en-IN" dirty="0"/>
          </a:p>
        </p:txBody>
      </p:sp>
      <p:pic>
        <p:nvPicPr>
          <p:cNvPr id="4" name="Picture 4" descr="lcd-16x2-pin-diagram">
            <a:extLst>
              <a:ext uri="{FF2B5EF4-FFF2-40B4-BE49-F238E27FC236}">
                <a16:creationId xmlns:a16="http://schemas.microsoft.com/office/drawing/2014/main" id="{E0379B55-F0F0-1FB5-9966-65DDC04319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90755" y="1082784"/>
            <a:ext cx="2326714" cy="3722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746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EED1D-580B-939C-95F3-3A8BA1D1C009}"/>
              </a:ext>
            </a:extLst>
          </p:cNvPr>
          <p:cNvSpPr>
            <a:spLocks noGrp="1"/>
          </p:cNvSpPr>
          <p:nvPr>
            <p:ph type="title"/>
          </p:nvPr>
        </p:nvSpPr>
        <p:spPr>
          <a:xfrm>
            <a:off x="838200" y="365125"/>
            <a:ext cx="10515600" cy="737811"/>
          </a:xfrm>
        </p:spPr>
        <p:txBody>
          <a:bodyPr/>
          <a:lstStyle/>
          <a:p>
            <a:r>
              <a:rPr lang="en-US" b="1" u="sng" dirty="0">
                <a:solidFill>
                  <a:schemeClr val="accent1"/>
                </a:solidFill>
              </a:rPr>
              <a:t>LCD connect with Arduino</a:t>
            </a:r>
            <a:endParaRPr lang="en-IN" b="1" u="sng" dirty="0">
              <a:solidFill>
                <a:schemeClr val="accent1"/>
              </a:solidFill>
            </a:endParaRPr>
          </a:p>
        </p:txBody>
      </p:sp>
      <p:pic>
        <p:nvPicPr>
          <p:cNvPr id="3076" name="Picture 4" descr="The circuit (made using Fritzing).">
            <a:extLst>
              <a:ext uri="{FF2B5EF4-FFF2-40B4-BE49-F238E27FC236}">
                <a16:creationId xmlns:a16="http://schemas.microsoft.com/office/drawing/2014/main" id="{D2363836-05B0-6B30-6C5A-0E282A472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2485" y="1933272"/>
            <a:ext cx="6191250" cy="3419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D407EE4-3198-16A8-1580-05F45A074DD9}"/>
              </a:ext>
            </a:extLst>
          </p:cNvPr>
          <p:cNvSpPr txBox="1"/>
          <p:nvPr/>
        </p:nvSpPr>
        <p:spPr>
          <a:xfrm>
            <a:off x="644432" y="1657850"/>
            <a:ext cx="11713528" cy="4801314"/>
          </a:xfrm>
          <a:prstGeom prst="rect">
            <a:avLst/>
          </a:prstGeom>
          <a:noFill/>
        </p:spPr>
        <p:txBody>
          <a:bodyPr wrap="none" rtlCol="0">
            <a:spAutoFit/>
          </a:bodyPr>
          <a:lstStyle/>
          <a:p>
            <a:pPr algn="l">
              <a:buFont typeface="Arial" panose="020B0604020202020204" pitchFamily="34" charset="0"/>
              <a:buChar char="•"/>
            </a:pPr>
            <a:r>
              <a:rPr lang="en-IN" b="0" i="0" dirty="0">
                <a:solidFill>
                  <a:srgbClr val="000000"/>
                </a:solidFill>
                <a:effectLst/>
                <a:latin typeface="Open Sans" panose="020B0606030504020204" pitchFamily="34" charset="0"/>
              </a:rPr>
              <a:t>LCD RS pin to digital pin 12</a:t>
            </a:r>
          </a:p>
          <a:p>
            <a:pPr algn="l">
              <a:buFont typeface="Arial" panose="020B0604020202020204" pitchFamily="34" charset="0"/>
              <a:buChar char="•"/>
            </a:pPr>
            <a:r>
              <a:rPr lang="en-IN" b="0" i="0" dirty="0">
                <a:solidFill>
                  <a:srgbClr val="000000"/>
                </a:solidFill>
                <a:effectLst/>
                <a:latin typeface="Open Sans" panose="020B0606030504020204" pitchFamily="34" charset="0"/>
              </a:rPr>
              <a:t>LCD Enable pin to digital pin 11</a:t>
            </a:r>
          </a:p>
          <a:p>
            <a:pPr algn="l">
              <a:buFont typeface="Arial" panose="020B0604020202020204" pitchFamily="34" charset="0"/>
              <a:buChar char="•"/>
            </a:pPr>
            <a:r>
              <a:rPr lang="en-IN" b="0" i="0" dirty="0">
                <a:solidFill>
                  <a:srgbClr val="000000"/>
                </a:solidFill>
                <a:effectLst/>
                <a:latin typeface="Open Sans" panose="020B0606030504020204" pitchFamily="34" charset="0"/>
              </a:rPr>
              <a:t>LCD D4 pin to digital pin 5</a:t>
            </a:r>
          </a:p>
          <a:p>
            <a:pPr algn="l">
              <a:buFont typeface="Arial" panose="020B0604020202020204" pitchFamily="34" charset="0"/>
              <a:buChar char="•"/>
            </a:pPr>
            <a:r>
              <a:rPr lang="en-IN" b="0" i="0" dirty="0">
                <a:solidFill>
                  <a:srgbClr val="000000"/>
                </a:solidFill>
                <a:effectLst/>
                <a:latin typeface="Open Sans" panose="020B0606030504020204" pitchFamily="34" charset="0"/>
              </a:rPr>
              <a:t>LCD D5 pin to digital pin 4</a:t>
            </a:r>
          </a:p>
          <a:p>
            <a:pPr algn="l">
              <a:buFont typeface="Arial" panose="020B0604020202020204" pitchFamily="34" charset="0"/>
              <a:buChar char="•"/>
            </a:pPr>
            <a:r>
              <a:rPr lang="en-IN" b="0" i="0" dirty="0">
                <a:solidFill>
                  <a:srgbClr val="000000"/>
                </a:solidFill>
                <a:effectLst/>
                <a:latin typeface="Open Sans" panose="020B0606030504020204" pitchFamily="34" charset="0"/>
              </a:rPr>
              <a:t>LCD D6 pin to digital pin 3</a:t>
            </a:r>
          </a:p>
          <a:p>
            <a:pPr algn="l">
              <a:buFont typeface="Arial" panose="020B0604020202020204" pitchFamily="34" charset="0"/>
              <a:buChar char="•"/>
            </a:pPr>
            <a:r>
              <a:rPr lang="en-IN" b="0" i="0" dirty="0">
                <a:solidFill>
                  <a:srgbClr val="000000"/>
                </a:solidFill>
                <a:effectLst/>
                <a:latin typeface="Open Sans" panose="020B0606030504020204" pitchFamily="34" charset="0"/>
              </a:rPr>
              <a:t>LCD D7 pin to digital pin 2</a:t>
            </a:r>
          </a:p>
          <a:p>
            <a:pPr algn="l">
              <a:buFont typeface="Arial" panose="020B0604020202020204" pitchFamily="34" charset="0"/>
              <a:buChar char="•"/>
            </a:pPr>
            <a:r>
              <a:rPr lang="en-IN" b="0" i="0" dirty="0">
                <a:solidFill>
                  <a:srgbClr val="000000"/>
                </a:solidFill>
                <a:effectLst/>
                <a:latin typeface="Open Sans" panose="020B0606030504020204" pitchFamily="34" charset="0"/>
              </a:rPr>
              <a:t>LCD R/W pin to GND</a:t>
            </a:r>
          </a:p>
          <a:p>
            <a:pPr algn="l">
              <a:buFont typeface="Arial" panose="020B0604020202020204" pitchFamily="34" charset="0"/>
              <a:buChar char="•"/>
            </a:pPr>
            <a:r>
              <a:rPr lang="en-IN" b="0" i="0" dirty="0">
                <a:solidFill>
                  <a:srgbClr val="000000"/>
                </a:solidFill>
                <a:effectLst/>
                <a:latin typeface="Open Sans" panose="020B0606030504020204" pitchFamily="34" charset="0"/>
              </a:rPr>
              <a:t>LCD VSS pin to GND</a:t>
            </a:r>
          </a:p>
          <a:p>
            <a:pPr algn="l">
              <a:buFont typeface="Arial" panose="020B0604020202020204" pitchFamily="34" charset="0"/>
              <a:buChar char="•"/>
            </a:pPr>
            <a:r>
              <a:rPr lang="en-IN" b="0" i="0" dirty="0">
                <a:solidFill>
                  <a:srgbClr val="000000"/>
                </a:solidFill>
                <a:effectLst/>
                <a:latin typeface="Open Sans" panose="020B0606030504020204" pitchFamily="34" charset="0"/>
              </a:rPr>
              <a:t>LCD VCC pin to 5V</a:t>
            </a:r>
          </a:p>
          <a:p>
            <a:pPr algn="l">
              <a:buFont typeface="Arial" panose="020B0604020202020204" pitchFamily="34" charset="0"/>
              <a:buChar char="•"/>
            </a:pPr>
            <a:r>
              <a:rPr lang="en-IN" b="0" i="0" dirty="0">
                <a:solidFill>
                  <a:srgbClr val="000000"/>
                </a:solidFill>
                <a:effectLst/>
                <a:latin typeface="Open Sans" panose="020B0606030504020204" pitchFamily="34" charset="0"/>
              </a:rPr>
              <a:t>LCD LED+ to 5V through a 220 ohm resistor</a:t>
            </a:r>
          </a:p>
          <a:p>
            <a:pPr algn="l">
              <a:buFont typeface="Arial" panose="020B0604020202020204" pitchFamily="34" charset="0"/>
              <a:buChar char="•"/>
            </a:pPr>
            <a:r>
              <a:rPr lang="en-IN" b="0" i="0" dirty="0">
                <a:solidFill>
                  <a:srgbClr val="000000"/>
                </a:solidFill>
                <a:effectLst/>
                <a:latin typeface="Open Sans" panose="020B0606030504020204" pitchFamily="34" charset="0"/>
              </a:rPr>
              <a:t>LCD LED- to GND</a:t>
            </a:r>
          </a:p>
          <a:p>
            <a:pPr algn="l"/>
            <a:endParaRPr lang="en-IN" b="0" i="0" dirty="0">
              <a:solidFill>
                <a:srgbClr val="000000"/>
              </a:solidFill>
              <a:effectLst/>
              <a:latin typeface="Open Sans" panose="020B0606030504020204" pitchFamily="34" charset="0"/>
            </a:endParaRPr>
          </a:p>
          <a:p>
            <a:pPr algn="l"/>
            <a:endParaRPr lang="en-IN" dirty="0">
              <a:solidFill>
                <a:srgbClr val="000000"/>
              </a:solidFill>
              <a:latin typeface="Open Sans" panose="020B0606030504020204" pitchFamily="34" charset="0"/>
            </a:endParaRPr>
          </a:p>
          <a:p>
            <a:pPr algn="l"/>
            <a:endParaRPr lang="en-IN" b="0" i="0" dirty="0">
              <a:solidFill>
                <a:srgbClr val="000000"/>
              </a:solidFill>
              <a:effectLst/>
              <a:latin typeface="Open Sans" panose="020B0606030504020204" pitchFamily="34" charset="0"/>
            </a:endParaRPr>
          </a:p>
          <a:p>
            <a:pPr algn="l"/>
            <a:endParaRPr lang="en-IN" b="0" i="0" dirty="0">
              <a:solidFill>
                <a:srgbClr val="000000"/>
              </a:solidFill>
              <a:effectLst/>
              <a:latin typeface="Open Sans" panose="020B0606030504020204" pitchFamily="34" charset="0"/>
            </a:endParaRPr>
          </a:p>
          <a:p>
            <a:pPr algn="l"/>
            <a:r>
              <a:rPr lang="en-IN" b="0" i="0" dirty="0">
                <a:solidFill>
                  <a:srgbClr val="000000"/>
                </a:solidFill>
                <a:effectLst/>
                <a:latin typeface="Open Sans" panose="020B0606030504020204" pitchFamily="34" charset="0"/>
              </a:rPr>
              <a:t>Additionally, wire a 10k potentiometer to +5V and GND, with it's wiper (output) to LCD screens VO pin (pin3).</a:t>
            </a:r>
          </a:p>
          <a:p>
            <a:endParaRPr lang="en-IN" dirty="0"/>
          </a:p>
        </p:txBody>
      </p:sp>
    </p:spTree>
    <p:extLst>
      <p:ext uri="{BB962C8B-B14F-4D97-AF65-F5344CB8AC3E}">
        <p14:creationId xmlns:p14="http://schemas.microsoft.com/office/powerpoint/2010/main" val="475179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fefee4e-9f36-4794-a51a-17b8e017ff1a}" enabled="1" method="Standard" siteId="{078256a4-c4a0-4e95-b107-2ae7d5db8581}" contentBits="0" removed="0"/>
</clbl:labelList>
</file>

<file path=docProps/app.xml><?xml version="1.0" encoding="utf-8"?>
<Properties xmlns="http://schemas.openxmlformats.org/officeDocument/2006/extended-properties" xmlns:vt="http://schemas.openxmlformats.org/officeDocument/2006/docPropsVTypes">
  <TotalTime>1594</TotalTime>
  <Words>788</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Calibri</vt:lpstr>
      <vt:lpstr>Calibri Light</vt:lpstr>
      <vt:lpstr>myriad-pro</vt:lpstr>
      <vt:lpstr>Open Sans</vt:lpstr>
      <vt:lpstr>Roboto</vt:lpstr>
      <vt:lpstr>Wingdings</vt:lpstr>
      <vt:lpstr>Office Theme</vt:lpstr>
      <vt:lpstr>Patient Health Monitoring System</vt:lpstr>
      <vt:lpstr>DHT11  -  Humidity and Temperature</vt:lpstr>
      <vt:lpstr>AD8232 ECG Sensor</vt:lpstr>
      <vt:lpstr>AD8232  with Arduino</vt:lpstr>
      <vt:lpstr>1</vt:lpstr>
      <vt:lpstr>MQ-135 </vt:lpstr>
      <vt:lpstr>16x2 LCD</vt:lpstr>
      <vt:lpstr>Pinout of 16x2 LCD</vt:lpstr>
      <vt:lpstr>LCD connect with Arduino</vt:lpstr>
      <vt:lpstr>Interface an L298N Dual H-Bridge Motor Driver module with an NodeMCU.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Monitor</dc:title>
  <dc:creator>Asis Sahoo</dc:creator>
  <cp:lastModifiedBy>Asis Sahoo</cp:lastModifiedBy>
  <cp:revision>26</cp:revision>
  <dcterms:created xsi:type="dcterms:W3CDTF">2023-06-03T18:00:39Z</dcterms:created>
  <dcterms:modified xsi:type="dcterms:W3CDTF">2023-06-10T14:01:54Z</dcterms:modified>
</cp:coreProperties>
</file>