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ash Agarwal" userId="7d7efcf906ca26c3" providerId="LiveId" clId="{A4272799-D0BC-45AD-B25F-5EA971BD69B9}"/>
    <pc:docChg chg="undo custSel addSld modSld">
      <pc:chgData name="Akash Agarwal" userId="7d7efcf906ca26c3" providerId="LiveId" clId="{A4272799-D0BC-45AD-B25F-5EA971BD69B9}" dt="2024-05-12T12:53:09.229" v="116" actId="1076"/>
      <pc:docMkLst>
        <pc:docMk/>
      </pc:docMkLst>
      <pc:sldChg chg="modSp mod">
        <pc:chgData name="Akash Agarwal" userId="7d7efcf906ca26c3" providerId="LiveId" clId="{A4272799-D0BC-45AD-B25F-5EA971BD69B9}" dt="2024-05-12T12:48:53.160" v="35" actId="20577"/>
        <pc:sldMkLst>
          <pc:docMk/>
          <pc:sldMk cId="2987551474" sldId="257"/>
        </pc:sldMkLst>
        <pc:spChg chg="mod">
          <ac:chgData name="Akash Agarwal" userId="7d7efcf906ca26c3" providerId="LiveId" clId="{A4272799-D0BC-45AD-B25F-5EA971BD69B9}" dt="2024-05-12T12:48:53.160" v="35" actId="20577"/>
          <ac:spMkLst>
            <pc:docMk/>
            <pc:sldMk cId="2987551474" sldId="257"/>
            <ac:spMk id="3" creationId="{AC290BCC-3807-DA58-4D31-1A60C9DECE66}"/>
          </ac:spMkLst>
        </pc:spChg>
      </pc:sldChg>
      <pc:sldChg chg="modSp new mod">
        <pc:chgData name="Akash Agarwal" userId="7d7efcf906ca26c3" providerId="LiveId" clId="{A4272799-D0BC-45AD-B25F-5EA971BD69B9}" dt="2024-05-12T12:45:56.139" v="34" actId="123"/>
        <pc:sldMkLst>
          <pc:docMk/>
          <pc:sldMk cId="1672340607" sldId="260"/>
        </pc:sldMkLst>
        <pc:spChg chg="mod">
          <ac:chgData name="Akash Agarwal" userId="7d7efcf906ca26c3" providerId="LiveId" clId="{A4272799-D0BC-45AD-B25F-5EA971BD69B9}" dt="2024-05-12T12:30:29.581" v="23" actId="20577"/>
          <ac:spMkLst>
            <pc:docMk/>
            <pc:sldMk cId="1672340607" sldId="260"/>
            <ac:spMk id="2" creationId="{E04FB3C0-AEEA-6A05-E32A-A93944B8298B}"/>
          </ac:spMkLst>
        </pc:spChg>
        <pc:spChg chg="mod">
          <ac:chgData name="Akash Agarwal" userId="7d7efcf906ca26c3" providerId="LiveId" clId="{A4272799-D0BC-45AD-B25F-5EA971BD69B9}" dt="2024-05-12T12:45:56.139" v="34" actId="123"/>
          <ac:spMkLst>
            <pc:docMk/>
            <pc:sldMk cId="1672340607" sldId="260"/>
            <ac:spMk id="3" creationId="{A27474CC-6187-C836-AB9D-442D0BBF4351}"/>
          </ac:spMkLst>
        </pc:spChg>
      </pc:sldChg>
      <pc:sldChg chg="addSp delSp modSp new mod">
        <pc:chgData name="Akash Agarwal" userId="7d7efcf906ca26c3" providerId="LiveId" clId="{A4272799-D0BC-45AD-B25F-5EA971BD69B9}" dt="2024-05-12T12:52:46.792" v="111" actId="21"/>
        <pc:sldMkLst>
          <pc:docMk/>
          <pc:sldMk cId="961665526" sldId="261"/>
        </pc:sldMkLst>
        <pc:spChg chg="mod">
          <ac:chgData name="Akash Agarwal" userId="7d7efcf906ca26c3" providerId="LiveId" clId="{A4272799-D0BC-45AD-B25F-5EA971BD69B9}" dt="2024-05-12T12:49:16.762" v="46" actId="20577"/>
          <ac:spMkLst>
            <pc:docMk/>
            <pc:sldMk cId="961665526" sldId="261"/>
            <ac:spMk id="2" creationId="{0AACFC9B-A91F-2635-38BC-873207E0BA10}"/>
          </ac:spMkLst>
        </pc:spChg>
        <pc:spChg chg="mod">
          <ac:chgData name="Akash Agarwal" userId="7d7efcf906ca26c3" providerId="LiveId" clId="{A4272799-D0BC-45AD-B25F-5EA971BD69B9}" dt="2024-05-12T12:52:46.792" v="111" actId="21"/>
          <ac:spMkLst>
            <pc:docMk/>
            <pc:sldMk cId="961665526" sldId="261"/>
            <ac:spMk id="3" creationId="{07A1DC4B-4B19-07B4-E9B4-88316B8351EA}"/>
          </ac:spMkLst>
        </pc:spChg>
        <pc:spChg chg="add del">
          <ac:chgData name="Akash Agarwal" userId="7d7efcf906ca26c3" providerId="LiveId" clId="{A4272799-D0BC-45AD-B25F-5EA971BD69B9}" dt="2024-05-12T12:51:45.884" v="82"/>
          <ac:spMkLst>
            <pc:docMk/>
            <pc:sldMk cId="961665526" sldId="261"/>
            <ac:spMk id="4" creationId="{9174E719-6814-7196-C8AC-A2E8414C0890}"/>
          </ac:spMkLst>
        </pc:spChg>
        <pc:spChg chg="add del">
          <ac:chgData name="Akash Agarwal" userId="7d7efcf906ca26c3" providerId="LiveId" clId="{A4272799-D0BC-45AD-B25F-5EA971BD69B9}" dt="2024-05-12T12:51:45.884" v="82"/>
          <ac:spMkLst>
            <pc:docMk/>
            <pc:sldMk cId="961665526" sldId="261"/>
            <ac:spMk id="5" creationId="{85E103DD-9D4B-6FEB-C84F-FB94DADC0C5A}"/>
          </ac:spMkLst>
        </pc:spChg>
        <pc:spChg chg="add del">
          <ac:chgData name="Akash Agarwal" userId="7d7efcf906ca26c3" providerId="LiveId" clId="{A4272799-D0BC-45AD-B25F-5EA971BD69B9}" dt="2024-05-12T12:51:48.717" v="84"/>
          <ac:spMkLst>
            <pc:docMk/>
            <pc:sldMk cId="961665526" sldId="261"/>
            <ac:spMk id="6" creationId="{2FA70F74-0724-FAC2-AE6B-E9ABFBF78E4B}"/>
          </ac:spMkLst>
        </pc:spChg>
        <pc:spChg chg="add del">
          <ac:chgData name="Akash Agarwal" userId="7d7efcf906ca26c3" providerId="LiveId" clId="{A4272799-D0BC-45AD-B25F-5EA971BD69B9}" dt="2024-05-12T12:51:48.717" v="84"/>
          <ac:spMkLst>
            <pc:docMk/>
            <pc:sldMk cId="961665526" sldId="261"/>
            <ac:spMk id="7" creationId="{FEE560DE-3ACD-B280-CF4A-D3B77CE60B36}"/>
          </ac:spMkLst>
        </pc:spChg>
      </pc:sldChg>
      <pc:sldChg chg="addSp delSp modSp new mod modClrScheme chgLayout">
        <pc:chgData name="Akash Agarwal" userId="7d7efcf906ca26c3" providerId="LiveId" clId="{A4272799-D0BC-45AD-B25F-5EA971BD69B9}" dt="2024-05-12T12:53:09.229" v="116" actId="1076"/>
        <pc:sldMkLst>
          <pc:docMk/>
          <pc:sldMk cId="3709831496" sldId="262"/>
        </pc:sldMkLst>
        <pc:spChg chg="del">
          <ac:chgData name="Akash Agarwal" userId="7d7efcf906ca26c3" providerId="LiveId" clId="{A4272799-D0BC-45AD-B25F-5EA971BD69B9}" dt="2024-05-12T12:52:32.456" v="99" actId="700"/>
          <ac:spMkLst>
            <pc:docMk/>
            <pc:sldMk cId="3709831496" sldId="262"/>
            <ac:spMk id="2" creationId="{02011303-5021-6DA9-AC4B-C7744998AB8D}"/>
          </ac:spMkLst>
        </pc:spChg>
        <pc:spChg chg="del">
          <ac:chgData name="Akash Agarwal" userId="7d7efcf906ca26c3" providerId="LiveId" clId="{A4272799-D0BC-45AD-B25F-5EA971BD69B9}" dt="2024-05-12T12:52:32.456" v="99" actId="700"/>
          <ac:spMkLst>
            <pc:docMk/>
            <pc:sldMk cId="3709831496" sldId="262"/>
            <ac:spMk id="3" creationId="{4CB57494-8223-A0F1-E6A8-26959EA8B777}"/>
          </ac:spMkLst>
        </pc:spChg>
        <pc:spChg chg="add mod">
          <ac:chgData name="Akash Agarwal" userId="7d7efcf906ca26c3" providerId="LiveId" clId="{A4272799-D0BC-45AD-B25F-5EA971BD69B9}" dt="2024-05-12T12:53:09.229" v="116" actId="1076"/>
          <ac:spMkLst>
            <pc:docMk/>
            <pc:sldMk cId="3709831496" sldId="262"/>
            <ac:spMk id="5" creationId="{C559DC79-90A9-CAC3-3565-D0EDBD22EA0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207522-BC51-4195-B947-9CDE275FFFEF}"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2072C-36E3-492A-89C4-A0EFF29DCB00}" type="slidenum">
              <a:rPr lang="en-US" smtClean="0"/>
              <a:t>‹#›</a:t>
            </a:fld>
            <a:endParaRPr lang="en-US"/>
          </a:p>
        </p:txBody>
      </p:sp>
    </p:spTree>
    <p:extLst>
      <p:ext uri="{BB962C8B-B14F-4D97-AF65-F5344CB8AC3E}">
        <p14:creationId xmlns:p14="http://schemas.microsoft.com/office/powerpoint/2010/main" val="3580644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207522-BC51-4195-B947-9CDE275FFFEF}" type="datetimeFigureOut">
              <a:rPr lang="en-US" smtClean="0"/>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C2072C-36E3-492A-89C4-A0EFF29DCB00}" type="slidenum">
              <a:rPr lang="en-US" smtClean="0"/>
              <a:t>‹#›</a:t>
            </a:fld>
            <a:endParaRPr lang="en-US"/>
          </a:p>
        </p:txBody>
      </p:sp>
    </p:spTree>
    <p:extLst>
      <p:ext uri="{BB962C8B-B14F-4D97-AF65-F5344CB8AC3E}">
        <p14:creationId xmlns:p14="http://schemas.microsoft.com/office/powerpoint/2010/main" val="2610217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207522-BC51-4195-B947-9CDE275FFFEF}" type="datetimeFigureOut">
              <a:rPr lang="en-US" smtClean="0"/>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C2072C-36E3-492A-89C4-A0EFF29DCB00}" type="slidenum">
              <a:rPr lang="en-US" smtClean="0"/>
              <a:t>‹#›</a:t>
            </a:fld>
            <a:endParaRPr lang="en-US"/>
          </a:p>
        </p:txBody>
      </p:sp>
    </p:spTree>
    <p:extLst>
      <p:ext uri="{BB962C8B-B14F-4D97-AF65-F5344CB8AC3E}">
        <p14:creationId xmlns:p14="http://schemas.microsoft.com/office/powerpoint/2010/main" val="1345302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207522-BC51-4195-B947-9CDE275FFFEF}" type="datetimeFigureOut">
              <a:rPr lang="en-US" smtClean="0"/>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C2072C-36E3-492A-89C4-A0EFF29DCB00}"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124337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207522-BC51-4195-B947-9CDE275FFFEF}" type="datetimeFigureOut">
              <a:rPr lang="en-US" smtClean="0"/>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C2072C-36E3-492A-89C4-A0EFF29DCB00}" type="slidenum">
              <a:rPr lang="en-US" smtClean="0"/>
              <a:t>‹#›</a:t>
            </a:fld>
            <a:endParaRPr lang="en-US"/>
          </a:p>
        </p:txBody>
      </p:sp>
    </p:spTree>
    <p:extLst>
      <p:ext uri="{BB962C8B-B14F-4D97-AF65-F5344CB8AC3E}">
        <p14:creationId xmlns:p14="http://schemas.microsoft.com/office/powerpoint/2010/main" val="3006525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1207522-BC51-4195-B947-9CDE275FFFEF}" type="datetimeFigureOut">
              <a:rPr lang="en-US" smtClean="0"/>
              <a:t>5/12/2024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C2072C-36E3-492A-89C4-A0EFF29DCB00}" type="slidenum">
              <a:rPr lang="en-US" smtClean="0"/>
              <a:t>‹#›</a:t>
            </a:fld>
            <a:endParaRPr lang="en-US"/>
          </a:p>
        </p:txBody>
      </p:sp>
    </p:spTree>
    <p:extLst>
      <p:ext uri="{BB962C8B-B14F-4D97-AF65-F5344CB8AC3E}">
        <p14:creationId xmlns:p14="http://schemas.microsoft.com/office/powerpoint/2010/main" val="1509076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1207522-BC51-4195-B947-9CDE275FFFEF}" type="datetimeFigureOut">
              <a:rPr lang="en-US" smtClean="0"/>
              <a:t>5/12/2024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C2072C-36E3-492A-89C4-A0EFF29DCB00}" type="slidenum">
              <a:rPr lang="en-US" smtClean="0"/>
              <a:t>‹#›</a:t>
            </a:fld>
            <a:endParaRPr lang="en-US"/>
          </a:p>
        </p:txBody>
      </p:sp>
    </p:spTree>
    <p:extLst>
      <p:ext uri="{BB962C8B-B14F-4D97-AF65-F5344CB8AC3E}">
        <p14:creationId xmlns:p14="http://schemas.microsoft.com/office/powerpoint/2010/main" val="2974506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207522-BC51-4195-B947-9CDE275FFFEF}"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2072C-36E3-492A-89C4-A0EFF29DCB00}" type="slidenum">
              <a:rPr lang="en-US" smtClean="0"/>
              <a:t>‹#›</a:t>
            </a:fld>
            <a:endParaRPr lang="en-US"/>
          </a:p>
        </p:txBody>
      </p:sp>
    </p:spTree>
    <p:extLst>
      <p:ext uri="{BB962C8B-B14F-4D97-AF65-F5344CB8AC3E}">
        <p14:creationId xmlns:p14="http://schemas.microsoft.com/office/powerpoint/2010/main" val="1072733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207522-BC51-4195-B947-9CDE275FFFEF}"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2072C-36E3-492A-89C4-A0EFF29DCB00}" type="slidenum">
              <a:rPr lang="en-US" smtClean="0"/>
              <a:t>‹#›</a:t>
            </a:fld>
            <a:endParaRPr lang="en-US"/>
          </a:p>
        </p:txBody>
      </p:sp>
    </p:spTree>
    <p:extLst>
      <p:ext uri="{BB962C8B-B14F-4D97-AF65-F5344CB8AC3E}">
        <p14:creationId xmlns:p14="http://schemas.microsoft.com/office/powerpoint/2010/main" val="3534895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207522-BC51-4195-B947-9CDE275FFFEF}"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2072C-36E3-492A-89C4-A0EFF29DCB00}" type="slidenum">
              <a:rPr lang="en-US" smtClean="0"/>
              <a:t>‹#›</a:t>
            </a:fld>
            <a:endParaRPr lang="en-US"/>
          </a:p>
        </p:txBody>
      </p:sp>
    </p:spTree>
    <p:extLst>
      <p:ext uri="{BB962C8B-B14F-4D97-AF65-F5344CB8AC3E}">
        <p14:creationId xmlns:p14="http://schemas.microsoft.com/office/powerpoint/2010/main" val="2369238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207522-BC51-4195-B947-9CDE275FFFEF}" type="datetimeFigureOut">
              <a:rPr lang="en-US" smtClean="0"/>
              <a:t>5/12/2024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2072C-36E3-492A-89C4-A0EFF29DCB00}" type="slidenum">
              <a:rPr lang="en-US" smtClean="0"/>
              <a:t>‹#›</a:t>
            </a:fld>
            <a:endParaRPr lang="en-US"/>
          </a:p>
        </p:txBody>
      </p:sp>
    </p:spTree>
    <p:extLst>
      <p:ext uri="{BB962C8B-B14F-4D97-AF65-F5344CB8AC3E}">
        <p14:creationId xmlns:p14="http://schemas.microsoft.com/office/powerpoint/2010/main" val="1963433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207522-BC51-4195-B947-9CDE275FFFEF}" type="datetimeFigureOut">
              <a:rPr lang="en-US" smtClean="0"/>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C2072C-36E3-492A-89C4-A0EFF29DCB00}" type="slidenum">
              <a:rPr lang="en-US" smtClean="0"/>
              <a:t>‹#›</a:t>
            </a:fld>
            <a:endParaRPr lang="en-US"/>
          </a:p>
        </p:txBody>
      </p:sp>
    </p:spTree>
    <p:extLst>
      <p:ext uri="{BB962C8B-B14F-4D97-AF65-F5344CB8AC3E}">
        <p14:creationId xmlns:p14="http://schemas.microsoft.com/office/powerpoint/2010/main" val="828916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207522-BC51-4195-B947-9CDE275FFFEF}" type="datetimeFigureOut">
              <a:rPr lang="en-US" smtClean="0"/>
              <a:t>5/12/2024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C2072C-36E3-492A-89C4-A0EFF29DCB00}" type="slidenum">
              <a:rPr lang="en-US" smtClean="0"/>
              <a:t>‹#›</a:t>
            </a:fld>
            <a:endParaRPr lang="en-US"/>
          </a:p>
        </p:txBody>
      </p:sp>
    </p:spTree>
    <p:extLst>
      <p:ext uri="{BB962C8B-B14F-4D97-AF65-F5344CB8AC3E}">
        <p14:creationId xmlns:p14="http://schemas.microsoft.com/office/powerpoint/2010/main" val="3733457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207522-BC51-4195-B947-9CDE275FFFEF}" type="datetimeFigureOut">
              <a:rPr lang="en-US" smtClean="0"/>
              <a:t>5/12/2024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C2072C-36E3-492A-89C4-A0EFF29DCB00}" type="slidenum">
              <a:rPr lang="en-US" smtClean="0"/>
              <a:t>‹#›</a:t>
            </a:fld>
            <a:endParaRPr lang="en-US"/>
          </a:p>
        </p:txBody>
      </p:sp>
    </p:spTree>
    <p:extLst>
      <p:ext uri="{BB962C8B-B14F-4D97-AF65-F5344CB8AC3E}">
        <p14:creationId xmlns:p14="http://schemas.microsoft.com/office/powerpoint/2010/main" val="2522059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207522-BC51-4195-B947-9CDE275FFFEF}" type="datetimeFigureOut">
              <a:rPr lang="en-US" smtClean="0"/>
              <a:t>5/12/2024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C2072C-36E3-492A-89C4-A0EFF29DCB00}" type="slidenum">
              <a:rPr lang="en-US" smtClean="0"/>
              <a:t>‹#›</a:t>
            </a:fld>
            <a:endParaRPr lang="en-US"/>
          </a:p>
        </p:txBody>
      </p:sp>
    </p:spTree>
    <p:extLst>
      <p:ext uri="{BB962C8B-B14F-4D97-AF65-F5344CB8AC3E}">
        <p14:creationId xmlns:p14="http://schemas.microsoft.com/office/powerpoint/2010/main" val="2259957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207522-BC51-4195-B947-9CDE275FFFEF}" type="datetimeFigureOut">
              <a:rPr lang="en-US" smtClean="0"/>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C2072C-36E3-492A-89C4-A0EFF29DCB00}" type="slidenum">
              <a:rPr lang="en-US" smtClean="0"/>
              <a:t>‹#›</a:t>
            </a:fld>
            <a:endParaRPr lang="en-US"/>
          </a:p>
        </p:txBody>
      </p:sp>
    </p:spTree>
    <p:extLst>
      <p:ext uri="{BB962C8B-B14F-4D97-AF65-F5344CB8AC3E}">
        <p14:creationId xmlns:p14="http://schemas.microsoft.com/office/powerpoint/2010/main" val="2849671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207522-BC51-4195-B947-9CDE275FFFEF}" type="datetimeFigureOut">
              <a:rPr lang="en-US" smtClean="0"/>
              <a:t>5/12/2024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C2072C-36E3-492A-89C4-A0EFF29DCB00}" type="slidenum">
              <a:rPr lang="en-US" smtClean="0"/>
              <a:t>‹#›</a:t>
            </a:fld>
            <a:endParaRPr lang="en-US"/>
          </a:p>
        </p:txBody>
      </p:sp>
    </p:spTree>
    <p:extLst>
      <p:ext uri="{BB962C8B-B14F-4D97-AF65-F5344CB8AC3E}">
        <p14:creationId xmlns:p14="http://schemas.microsoft.com/office/powerpoint/2010/main" val="4163980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1207522-BC51-4195-B947-9CDE275FFFEF}" type="datetimeFigureOut">
              <a:rPr lang="en-US" smtClean="0"/>
              <a:t>5/12/2024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EC2072C-36E3-492A-89C4-A0EFF29DCB00}" type="slidenum">
              <a:rPr lang="en-US" smtClean="0"/>
              <a:t>‹#›</a:t>
            </a:fld>
            <a:endParaRPr lang="en-US"/>
          </a:p>
        </p:txBody>
      </p:sp>
    </p:spTree>
    <p:extLst>
      <p:ext uri="{BB962C8B-B14F-4D97-AF65-F5344CB8AC3E}">
        <p14:creationId xmlns:p14="http://schemas.microsoft.com/office/powerpoint/2010/main" val="627217929"/>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0544C-AC76-3A71-99B4-6CF292E24FF1}"/>
              </a:ext>
            </a:extLst>
          </p:cNvPr>
          <p:cNvSpPr>
            <a:spLocks noGrp="1"/>
          </p:cNvSpPr>
          <p:nvPr>
            <p:ph type="ctrTitle"/>
          </p:nvPr>
        </p:nvSpPr>
        <p:spPr/>
        <p:txBody>
          <a:bodyPr anchor="ctr">
            <a:normAutofit/>
          </a:bodyPr>
          <a:lstStyle/>
          <a:p>
            <a:r>
              <a:rPr lang="en-US" sz="6000" b="1" spc="600" dirty="0"/>
              <a:t>Golden Horizon</a:t>
            </a:r>
          </a:p>
        </p:txBody>
      </p:sp>
      <p:sp>
        <p:nvSpPr>
          <p:cNvPr id="3" name="Subtitle 2">
            <a:extLst>
              <a:ext uri="{FF2B5EF4-FFF2-40B4-BE49-F238E27FC236}">
                <a16:creationId xmlns:a16="http://schemas.microsoft.com/office/drawing/2014/main" id="{AC1F633C-8691-E0C1-60D8-61CC56EBBE9C}"/>
              </a:ext>
            </a:extLst>
          </p:cNvPr>
          <p:cNvSpPr>
            <a:spLocks noGrp="1"/>
          </p:cNvSpPr>
          <p:nvPr>
            <p:ph type="subTitle" idx="1"/>
          </p:nvPr>
        </p:nvSpPr>
        <p:spPr/>
        <p:txBody>
          <a:bodyPr>
            <a:normAutofit/>
          </a:bodyPr>
          <a:lstStyle/>
          <a:p>
            <a:pPr algn="r"/>
            <a:r>
              <a:rPr lang="en-US" sz="3000" dirty="0"/>
              <a:t>A 14 – year analysis</a:t>
            </a:r>
          </a:p>
        </p:txBody>
      </p:sp>
    </p:spTree>
    <p:extLst>
      <p:ext uri="{BB962C8B-B14F-4D97-AF65-F5344CB8AC3E}">
        <p14:creationId xmlns:p14="http://schemas.microsoft.com/office/powerpoint/2010/main" val="2406061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18697-67F3-E462-8EFD-F84AB9CC0638}"/>
              </a:ext>
            </a:extLst>
          </p:cNvPr>
          <p:cNvSpPr>
            <a:spLocks noGrp="1"/>
          </p:cNvSpPr>
          <p:nvPr>
            <p:ph type="title"/>
          </p:nvPr>
        </p:nvSpPr>
        <p:spPr/>
        <p:txBody>
          <a:bodyPr>
            <a:normAutofit/>
          </a:bodyPr>
          <a:lstStyle/>
          <a:p>
            <a:r>
              <a:rPr lang="en-US" sz="3600" dirty="0"/>
              <a:t>Agenda</a:t>
            </a:r>
          </a:p>
        </p:txBody>
      </p:sp>
      <p:sp>
        <p:nvSpPr>
          <p:cNvPr id="3" name="Content Placeholder 2">
            <a:extLst>
              <a:ext uri="{FF2B5EF4-FFF2-40B4-BE49-F238E27FC236}">
                <a16:creationId xmlns:a16="http://schemas.microsoft.com/office/drawing/2014/main" id="{AC290BCC-3807-DA58-4D31-1A60C9DECE66}"/>
              </a:ext>
            </a:extLst>
          </p:cNvPr>
          <p:cNvSpPr>
            <a:spLocks noGrp="1"/>
          </p:cNvSpPr>
          <p:nvPr>
            <p:ph idx="1"/>
          </p:nvPr>
        </p:nvSpPr>
        <p:spPr/>
        <p:txBody>
          <a:bodyPr anchor="ctr">
            <a:normAutofit/>
          </a:bodyPr>
          <a:lstStyle/>
          <a:p>
            <a:pPr algn="ctr"/>
            <a:r>
              <a:rPr lang="en-US" sz="2400" dirty="0"/>
              <a:t>Introduction</a:t>
            </a:r>
          </a:p>
          <a:p>
            <a:pPr algn="ctr"/>
            <a:r>
              <a:rPr lang="en-US" sz="2400" dirty="0"/>
              <a:t>Understanding KPIs &amp; Charts</a:t>
            </a:r>
          </a:p>
          <a:p>
            <a:pPr algn="ctr"/>
            <a:r>
              <a:rPr lang="en-US" sz="2400" dirty="0"/>
              <a:t>Predictive Analysis (Forecasting)</a:t>
            </a:r>
          </a:p>
          <a:p>
            <a:pPr algn="ctr"/>
            <a:r>
              <a:rPr lang="en-US" sz="2400" dirty="0"/>
              <a:t>Conclusion</a:t>
            </a:r>
          </a:p>
        </p:txBody>
      </p:sp>
    </p:spTree>
    <p:extLst>
      <p:ext uri="{BB962C8B-B14F-4D97-AF65-F5344CB8AC3E}">
        <p14:creationId xmlns:p14="http://schemas.microsoft.com/office/powerpoint/2010/main" val="2987551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7267D-78EB-56B7-FE99-D5BA3893D1AD}"/>
              </a:ext>
            </a:extLst>
          </p:cNvPr>
          <p:cNvSpPr>
            <a:spLocks noGrp="1"/>
          </p:cNvSpPr>
          <p:nvPr>
            <p:ph type="title"/>
          </p:nvPr>
        </p:nvSpPr>
        <p:spPr/>
        <p:txBody>
          <a:bodyPr>
            <a:normAutofit/>
          </a:bodyPr>
          <a:lstStyle/>
          <a:p>
            <a:r>
              <a:rPr lang="en-US" sz="3600" dirty="0"/>
              <a:t>Introduction</a:t>
            </a:r>
          </a:p>
        </p:txBody>
      </p:sp>
      <p:sp>
        <p:nvSpPr>
          <p:cNvPr id="3" name="Content Placeholder 2">
            <a:extLst>
              <a:ext uri="{FF2B5EF4-FFF2-40B4-BE49-F238E27FC236}">
                <a16:creationId xmlns:a16="http://schemas.microsoft.com/office/drawing/2014/main" id="{43BA1438-B7A8-F97C-6E82-C83E7A269E4C}"/>
              </a:ext>
            </a:extLst>
          </p:cNvPr>
          <p:cNvSpPr>
            <a:spLocks noGrp="1"/>
          </p:cNvSpPr>
          <p:nvPr>
            <p:ph idx="1"/>
          </p:nvPr>
        </p:nvSpPr>
        <p:spPr/>
        <p:txBody>
          <a:bodyPr anchor="ctr">
            <a:normAutofit/>
          </a:bodyPr>
          <a:lstStyle/>
          <a:p>
            <a:pPr algn="l"/>
            <a:r>
              <a:rPr lang="en-US" sz="2400" dirty="0"/>
              <a:t>This PPT analyzes the price fluctuations of 24K gold in INDIA over 14 years.</a:t>
            </a:r>
          </a:p>
          <a:p>
            <a:pPr algn="l"/>
            <a:r>
              <a:rPr lang="en-US" sz="2400" dirty="0"/>
              <a:t>The data covers the period from 01-01-06 to 31-12-19 (dd-mm-yy).</a:t>
            </a:r>
          </a:p>
          <a:p>
            <a:pPr algn="l"/>
            <a:r>
              <a:rPr lang="en-US" sz="2400" dirty="0"/>
              <a:t>Firstly, the data is cleaned using power query in Power BI, this is followed by the analysis and creation of a dynamic dashboard for visual representation of the data.</a:t>
            </a:r>
          </a:p>
        </p:txBody>
      </p:sp>
    </p:spTree>
    <p:extLst>
      <p:ext uri="{BB962C8B-B14F-4D97-AF65-F5344CB8AC3E}">
        <p14:creationId xmlns:p14="http://schemas.microsoft.com/office/powerpoint/2010/main" val="809970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6A40D-2F7A-FE45-ED45-CBD898786112}"/>
              </a:ext>
            </a:extLst>
          </p:cNvPr>
          <p:cNvSpPr>
            <a:spLocks noGrp="1"/>
          </p:cNvSpPr>
          <p:nvPr>
            <p:ph type="title"/>
          </p:nvPr>
        </p:nvSpPr>
        <p:spPr/>
        <p:txBody>
          <a:bodyPr/>
          <a:lstStyle/>
          <a:p>
            <a:r>
              <a:rPr lang="en-US" sz="3600" dirty="0"/>
              <a:t>Understanding KPI</a:t>
            </a:r>
            <a:r>
              <a:rPr lang="en-US" sz="3600" cap="none" dirty="0"/>
              <a:t>s</a:t>
            </a:r>
            <a:r>
              <a:rPr lang="en-US" sz="3600" dirty="0"/>
              <a:t> &amp; Charts</a:t>
            </a:r>
            <a:endParaRPr lang="en-US" dirty="0"/>
          </a:p>
        </p:txBody>
      </p:sp>
      <p:sp>
        <p:nvSpPr>
          <p:cNvPr id="3" name="Content Placeholder 2">
            <a:extLst>
              <a:ext uri="{FF2B5EF4-FFF2-40B4-BE49-F238E27FC236}">
                <a16:creationId xmlns:a16="http://schemas.microsoft.com/office/drawing/2014/main" id="{7D143F59-23BC-BD24-62FC-7EEF06C9CF32}"/>
              </a:ext>
            </a:extLst>
          </p:cNvPr>
          <p:cNvSpPr>
            <a:spLocks noGrp="1"/>
          </p:cNvSpPr>
          <p:nvPr>
            <p:ph idx="1"/>
          </p:nvPr>
        </p:nvSpPr>
        <p:spPr/>
        <p:txBody>
          <a:bodyPr>
            <a:noAutofit/>
          </a:bodyPr>
          <a:lstStyle/>
          <a:p>
            <a:r>
              <a:rPr lang="en-US" sz="2400" b="1" dirty="0"/>
              <a:t>KPIs</a:t>
            </a:r>
            <a:r>
              <a:rPr lang="en-US" sz="2400" dirty="0"/>
              <a:t> – The dashboard consists of 4 KPIs, i.e., Mean, Median, Maximum, and Minimum. The visualization tool used is a KPI card showcasing the percentage growth from the preceding year.</a:t>
            </a:r>
          </a:p>
          <a:p>
            <a:r>
              <a:rPr lang="en-US" sz="2400" b="1" dirty="0"/>
              <a:t>Standard Deviation (Line Chart)</a:t>
            </a:r>
            <a:r>
              <a:rPr lang="en-US" sz="2400" dirty="0"/>
              <a:t> – It illustrates the dispersion of the data about the mean, pinpointing anomalies within the dataset.</a:t>
            </a:r>
          </a:p>
          <a:p>
            <a:r>
              <a:rPr lang="en-US" sz="2400" b="1" dirty="0"/>
              <a:t>Average Gold Price Trend (Line Chart)</a:t>
            </a:r>
            <a:r>
              <a:rPr lang="en-US" sz="2400" dirty="0"/>
              <a:t> – This chart depicts the average gold trend and a twelve-month forecast (till Dec 20), offering insights into the trajectory of gold prices. </a:t>
            </a:r>
          </a:p>
        </p:txBody>
      </p:sp>
    </p:spTree>
    <p:extLst>
      <p:ext uri="{BB962C8B-B14F-4D97-AF65-F5344CB8AC3E}">
        <p14:creationId xmlns:p14="http://schemas.microsoft.com/office/powerpoint/2010/main" val="1925113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FB3C0-AEEA-6A05-E32A-A93944B8298B}"/>
              </a:ext>
            </a:extLst>
          </p:cNvPr>
          <p:cNvSpPr>
            <a:spLocks noGrp="1"/>
          </p:cNvSpPr>
          <p:nvPr>
            <p:ph type="title"/>
          </p:nvPr>
        </p:nvSpPr>
        <p:spPr/>
        <p:txBody>
          <a:bodyPr/>
          <a:lstStyle/>
          <a:p>
            <a:r>
              <a:rPr lang="en-US" dirty="0"/>
              <a:t>Predictive analysis</a:t>
            </a:r>
          </a:p>
        </p:txBody>
      </p:sp>
      <p:sp>
        <p:nvSpPr>
          <p:cNvPr id="3" name="Content Placeholder 2">
            <a:extLst>
              <a:ext uri="{FF2B5EF4-FFF2-40B4-BE49-F238E27FC236}">
                <a16:creationId xmlns:a16="http://schemas.microsoft.com/office/drawing/2014/main" id="{A27474CC-6187-C836-AB9D-442D0BBF4351}"/>
              </a:ext>
            </a:extLst>
          </p:cNvPr>
          <p:cNvSpPr>
            <a:spLocks noGrp="1"/>
          </p:cNvSpPr>
          <p:nvPr>
            <p:ph idx="1"/>
          </p:nvPr>
        </p:nvSpPr>
        <p:spPr/>
        <p:txBody>
          <a:bodyPr>
            <a:normAutofit/>
          </a:bodyPr>
          <a:lstStyle/>
          <a:p>
            <a:pPr marL="0" indent="0" algn="just">
              <a:buNone/>
            </a:pPr>
            <a:r>
              <a:rPr lang="en-US" sz="2400" b="0" i="0" dirty="0">
                <a:effectLst/>
              </a:rPr>
              <a:t>Between January 2nd, 2006 and December 31st, 2019, the price of gold surged from 768 to 3929, with a forecasted value of 4025. The lower bound of the forecast stands at 3262, and the upper bound at 4788. However, the actual gold price on December 31st was 5142, indicating an error margin of 6.9%. This analysis provides predictive insights into the fluctuation of gold prices over the specified period.</a:t>
            </a:r>
            <a:endParaRPr lang="en-US" sz="2400" dirty="0"/>
          </a:p>
        </p:txBody>
      </p:sp>
    </p:spTree>
    <p:extLst>
      <p:ext uri="{BB962C8B-B14F-4D97-AF65-F5344CB8AC3E}">
        <p14:creationId xmlns:p14="http://schemas.microsoft.com/office/powerpoint/2010/main" val="1672340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CFC9B-A91F-2635-38BC-873207E0BA1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7A1DC4B-4B19-07B4-E9B4-88316B8351EA}"/>
              </a:ext>
            </a:extLst>
          </p:cNvPr>
          <p:cNvSpPr>
            <a:spLocks noGrp="1"/>
          </p:cNvSpPr>
          <p:nvPr>
            <p:ph idx="1"/>
          </p:nvPr>
        </p:nvSpPr>
        <p:spPr/>
        <p:txBody>
          <a:bodyPr>
            <a:normAutofit/>
          </a:bodyPr>
          <a:lstStyle/>
          <a:p>
            <a:pPr marL="0" indent="0">
              <a:buNone/>
            </a:pPr>
            <a:r>
              <a:rPr lang="en-US" sz="2400" dirty="0"/>
              <a:t>Investing in gold can yield favourable returns and serve as a hedge against inflation. Its inherent nature positions it as a financial safety net in the world of finance. During economic instability and times of rising prices, gold is a trusted means of protecting one's wealth. It reliably holds its value and provides investors with financial flexibility. Given its historical significance in the financial world, gold has always been a popular choice for those seeking stability in times of uncertainty. </a:t>
            </a:r>
          </a:p>
        </p:txBody>
      </p:sp>
    </p:spTree>
    <p:extLst>
      <p:ext uri="{BB962C8B-B14F-4D97-AF65-F5344CB8AC3E}">
        <p14:creationId xmlns:p14="http://schemas.microsoft.com/office/powerpoint/2010/main" val="961665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59DC79-90A9-CAC3-3565-D0EDBD22EA0D}"/>
              </a:ext>
            </a:extLst>
          </p:cNvPr>
          <p:cNvSpPr txBox="1"/>
          <p:nvPr/>
        </p:nvSpPr>
        <p:spPr>
          <a:xfrm>
            <a:off x="1239520" y="328414"/>
            <a:ext cx="9479280" cy="5632311"/>
          </a:xfrm>
          <a:prstGeom prst="rect">
            <a:avLst/>
          </a:prstGeom>
          <a:noFill/>
        </p:spPr>
        <p:txBody>
          <a:bodyPr wrap="square">
            <a:spAutoFit/>
          </a:bodyPr>
          <a:lstStyle/>
          <a:p>
            <a:pPr algn="ctr"/>
            <a:r>
              <a:rPr lang="en-US" sz="18000" dirty="0"/>
              <a:t>THANK YOU!</a:t>
            </a:r>
          </a:p>
        </p:txBody>
      </p:sp>
    </p:spTree>
    <p:extLst>
      <p:ext uri="{BB962C8B-B14F-4D97-AF65-F5344CB8AC3E}">
        <p14:creationId xmlns:p14="http://schemas.microsoft.com/office/powerpoint/2010/main" val="37098314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61</TotalTime>
  <Words>353</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Bookman Old Style</vt:lpstr>
      <vt:lpstr>Rockwell</vt:lpstr>
      <vt:lpstr>Damask</vt:lpstr>
      <vt:lpstr>Golden Horizon</vt:lpstr>
      <vt:lpstr>Agenda</vt:lpstr>
      <vt:lpstr>Introduction</vt:lpstr>
      <vt:lpstr>Understanding KPIs &amp; Charts</vt:lpstr>
      <vt:lpstr>Predictive analysis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Golden Horizon</dc:title>
  <dc:creator>Akash Agarwal</dc:creator>
  <cp:lastModifiedBy>Akash Agarwal</cp:lastModifiedBy>
  <cp:revision>1</cp:revision>
  <dcterms:created xsi:type="dcterms:W3CDTF">2024-05-12T11:52:16Z</dcterms:created>
  <dcterms:modified xsi:type="dcterms:W3CDTF">2024-05-12T12:53:17Z</dcterms:modified>
</cp:coreProperties>
</file>