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9144000" cy="5143500"/>
  <p:embeddedFontLst>
    <p:embeddedFont>
      <p:font typeface="Roboto"/>
      <p:regular r:id="rId23"/>
      <p:bold r:id="rId24"/>
      <p:italic r:id="rId25"/>
      <p:boldItalic r:id="rId26"/>
    </p:embeddedFon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653c0696e_0_12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5653c0696e_0_12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92f97c0ef_0_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92f97c0ef_0_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92f97c0ef_0_2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92f97c0ef_0_2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2f97c0ef_0_3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92f97c0ef_0_3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92f97c0ef_0_3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92f97c0ef_0_3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92f97c0ef_0_4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92f97c0ef_0_4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653c0696e_0_24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5653c0696e_0_24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653c0696e_0_6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653c0696e_0_6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92f97c0ef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592f97c0ef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653c0696e_0_17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653c0696e_0_17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653c0696e_0_5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653c0696e_0_5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653c0696e_0_10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5653c0696e_0_10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653c0696e_0_10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5653c0696e_0_10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653c0696e_0_11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5653c0696e_0_11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653c0696e_0_11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5653c0696e_0_11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653c0696e_0_12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5653c0696e_0_12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035249" y="-144836"/>
            <a:ext cx="50735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376341" y="2221323"/>
            <a:ext cx="6391316" cy="1302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2035249" y="-144836"/>
            <a:ext cx="50735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2035249" y="-144836"/>
            <a:ext cx="50735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035249" y="-144836"/>
            <a:ext cx="50735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035249" y="-144836"/>
            <a:ext cx="50735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76341" y="2221323"/>
            <a:ext cx="6391316" cy="1302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/>
        </p:nvSpPr>
        <p:spPr>
          <a:xfrm>
            <a:off x="1615650" y="2233200"/>
            <a:ext cx="591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Graph Neural Networks (GNN)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937"/>
            <a:ext cx="9144003" cy="4036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type="title"/>
          </p:nvPr>
        </p:nvSpPr>
        <p:spPr>
          <a:xfrm>
            <a:off x="2286900" y="72650"/>
            <a:ext cx="45702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Multi-head</a:t>
            </a:r>
            <a:r>
              <a:rPr lang="en-US" sz="2800">
                <a:solidFill>
                  <a:schemeClr val="lt1"/>
                </a:solidFill>
              </a:rPr>
              <a:t> Attention…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844700" y="121775"/>
            <a:ext cx="5454600" cy="2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for 1 layer of SEGNN with attention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7869" l="4436" r="9260" t="7869"/>
          <a:stretch/>
        </p:blipFill>
        <p:spPr>
          <a:xfrm>
            <a:off x="714813" y="688750"/>
            <a:ext cx="7714376" cy="37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8590" l="3018" r="9247" t="8332"/>
          <a:stretch/>
        </p:blipFill>
        <p:spPr>
          <a:xfrm>
            <a:off x="742563" y="758750"/>
            <a:ext cx="7658876" cy="36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1844700" y="199525"/>
            <a:ext cx="5454600" cy="2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for 1 layer of SEGNN with attention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226925" y="299525"/>
            <a:ext cx="2599500" cy="2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Original SEGNN Code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8338" l="3713" r="8713" t="8272"/>
          <a:stretch/>
        </p:blipFill>
        <p:spPr>
          <a:xfrm>
            <a:off x="757677" y="777339"/>
            <a:ext cx="7538010" cy="35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8041" l="2716" r="9076" t="8276"/>
          <a:stretch/>
        </p:blipFill>
        <p:spPr>
          <a:xfrm>
            <a:off x="694488" y="732338"/>
            <a:ext cx="7755036" cy="36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type="title"/>
          </p:nvPr>
        </p:nvSpPr>
        <p:spPr>
          <a:xfrm>
            <a:off x="3226925" y="299525"/>
            <a:ext cx="2599500" cy="2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Original SEGNN Code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035199" y="666139"/>
            <a:ext cx="5073600" cy="2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Explorations to improve </a:t>
            </a:r>
            <a:r>
              <a:rPr lang="en-US"/>
              <a:t>results</a:t>
            </a:r>
            <a:r>
              <a:rPr lang="en-US"/>
              <a:t>…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1376391" y="1465923"/>
            <a:ext cx="6391200" cy="27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/>
              <a:t>Increase the number of (Attention-SEGNN) layers.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/>
              <a:t>Using multi-</a:t>
            </a:r>
            <a:r>
              <a:rPr b="0" lang="en-US"/>
              <a:t>headed</a:t>
            </a:r>
            <a:r>
              <a:rPr b="0" lang="en-US"/>
              <a:t> attention for each (Attention-SEGNN) layer.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/>
              <a:t>Using a combination of (Attention-SEGNN) and (SEGNN) layers.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/>
              <a:t>Using pre-defined GAT(Graph Attention Network layers) with SEGNN or (Attention-SEGNN) layers in combinations.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/>
              <a:t>Increasing the number of layers in  Attention mechanism in current implemented model (from 1 NN layer to some say, ‘n’ NN layers).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/>
              <a:t>Using some combination of all the above </a:t>
            </a:r>
            <a:r>
              <a:rPr b="0" lang="en-US"/>
              <a:t>methods.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-US"/>
              <a:t>As Ramzan’s sir said… Applying Attention over Tensors quantities is somewhat different than Applying Attention over Scalar Quantities. Perhaps, we should change how we are applying attention in the SEGNN Model.</a:t>
            </a:r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75" y="744450"/>
            <a:ext cx="6919449" cy="43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3177150" y="67350"/>
            <a:ext cx="278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QM9 Dataset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2530800" y="2263950"/>
            <a:ext cx="40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Thank you for your time!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133600" y="144425"/>
            <a:ext cx="48768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Current</a:t>
            </a:r>
            <a:r>
              <a:rPr lang="en-US" sz="3200"/>
              <a:t> Goal of Project</a:t>
            </a:r>
            <a:endParaRPr/>
          </a:p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376391" y="1994548"/>
            <a:ext cx="6391200" cy="11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0" lang="en-US"/>
              <a:t>To reduce the error </a:t>
            </a:r>
            <a:r>
              <a:rPr b="0" lang="en-US"/>
              <a:t>achieved</a:t>
            </a:r>
            <a:r>
              <a:rPr b="0" lang="en-US"/>
              <a:t> by the SEGNN model, possibly achieved by any other model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0" lang="en-US"/>
              <a:t>To do so i am using Attention mechanism over existing models.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0" lang="en-US"/>
              <a:t>I have </a:t>
            </a:r>
            <a:r>
              <a:rPr b="0" lang="en-US"/>
              <a:t>achieved some favourable results to support my research direction.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465700" y="116700"/>
            <a:ext cx="42126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Before we Begin…</a:t>
            </a:r>
            <a:endParaRPr sz="3200"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99350" y="1356100"/>
            <a:ext cx="8145300" cy="21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Roboto"/>
              <a:buAutoNum type="arabicPeriod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Attention Mechanism: </a:t>
            </a:r>
            <a:r>
              <a:rPr b="0" lang="en-US" sz="2100">
                <a:latin typeface="Times New Roman"/>
                <a:ea typeface="Times New Roman"/>
                <a:cs typeface="Times New Roman"/>
                <a:sym typeface="Times New Roman"/>
              </a:rPr>
              <a:t>In the context of GATs, attention is used to learn the importance or relevance of neighboring nodes' features for a specific node. Attention coefficients act as weights that indicate how much attention or focus should be given to each neighboring node.</a:t>
            </a:r>
            <a:br>
              <a:rPr b="0" lang="en-US" sz="2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100">
                <a:latin typeface="Times New Roman"/>
                <a:ea typeface="Times New Roman"/>
                <a:cs typeface="Times New Roman"/>
                <a:sym typeface="Times New Roman"/>
              </a:rPr>
              <a:t>In GATs, attention allows the network to learn which neighboring nodes are most relevant for updating a specific node's embedding.</a:t>
            </a:r>
            <a:endParaRPr b="0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00" y="581325"/>
            <a:ext cx="6770545" cy="257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400" y="3152266"/>
            <a:ext cx="6770548" cy="18870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/>
        </p:nvSpPr>
        <p:spPr>
          <a:xfrm>
            <a:off x="1867225" y="58125"/>
            <a:ext cx="562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Comparison of Results from various papers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3725"/>
            <a:ext cx="9144003" cy="408978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2852400" y="88875"/>
            <a:ext cx="34392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How GNN Works…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/>
          <p:cNvPicPr preferRelativeResize="0"/>
          <p:nvPr/>
        </p:nvPicPr>
        <p:blipFill rotWithShape="1">
          <a:blip r:embed="rId3">
            <a:alphaModFix/>
          </a:blip>
          <a:srcRect b="8438" l="0" r="0" t="1406"/>
          <a:stretch/>
        </p:blipFill>
        <p:spPr>
          <a:xfrm>
            <a:off x="0" y="778750"/>
            <a:ext cx="9144003" cy="38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>
            <p:ph type="title"/>
          </p:nvPr>
        </p:nvSpPr>
        <p:spPr>
          <a:xfrm>
            <a:off x="2051700" y="122225"/>
            <a:ext cx="50406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The Overall Picture of Classical GNN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3837"/>
            <a:ext cx="9144003" cy="454966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>
            <p:ph type="title"/>
          </p:nvPr>
        </p:nvSpPr>
        <p:spPr>
          <a:xfrm>
            <a:off x="1601850" y="72650"/>
            <a:ext cx="5940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How Attention Comes in Play…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4250"/>
            <a:ext cx="9143997" cy="41031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type="title"/>
          </p:nvPr>
        </p:nvSpPr>
        <p:spPr>
          <a:xfrm>
            <a:off x="2772150" y="72650"/>
            <a:ext cx="35997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Adding</a:t>
            </a:r>
            <a:r>
              <a:rPr lang="en-US" sz="2800">
                <a:solidFill>
                  <a:schemeClr val="lt1"/>
                </a:solidFill>
              </a:rPr>
              <a:t> Attention…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7100"/>
            <a:ext cx="9144003" cy="41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type="title"/>
          </p:nvPr>
        </p:nvSpPr>
        <p:spPr>
          <a:xfrm>
            <a:off x="2136750" y="101700"/>
            <a:ext cx="48705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Putting it all together…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