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06" d="100"/>
          <a:sy n="106" d="100"/>
        </p:scale>
        <p:origin x="84"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91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6F4A74-B479-4516-84B9-E8FEAD9A890F}" type="datetimeFigureOut">
              <a:rPr lang="en-US" smtClean="0"/>
              <a:t>09-Oct-23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254624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509790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4042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269906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15458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8372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258046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41273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140802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F4A74-B479-4516-84B9-E8FEAD9A890F}" type="datetimeFigureOut">
              <a:rPr lang="en-US" smtClean="0"/>
              <a:t>09-Oct-23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330112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6F4A74-B479-4516-84B9-E8FEAD9A890F}" type="datetimeFigureOut">
              <a:rPr lang="en-US" smtClean="0"/>
              <a:t>09-Oct-23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56458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F4A74-B479-4516-84B9-E8FEAD9A890F}" type="datetimeFigureOut">
              <a:rPr lang="en-US" smtClean="0"/>
              <a:t>09-Oct-23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144353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6F4A74-B479-4516-84B9-E8FEAD9A890F}" type="datetimeFigureOut">
              <a:rPr lang="en-US" smtClean="0"/>
              <a:t>09-Oct-23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409007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F4A74-B479-4516-84B9-E8FEAD9A890F}" type="datetimeFigureOut">
              <a:rPr lang="en-US" smtClean="0"/>
              <a:t>09-Oct-23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415374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F4A74-B479-4516-84B9-E8FEAD9A890F}" type="datetimeFigureOut">
              <a:rPr lang="en-US" smtClean="0"/>
              <a:t>09-Oct-23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420557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F4A74-B479-4516-84B9-E8FEAD9A890F}" type="datetimeFigureOut">
              <a:rPr lang="en-US" smtClean="0"/>
              <a:t>09-Oct-23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7D44E-59CF-413F-9C23-F84B4FD3A5DC}" type="slidenum">
              <a:rPr lang="en-US" smtClean="0"/>
              <a:t>‹#›</a:t>
            </a:fld>
            <a:endParaRPr lang="en-US"/>
          </a:p>
        </p:txBody>
      </p:sp>
    </p:spTree>
    <p:extLst>
      <p:ext uri="{BB962C8B-B14F-4D97-AF65-F5344CB8AC3E}">
        <p14:creationId xmlns:p14="http://schemas.microsoft.com/office/powerpoint/2010/main" val="82617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6F4A74-B479-4516-84B9-E8FEAD9A890F}" type="datetimeFigureOut">
              <a:rPr lang="en-US" smtClean="0"/>
              <a:t>09-Oct-23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697D44E-59CF-413F-9C23-F84B4FD3A5DC}" type="slidenum">
              <a:rPr lang="en-US" smtClean="0"/>
              <a:t>‹#›</a:t>
            </a:fld>
            <a:endParaRPr lang="en-US"/>
          </a:p>
        </p:txBody>
      </p:sp>
    </p:spTree>
    <p:extLst>
      <p:ext uri="{BB962C8B-B14F-4D97-AF65-F5344CB8AC3E}">
        <p14:creationId xmlns:p14="http://schemas.microsoft.com/office/powerpoint/2010/main" val="358633139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9812-D6C7-0F83-8820-B349F75E5AB0}"/>
              </a:ext>
            </a:extLst>
          </p:cNvPr>
          <p:cNvSpPr>
            <a:spLocks noGrp="1"/>
          </p:cNvSpPr>
          <p:nvPr>
            <p:ph type="ctrTitle"/>
          </p:nvPr>
        </p:nvSpPr>
        <p:spPr>
          <a:xfrm>
            <a:off x="2292642" y="1955131"/>
            <a:ext cx="9584740" cy="1425743"/>
          </a:xfrm>
        </p:spPr>
        <p:txBody>
          <a:bodyPr>
            <a:noAutofit/>
          </a:bodyPr>
          <a:lstStyle/>
          <a:p>
            <a:r>
              <a:rPr lang="en-US" sz="6600" dirty="0"/>
              <a:t>ATM Interface</a:t>
            </a:r>
          </a:p>
        </p:txBody>
      </p:sp>
      <p:sp>
        <p:nvSpPr>
          <p:cNvPr id="3" name="Subtitle 2">
            <a:extLst>
              <a:ext uri="{FF2B5EF4-FFF2-40B4-BE49-F238E27FC236}">
                <a16:creationId xmlns:a16="http://schemas.microsoft.com/office/drawing/2014/main" id="{6D70E0AE-3172-70FB-E6A3-32315AE9CBEE}"/>
              </a:ext>
            </a:extLst>
          </p:cNvPr>
          <p:cNvSpPr>
            <a:spLocks noGrp="1"/>
          </p:cNvSpPr>
          <p:nvPr>
            <p:ph type="subTitle" idx="1"/>
          </p:nvPr>
        </p:nvSpPr>
        <p:spPr>
          <a:xfrm>
            <a:off x="5791200" y="3657379"/>
            <a:ext cx="6400800" cy="511564"/>
          </a:xfrm>
        </p:spPr>
        <p:txBody>
          <a:bodyPr/>
          <a:lstStyle/>
          <a:p>
            <a:r>
              <a:rPr lang="en-US" dirty="0"/>
              <a:t>By Akash Hedau</a:t>
            </a:r>
          </a:p>
        </p:txBody>
      </p:sp>
      <p:sp>
        <p:nvSpPr>
          <p:cNvPr id="4" name="Title 1">
            <a:extLst>
              <a:ext uri="{FF2B5EF4-FFF2-40B4-BE49-F238E27FC236}">
                <a16:creationId xmlns:a16="http://schemas.microsoft.com/office/drawing/2014/main" id="{A4466D83-6281-B3B6-B228-0DF68B384AD6}"/>
              </a:ext>
            </a:extLst>
          </p:cNvPr>
          <p:cNvSpPr txBox="1">
            <a:spLocks/>
          </p:cNvSpPr>
          <p:nvPr/>
        </p:nvSpPr>
        <p:spPr>
          <a:xfrm>
            <a:off x="1237665" y="427342"/>
            <a:ext cx="9584740" cy="142574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Core JAVA project</a:t>
            </a:r>
          </a:p>
        </p:txBody>
      </p:sp>
    </p:spTree>
    <p:extLst>
      <p:ext uri="{BB962C8B-B14F-4D97-AF65-F5344CB8AC3E}">
        <p14:creationId xmlns:p14="http://schemas.microsoft.com/office/powerpoint/2010/main" val="353556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113853"/>
            <a:ext cx="8534400" cy="1507067"/>
          </a:xfrm>
        </p:spPr>
        <p:txBody>
          <a:bodyPr/>
          <a:lstStyle/>
          <a:p>
            <a:r>
              <a:rPr lang="en-US" dirty="0"/>
              <a:t>Main menu </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744536"/>
            <a:ext cx="5157119" cy="3615267"/>
          </a:xfrm>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sym typeface="+mn-ea"/>
            </a:endParaRPr>
          </a:p>
          <a:p>
            <a:pPr lvl="1"/>
            <a:r>
              <a:rPr lang="en-IN" dirty="0">
                <a:latin typeface="Times New Roman" panose="02020603050405020304" pitchFamily="18" charset="0"/>
                <a:cs typeface="Times New Roman" panose="02020603050405020304" pitchFamily="18" charset="0"/>
              </a:rPr>
              <a:t>Check balance</a:t>
            </a:r>
          </a:p>
          <a:p>
            <a:pPr lvl="2"/>
            <a:r>
              <a:rPr lang="en-IN" dirty="0">
                <a:latin typeface="Times New Roman" panose="02020603050405020304" pitchFamily="18" charset="0"/>
                <a:cs typeface="Times New Roman" panose="02020603050405020304" pitchFamily="18" charset="0"/>
                <a:sym typeface="+mn-ea"/>
              </a:rPr>
              <a:t>Using check balance user can check the current account balance.</a:t>
            </a:r>
          </a:p>
          <a:p>
            <a:pPr lvl="2"/>
            <a:endParaRPr lang="en-IN" dirty="0">
              <a:latin typeface="Times New Roman" panose="02020603050405020304" pitchFamily="18" charset="0"/>
              <a:cs typeface="Times New Roman" panose="02020603050405020304" pitchFamily="18" charset="0"/>
            </a:endParaRPr>
          </a:p>
          <a:p>
            <a:endParaRPr lang="en-US" dirty="0"/>
          </a:p>
        </p:txBody>
      </p:sp>
      <p:sp>
        <p:nvSpPr>
          <p:cNvPr id="5" name="Content Placeholder 2">
            <a:extLst>
              <a:ext uri="{FF2B5EF4-FFF2-40B4-BE49-F238E27FC236}">
                <a16:creationId xmlns:a16="http://schemas.microsoft.com/office/drawing/2014/main" id="{95AE7EC5-070F-DCA9-9005-96D1355A8EB1}"/>
              </a:ext>
            </a:extLst>
          </p:cNvPr>
          <p:cNvSpPr txBox="1">
            <a:spLocks/>
          </p:cNvSpPr>
          <p:nvPr/>
        </p:nvSpPr>
        <p:spPr>
          <a:xfrm>
            <a:off x="5696952" y="2174596"/>
            <a:ext cx="5157119"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endParaRPr lang="en-US" dirty="0">
              <a:latin typeface="Times New Roman" panose="02020603050405020304" pitchFamily="18" charset="0"/>
              <a:cs typeface="Times New Roman" panose="02020603050405020304" pitchFamily="18" charset="0"/>
              <a:sym typeface="+mn-ea"/>
            </a:endParaRPr>
          </a:p>
          <a:p>
            <a:pPr lvl="1"/>
            <a:r>
              <a:rPr lang="en-IN" dirty="0">
                <a:latin typeface="Times New Roman" panose="02020603050405020304" pitchFamily="18" charset="0"/>
                <a:cs typeface="Times New Roman" panose="02020603050405020304" pitchFamily="18" charset="0"/>
              </a:rPr>
              <a:t>Mini-Statement</a:t>
            </a:r>
          </a:p>
          <a:p>
            <a:pPr lvl="2"/>
            <a:r>
              <a:rPr lang="en-IN" dirty="0">
                <a:latin typeface="Times New Roman" panose="02020603050405020304" pitchFamily="18" charset="0"/>
                <a:cs typeface="Times New Roman" panose="02020603050405020304" pitchFamily="18" charset="0"/>
              </a:rPr>
              <a:t>Using mini-statement user can check up to 10 recent transactions on their account</a:t>
            </a:r>
          </a:p>
        </p:txBody>
      </p:sp>
      <p:sp>
        <p:nvSpPr>
          <p:cNvPr id="8" name="Content Placeholder 2">
            <a:extLst>
              <a:ext uri="{FF2B5EF4-FFF2-40B4-BE49-F238E27FC236}">
                <a16:creationId xmlns:a16="http://schemas.microsoft.com/office/drawing/2014/main" id="{ADAAAC34-3C33-0530-0548-E88653691EC2}"/>
              </a:ext>
            </a:extLst>
          </p:cNvPr>
          <p:cNvSpPr txBox="1">
            <a:spLocks/>
          </p:cNvSpPr>
          <p:nvPr/>
        </p:nvSpPr>
        <p:spPr>
          <a:xfrm>
            <a:off x="1429752" y="1620920"/>
            <a:ext cx="8534400" cy="1660357"/>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n-US" dirty="0">
                <a:latin typeface="Times New Roman" panose="02020603050405020304" pitchFamily="18" charset="0"/>
                <a:cs typeface="Times New Roman" panose="02020603050405020304" pitchFamily="18" charset="0"/>
                <a:sym typeface="+mn-ea"/>
              </a:rPr>
              <a:t>	Menu</a:t>
            </a:r>
          </a:p>
          <a:p>
            <a:pPr lvl="6"/>
            <a:r>
              <a:rPr lang="en-US" sz="2000" dirty="0">
                <a:latin typeface="Times New Roman" panose="02020603050405020304" pitchFamily="18" charset="0"/>
                <a:cs typeface="Times New Roman" panose="02020603050405020304" pitchFamily="18" charset="0"/>
                <a:sym typeface="+mn-ea"/>
              </a:rPr>
              <a:t>1. Deposit			2.Withdraw</a:t>
            </a:r>
          </a:p>
          <a:p>
            <a:pPr lvl="6"/>
            <a:r>
              <a:rPr lang="en-US" sz="2000" dirty="0">
                <a:latin typeface="Times New Roman" panose="02020603050405020304" pitchFamily="18" charset="0"/>
                <a:cs typeface="Times New Roman" panose="02020603050405020304" pitchFamily="18" charset="0"/>
                <a:sym typeface="+mn-ea"/>
              </a:rPr>
              <a:t>3. Check balance 	4. min-statement</a:t>
            </a:r>
          </a:p>
          <a:p>
            <a:pPr lvl="6"/>
            <a:r>
              <a:rPr lang="en-US" sz="2000" dirty="0">
                <a:latin typeface="Times New Roman" panose="02020603050405020304" pitchFamily="18" charset="0"/>
                <a:cs typeface="Times New Roman" panose="02020603050405020304" pitchFamily="18" charset="0"/>
                <a:sym typeface="+mn-ea"/>
              </a:rPr>
              <a:t>5. Change pin		6. Logout</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76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113853"/>
            <a:ext cx="8534400" cy="1507067"/>
          </a:xfrm>
        </p:spPr>
        <p:txBody>
          <a:bodyPr/>
          <a:lstStyle/>
          <a:p>
            <a:r>
              <a:rPr lang="en-US" dirty="0"/>
              <a:t>Main menu </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744536"/>
            <a:ext cx="5157119" cy="3615267"/>
          </a:xfrm>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sym typeface="+mn-ea"/>
            </a:endParaRPr>
          </a:p>
          <a:p>
            <a:pPr lvl="1"/>
            <a:r>
              <a:rPr lang="en-IN" dirty="0">
                <a:latin typeface="Times New Roman" panose="02020603050405020304" pitchFamily="18" charset="0"/>
                <a:cs typeface="Times New Roman" panose="02020603050405020304" pitchFamily="18" charset="0"/>
              </a:rPr>
              <a:t>Change pin</a:t>
            </a:r>
          </a:p>
          <a:p>
            <a:pPr lvl="2"/>
            <a:r>
              <a:rPr lang="en-IN" dirty="0">
                <a:latin typeface="Times New Roman" panose="02020603050405020304" pitchFamily="18" charset="0"/>
                <a:cs typeface="Times New Roman" panose="02020603050405020304" pitchFamily="18" charset="0"/>
              </a:rPr>
              <a:t>User can change their account password/pin using this option</a:t>
            </a:r>
          </a:p>
          <a:p>
            <a:pPr lvl="2"/>
            <a:r>
              <a:rPr lang="en-IN" dirty="0">
                <a:latin typeface="Times New Roman" panose="02020603050405020304" pitchFamily="18" charset="0"/>
                <a:cs typeface="Times New Roman" panose="02020603050405020304" pitchFamily="18" charset="0"/>
              </a:rPr>
              <a:t>User will have to provide their current pin and the new pin</a:t>
            </a:r>
          </a:p>
          <a:p>
            <a:pPr lvl="2"/>
            <a:r>
              <a:rPr lang="en-IN" dirty="0">
                <a:latin typeface="Times New Roman" panose="02020603050405020304" pitchFamily="18" charset="0"/>
                <a:cs typeface="Times New Roman" panose="02020603050405020304" pitchFamily="18" charset="0"/>
              </a:rPr>
              <a:t>After all validations are passed the user account pin/password will be updated in the database.</a:t>
            </a:r>
          </a:p>
          <a:p>
            <a:endParaRPr lang="en-US" dirty="0"/>
          </a:p>
        </p:txBody>
      </p:sp>
      <p:sp>
        <p:nvSpPr>
          <p:cNvPr id="5" name="Content Placeholder 2">
            <a:extLst>
              <a:ext uri="{FF2B5EF4-FFF2-40B4-BE49-F238E27FC236}">
                <a16:creationId xmlns:a16="http://schemas.microsoft.com/office/drawing/2014/main" id="{95AE7EC5-070F-DCA9-9005-96D1355A8EB1}"/>
              </a:ext>
            </a:extLst>
          </p:cNvPr>
          <p:cNvSpPr txBox="1">
            <a:spLocks/>
          </p:cNvSpPr>
          <p:nvPr/>
        </p:nvSpPr>
        <p:spPr>
          <a:xfrm>
            <a:off x="5841331" y="1677292"/>
            <a:ext cx="5157119"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endParaRPr lang="en-US" dirty="0">
              <a:latin typeface="Times New Roman" panose="02020603050405020304" pitchFamily="18" charset="0"/>
              <a:cs typeface="Times New Roman" panose="02020603050405020304" pitchFamily="18" charset="0"/>
              <a:sym typeface="+mn-ea"/>
            </a:endParaRPr>
          </a:p>
          <a:p>
            <a:pPr lvl="1"/>
            <a:r>
              <a:rPr lang="en-IN" dirty="0">
                <a:latin typeface="Times New Roman" panose="02020603050405020304" pitchFamily="18" charset="0"/>
                <a:cs typeface="Times New Roman" panose="02020603050405020304" pitchFamily="18" charset="0"/>
              </a:rPr>
              <a:t>Logout</a:t>
            </a:r>
          </a:p>
          <a:p>
            <a:pPr lvl="2"/>
            <a:r>
              <a:rPr lang="en-IN" dirty="0">
                <a:latin typeface="Times New Roman" panose="02020603050405020304" pitchFamily="18" charset="0"/>
                <a:cs typeface="Times New Roman" panose="02020603050405020304" pitchFamily="18" charset="0"/>
              </a:rPr>
              <a:t>Using logout option user can logout of their account.</a:t>
            </a:r>
          </a:p>
        </p:txBody>
      </p:sp>
      <p:sp>
        <p:nvSpPr>
          <p:cNvPr id="8" name="Content Placeholder 2">
            <a:extLst>
              <a:ext uri="{FF2B5EF4-FFF2-40B4-BE49-F238E27FC236}">
                <a16:creationId xmlns:a16="http://schemas.microsoft.com/office/drawing/2014/main" id="{ADAAAC34-3C33-0530-0548-E88653691EC2}"/>
              </a:ext>
            </a:extLst>
          </p:cNvPr>
          <p:cNvSpPr txBox="1">
            <a:spLocks/>
          </p:cNvSpPr>
          <p:nvPr/>
        </p:nvSpPr>
        <p:spPr>
          <a:xfrm>
            <a:off x="1193550" y="1623593"/>
            <a:ext cx="8534400" cy="1660357"/>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n-US" dirty="0">
                <a:latin typeface="Times New Roman" panose="02020603050405020304" pitchFamily="18" charset="0"/>
                <a:cs typeface="Times New Roman" panose="02020603050405020304" pitchFamily="18" charset="0"/>
                <a:sym typeface="+mn-ea"/>
              </a:rPr>
              <a:t>	Menu</a:t>
            </a:r>
          </a:p>
          <a:p>
            <a:pPr lvl="6"/>
            <a:r>
              <a:rPr lang="en-US" sz="2000" dirty="0">
                <a:latin typeface="Times New Roman" panose="02020603050405020304" pitchFamily="18" charset="0"/>
                <a:cs typeface="Times New Roman" panose="02020603050405020304" pitchFamily="18" charset="0"/>
                <a:sym typeface="+mn-ea"/>
              </a:rPr>
              <a:t>1. Deposit			2.Withdraw</a:t>
            </a:r>
          </a:p>
          <a:p>
            <a:pPr lvl="6"/>
            <a:r>
              <a:rPr lang="en-US" sz="2000" dirty="0">
                <a:latin typeface="Times New Roman" panose="02020603050405020304" pitchFamily="18" charset="0"/>
                <a:cs typeface="Times New Roman" panose="02020603050405020304" pitchFamily="18" charset="0"/>
                <a:sym typeface="+mn-ea"/>
              </a:rPr>
              <a:t>3. Check balance 	4. min-statement</a:t>
            </a:r>
          </a:p>
          <a:p>
            <a:pPr lvl="6"/>
            <a:r>
              <a:rPr lang="en-US" sz="2000" dirty="0">
                <a:latin typeface="Times New Roman" panose="02020603050405020304" pitchFamily="18" charset="0"/>
                <a:cs typeface="Times New Roman" panose="02020603050405020304" pitchFamily="18" charset="0"/>
                <a:sym typeface="+mn-ea"/>
              </a:rPr>
              <a:t>5. Change pin		6. Logout</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163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7DD6-10CA-66A7-8B51-DA9885725681}"/>
              </a:ext>
            </a:extLst>
          </p:cNvPr>
          <p:cNvSpPr>
            <a:spLocks noGrp="1"/>
          </p:cNvSpPr>
          <p:nvPr>
            <p:ph type="title"/>
          </p:nvPr>
        </p:nvSpPr>
        <p:spPr>
          <a:xfrm>
            <a:off x="1111333" y="673768"/>
            <a:ext cx="8534400" cy="1386304"/>
          </a:xfrm>
        </p:spPr>
        <p:txBody>
          <a:bodyPr/>
          <a:lstStyle/>
          <a:p>
            <a:r>
              <a:rPr lang="en-US" dirty="0"/>
              <a:t>Contents</a:t>
            </a:r>
          </a:p>
        </p:txBody>
      </p:sp>
      <p:sp>
        <p:nvSpPr>
          <p:cNvPr id="3" name="Content Placeholder 2">
            <a:extLst>
              <a:ext uri="{FF2B5EF4-FFF2-40B4-BE49-F238E27FC236}">
                <a16:creationId xmlns:a16="http://schemas.microsoft.com/office/drawing/2014/main" id="{E83B31C5-45C7-8886-243C-4D0CA0F998EC}"/>
              </a:ext>
            </a:extLst>
          </p:cNvPr>
          <p:cNvSpPr>
            <a:spLocks noGrp="1"/>
          </p:cNvSpPr>
          <p:nvPr>
            <p:ph idx="1"/>
          </p:nvPr>
        </p:nvSpPr>
        <p:spPr>
          <a:xfrm>
            <a:off x="1616659" y="1941428"/>
            <a:ext cx="9674978" cy="2975144"/>
          </a:xfrm>
        </p:spPr>
        <p:txBody>
          <a:bodyPr>
            <a:normAutofit/>
          </a:bodyPr>
          <a:lstStyle/>
          <a:p>
            <a:r>
              <a:rPr lang="en-US" dirty="0"/>
              <a:t>Introduction</a:t>
            </a:r>
          </a:p>
          <a:p>
            <a:r>
              <a:rPr lang="en-US" dirty="0"/>
              <a:t>Main Class</a:t>
            </a:r>
          </a:p>
          <a:p>
            <a:r>
              <a:rPr lang="en-US" dirty="0"/>
              <a:t>Interface Class</a:t>
            </a:r>
          </a:p>
          <a:p>
            <a:r>
              <a:rPr lang="en-US" dirty="0"/>
              <a:t>Database Connection Class</a:t>
            </a:r>
          </a:p>
          <a:p>
            <a:r>
              <a:rPr lang="en-US" dirty="0"/>
              <a:t>Database Operations Class</a:t>
            </a:r>
          </a:p>
          <a:p>
            <a:r>
              <a:rPr lang="en-US" dirty="0"/>
              <a:t>LogInSession Class</a:t>
            </a:r>
          </a:p>
          <a:p>
            <a:endParaRPr lang="en-US" dirty="0"/>
          </a:p>
        </p:txBody>
      </p:sp>
    </p:spTree>
    <p:extLst>
      <p:ext uri="{BB962C8B-B14F-4D97-AF65-F5344CB8AC3E}">
        <p14:creationId xmlns:p14="http://schemas.microsoft.com/office/powerpoint/2010/main" val="351309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342453"/>
            <a:ext cx="8534400" cy="1507067"/>
          </a:xfrm>
        </p:spPr>
        <p:txBody>
          <a:bodyPr/>
          <a:lstStyle/>
          <a:p>
            <a:r>
              <a:rPr lang="en-US" dirty="0"/>
              <a:t>Introduction</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316079"/>
            <a:ext cx="8534400" cy="3615267"/>
          </a:xfrm>
        </p:spPr>
        <p:txBody>
          <a:bodyPr/>
          <a:lstStyle/>
          <a:p>
            <a:r>
              <a:rPr lang="en-US" dirty="0"/>
              <a:t>This project is about simulation of an actual ATM machine</a:t>
            </a:r>
          </a:p>
          <a:p>
            <a:r>
              <a:rPr lang="en-US" dirty="0"/>
              <a:t>IT focuses on user interactions as real world atm machine does.</a:t>
            </a:r>
          </a:p>
          <a:p>
            <a:r>
              <a:rPr lang="en-US" sz="2000" dirty="0">
                <a:cs typeface="+mn-lt"/>
                <a:sym typeface="+mn-ea"/>
              </a:rPr>
              <a:t>In this project I have implemented Database operations such as select, insert, update, using JDBC.</a:t>
            </a:r>
          </a:p>
          <a:p>
            <a:endParaRPr lang="en-US" sz="2000" dirty="0">
              <a:cs typeface="+mn-lt"/>
            </a:endParaRPr>
          </a:p>
          <a:p>
            <a:endParaRPr lang="en-US" dirty="0"/>
          </a:p>
        </p:txBody>
      </p:sp>
    </p:spTree>
    <p:extLst>
      <p:ext uri="{BB962C8B-B14F-4D97-AF65-F5344CB8AC3E}">
        <p14:creationId xmlns:p14="http://schemas.microsoft.com/office/powerpoint/2010/main" val="138803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342453"/>
            <a:ext cx="8534400" cy="1507067"/>
          </a:xfrm>
        </p:spPr>
        <p:txBody>
          <a:bodyPr/>
          <a:lstStyle/>
          <a:p>
            <a:r>
              <a:rPr lang="en-US" dirty="0"/>
              <a:t>Database</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316079"/>
            <a:ext cx="8534400" cy="3615267"/>
          </a:xfrm>
        </p:spPr>
        <p:txBody>
          <a:bodyPr/>
          <a:lstStyle/>
          <a:p>
            <a:r>
              <a:rPr lang="en-US" sz="2000" dirty="0">
                <a:cs typeface="+mn-lt"/>
              </a:rPr>
              <a:t>The database I have used is </a:t>
            </a:r>
            <a:r>
              <a:rPr lang="en-US" sz="2000" dirty="0" err="1">
                <a:cs typeface="+mn-lt"/>
              </a:rPr>
              <a:t>MySql</a:t>
            </a:r>
            <a:r>
              <a:rPr lang="en-US" sz="2000" dirty="0">
                <a:cs typeface="+mn-lt"/>
              </a:rPr>
              <a:t> 8.0 .</a:t>
            </a:r>
          </a:p>
          <a:p>
            <a:r>
              <a:rPr lang="en-US" sz="2000" dirty="0">
                <a:cs typeface="+mn-lt"/>
              </a:rPr>
              <a:t>Database name </a:t>
            </a:r>
            <a:r>
              <a:rPr lang="en-US" dirty="0">
                <a:cs typeface="+mn-lt"/>
              </a:rPr>
              <a:t>“Atmdatabase”.</a:t>
            </a:r>
          </a:p>
          <a:p>
            <a:r>
              <a:rPr lang="en-US" sz="2000" dirty="0">
                <a:cs typeface="+mn-lt"/>
              </a:rPr>
              <a:t>Database tables:</a:t>
            </a:r>
          </a:p>
          <a:p>
            <a:pPr lvl="1"/>
            <a:r>
              <a:rPr lang="en-US" dirty="0">
                <a:cs typeface="+mn-lt"/>
              </a:rPr>
              <a:t>Login</a:t>
            </a:r>
          </a:p>
          <a:p>
            <a:pPr lvl="1"/>
            <a:r>
              <a:rPr lang="en-US" dirty="0">
                <a:cs typeface="+mn-lt"/>
              </a:rPr>
              <a:t>Transactions</a:t>
            </a:r>
          </a:p>
          <a:p>
            <a:pPr lvl="1"/>
            <a:r>
              <a:rPr lang="en-US" dirty="0">
                <a:cs typeface="+mn-lt"/>
              </a:rPr>
              <a:t>User</a:t>
            </a:r>
          </a:p>
          <a:p>
            <a:pPr lvl="1"/>
            <a:r>
              <a:rPr lang="en-US" dirty="0" err="1">
                <a:cs typeface="+mn-lt"/>
              </a:rPr>
              <a:t>userphonenum</a:t>
            </a:r>
            <a:endParaRPr lang="en-US" dirty="0">
              <a:cs typeface="+mn-lt"/>
            </a:endParaRPr>
          </a:p>
          <a:p>
            <a:endParaRPr lang="en-US" dirty="0"/>
          </a:p>
        </p:txBody>
      </p:sp>
    </p:spTree>
    <p:extLst>
      <p:ext uri="{BB962C8B-B14F-4D97-AF65-F5344CB8AC3E}">
        <p14:creationId xmlns:p14="http://schemas.microsoft.com/office/powerpoint/2010/main" val="208078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113853"/>
            <a:ext cx="8534400" cy="1507067"/>
          </a:xfrm>
        </p:spPr>
        <p:txBody>
          <a:bodyPr/>
          <a:lstStyle/>
          <a:p>
            <a:r>
              <a:rPr lang="en-US" dirty="0"/>
              <a:t>Database Connection class</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316079"/>
            <a:ext cx="8534400" cy="3615267"/>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sym typeface="+mn-ea"/>
              </a:rPr>
              <a:t>In this class we are connecting the java to our database MySQL for the database connection. </a:t>
            </a:r>
          </a:p>
          <a:p>
            <a:r>
              <a:rPr lang="en-IN" dirty="0">
                <a:latin typeface="Times New Roman" panose="02020603050405020304" pitchFamily="18" charset="0"/>
                <a:cs typeface="Times New Roman" panose="02020603050405020304" pitchFamily="18" charset="0"/>
                <a:sym typeface="+mn-ea"/>
              </a:rPr>
              <a:t>Connection driver used: com.mysql.cj.jdbc.Driver</a:t>
            </a:r>
          </a:p>
          <a:p>
            <a:r>
              <a:rPr lang="en-IN" dirty="0">
                <a:latin typeface="Times New Roman" panose="02020603050405020304" pitchFamily="18" charset="0"/>
                <a:cs typeface="Times New Roman" panose="02020603050405020304" pitchFamily="18" charset="0"/>
                <a:sym typeface="+mn-ea"/>
              </a:rPr>
              <a:t>Configuring our project by adding the dependencies in pom.cfg.xml file.</a:t>
            </a:r>
          </a:p>
          <a:p>
            <a:r>
              <a:rPr lang="en-US" dirty="0">
                <a:latin typeface="Times New Roman" panose="02020603050405020304" pitchFamily="18" charset="0"/>
                <a:cs typeface="Times New Roman" panose="02020603050405020304" pitchFamily="18" charset="0"/>
                <a:sym typeface="+mn-ea"/>
              </a:rPr>
              <a:t>URL="jdbc:mysql://localhost:3306/Atmdatabase“</a:t>
            </a:r>
          </a:p>
          <a:p>
            <a:r>
              <a:rPr lang="en-US" dirty="0">
                <a:latin typeface="Times New Roman" panose="02020603050405020304" pitchFamily="18" charset="0"/>
                <a:cs typeface="Times New Roman" panose="02020603050405020304" pitchFamily="18" charset="0"/>
                <a:sym typeface="+mn-ea"/>
              </a:rPr>
              <a:t>This URL gives the path to connect the java with MySQL. Host is local host and port number is 3306 is used here. And later that the project name is given.</a:t>
            </a:r>
          </a:p>
          <a:p>
            <a:r>
              <a:rPr lang="en-US" dirty="0">
                <a:latin typeface="Times New Roman" panose="02020603050405020304" pitchFamily="18" charset="0"/>
                <a:cs typeface="Times New Roman" panose="02020603050405020304" pitchFamily="18" charset="0"/>
                <a:sym typeface="+mn-ea"/>
              </a:rPr>
              <a:t>After passing the URL we need to give our database name and password.</a:t>
            </a:r>
          </a:p>
          <a:p>
            <a:r>
              <a:rPr lang="en-US" dirty="0">
                <a:latin typeface="Times New Roman" panose="02020603050405020304" pitchFamily="18" charset="0"/>
                <a:cs typeface="Times New Roman" panose="02020603050405020304" pitchFamily="18" charset="0"/>
                <a:sym typeface="+mn-ea"/>
              </a:rPr>
              <a:t>After all our variables are ready we can use forName method to load the drive at the runtime dynamically;</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155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685354"/>
            <a:ext cx="8534400" cy="1507067"/>
          </a:xfrm>
        </p:spPr>
        <p:txBody>
          <a:bodyPr/>
          <a:lstStyle/>
          <a:p>
            <a:r>
              <a:rPr lang="en-US" dirty="0"/>
              <a:t>Main Class</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316079"/>
            <a:ext cx="8534400" cy="3615267"/>
          </a:xfrm>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sym typeface="+mn-ea"/>
            </a:endParaRPr>
          </a:p>
          <a:p>
            <a:r>
              <a:rPr lang="en-US" dirty="0" err="1">
                <a:latin typeface="Times New Roman" panose="02020603050405020304" pitchFamily="18" charset="0"/>
                <a:cs typeface="Times New Roman" panose="02020603050405020304" pitchFamily="18" charset="0"/>
                <a:sym typeface="+mn-ea"/>
              </a:rPr>
              <a:t>AtmMain</a:t>
            </a:r>
            <a:r>
              <a:rPr lang="en-US" dirty="0">
                <a:latin typeface="Times New Roman" panose="02020603050405020304" pitchFamily="18" charset="0"/>
                <a:cs typeface="Times New Roman" panose="02020603050405020304" pitchFamily="18" charset="0"/>
                <a:sym typeface="+mn-ea"/>
              </a:rPr>
              <a:t> class is our mani class which contains main method from where the execution of our project will start.</a:t>
            </a:r>
          </a:p>
          <a:p>
            <a:r>
              <a:rPr lang="en-US" dirty="0">
                <a:latin typeface="Times New Roman" panose="02020603050405020304" pitchFamily="18" charset="0"/>
                <a:cs typeface="Times New Roman" panose="02020603050405020304" pitchFamily="18" charset="0"/>
                <a:sym typeface="+mn-ea"/>
              </a:rPr>
              <a:t>Main Class is only used to create and instance of our project.</a:t>
            </a:r>
          </a:p>
          <a:p>
            <a:r>
              <a:rPr lang="en-US" dirty="0">
                <a:latin typeface="Times New Roman" panose="02020603050405020304" pitchFamily="18" charset="0"/>
                <a:cs typeface="Times New Roman" panose="02020603050405020304" pitchFamily="18" charset="0"/>
              </a:rPr>
              <a:t>In main class we have created an object of interface class.</a:t>
            </a:r>
          </a:p>
          <a:p>
            <a:r>
              <a:rPr lang="en-US" dirty="0">
                <a:latin typeface="Times New Roman" panose="02020603050405020304" pitchFamily="18" charset="0"/>
                <a:cs typeface="Times New Roman" panose="02020603050405020304" pitchFamily="18" charset="0"/>
              </a:rPr>
              <a:t>Using this this object we are going to start our program.</a:t>
            </a: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685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113853"/>
            <a:ext cx="8534400" cy="1507067"/>
          </a:xfrm>
        </p:spPr>
        <p:txBody>
          <a:bodyPr/>
          <a:lstStyle/>
          <a:p>
            <a:r>
              <a:rPr lang="en-US" dirty="0" err="1"/>
              <a:t>AtmInterface</a:t>
            </a:r>
            <a:r>
              <a:rPr lang="en-US" dirty="0"/>
              <a:t> class</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316079"/>
            <a:ext cx="8534400" cy="3615267"/>
          </a:xfrm>
        </p:spPr>
        <p:txBody>
          <a:bodyPr>
            <a:normAutofit lnSpcReduction="10000"/>
          </a:bodyPr>
          <a:lstStyle/>
          <a:p>
            <a:pPr marL="0" indent="0" algn="ctr">
              <a:buNone/>
            </a:pP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In </a:t>
            </a:r>
            <a:r>
              <a:rPr lang="en-US" dirty="0" err="1">
                <a:latin typeface="Times New Roman" panose="02020603050405020304" pitchFamily="18" charset="0"/>
                <a:cs typeface="Times New Roman" panose="02020603050405020304" pitchFamily="18" charset="0"/>
                <a:sym typeface="+mn-ea"/>
              </a:rPr>
              <a:t>AtmInterface</a:t>
            </a:r>
            <a:r>
              <a:rPr lang="en-US" dirty="0">
                <a:latin typeface="Times New Roman" panose="02020603050405020304" pitchFamily="18" charset="0"/>
                <a:cs typeface="Times New Roman" panose="02020603050405020304" pitchFamily="18" charset="0"/>
                <a:sym typeface="+mn-ea"/>
              </a:rPr>
              <a:t> class we are have used while loop to keep our program running till we chose option to exit.</a:t>
            </a:r>
          </a:p>
          <a:p>
            <a:r>
              <a:rPr lang="en-US" dirty="0">
                <a:latin typeface="Times New Roman" panose="02020603050405020304" pitchFamily="18" charset="0"/>
                <a:cs typeface="Times New Roman" panose="02020603050405020304" pitchFamily="18" charset="0"/>
                <a:sym typeface="+mn-ea"/>
              </a:rPr>
              <a:t>First we ask user to login using </a:t>
            </a:r>
            <a:r>
              <a:rPr lang="en-US" dirty="0" err="1">
                <a:latin typeface="Times New Roman" panose="02020603050405020304" pitchFamily="18" charset="0"/>
                <a:cs typeface="Times New Roman" panose="02020603050405020304" pitchFamily="18" charset="0"/>
                <a:sym typeface="+mn-ea"/>
              </a:rPr>
              <a:t>userid</a:t>
            </a:r>
            <a:r>
              <a:rPr lang="en-US" dirty="0">
                <a:latin typeface="Times New Roman" panose="02020603050405020304" pitchFamily="18" charset="0"/>
                <a:cs typeface="Times New Roman" panose="02020603050405020304" pitchFamily="18" charset="0"/>
                <a:sym typeface="+mn-ea"/>
              </a:rPr>
              <a:t> and password.</a:t>
            </a:r>
          </a:p>
          <a:p>
            <a:r>
              <a:rPr lang="en-US" dirty="0">
                <a:latin typeface="Times New Roman" panose="02020603050405020304" pitchFamily="18" charset="0"/>
                <a:cs typeface="Times New Roman" panose="02020603050405020304" pitchFamily="18" charset="0"/>
                <a:sym typeface="+mn-ea"/>
              </a:rPr>
              <a:t>Once the </a:t>
            </a:r>
            <a:r>
              <a:rPr lang="en-US" dirty="0" err="1">
                <a:latin typeface="Times New Roman" panose="02020603050405020304" pitchFamily="18" charset="0"/>
                <a:cs typeface="Times New Roman" panose="02020603050405020304" pitchFamily="18" charset="0"/>
                <a:sym typeface="+mn-ea"/>
              </a:rPr>
              <a:t>userid</a:t>
            </a:r>
            <a:r>
              <a:rPr lang="en-US" dirty="0">
                <a:latin typeface="Times New Roman" panose="02020603050405020304" pitchFamily="18" charset="0"/>
                <a:cs typeface="Times New Roman" panose="02020603050405020304" pitchFamily="18" charset="0"/>
                <a:sym typeface="+mn-ea"/>
              </a:rPr>
              <a:t> and password is verified we can proceed to the main menu of our atm which is </a:t>
            </a:r>
          </a:p>
          <a:p>
            <a:pPr lvl="1"/>
            <a:r>
              <a:rPr lang="en-US" dirty="0">
                <a:latin typeface="Times New Roman" panose="02020603050405020304" pitchFamily="18" charset="0"/>
                <a:cs typeface="Times New Roman" panose="02020603050405020304" pitchFamily="18" charset="0"/>
                <a:sym typeface="+mn-ea"/>
              </a:rPr>
              <a:t>1. Deposit			2.Withdraw</a:t>
            </a:r>
          </a:p>
          <a:p>
            <a:pPr lvl="1"/>
            <a:r>
              <a:rPr lang="en-US" dirty="0">
                <a:latin typeface="Times New Roman" panose="02020603050405020304" pitchFamily="18" charset="0"/>
                <a:cs typeface="Times New Roman" panose="02020603050405020304" pitchFamily="18" charset="0"/>
                <a:sym typeface="+mn-ea"/>
              </a:rPr>
              <a:t>3.Check balance 	4.min statement</a:t>
            </a:r>
          </a:p>
          <a:p>
            <a:pPr lvl="1"/>
            <a:r>
              <a:rPr lang="en-US" dirty="0">
                <a:latin typeface="Times New Roman" panose="02020603050405020304" pitchFamily="18" charset="0"/>
                <a:cs typeface="Times New Roman" panose="02020603050405020304" pitchFamily="18" charset="0"/>
                <a:sym typeface="+mn-ea"/>
              </a:rPr>
              <a:t>Change pin			6. Logout</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838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113853"/>
            <a:ext cx="8534400" cy="1507067"/>
          </a:xfrm>
        </p:spPr>
        <p:txBody>
          <a:bodyPr/>
          <a:lstStyle/>
          <a:p>
            <a:r>
              <a:rPr lang="en-US" dirty="0"/>
              <a:t>User process</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1546058"/>
            <a:ext cx="8534400" cy="3615267"/>
          </a:xfrm>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Step 1: Chose existing user</a:t>
            </a:r>
          </a:p>
          <a:p>
            <a:r>
              <a:rPr lang="en-US" dirty="0">
                <a:latin typeface="Times New Roman" panose="02020603050405020304" pitchFamily="18" charset="0"/>
                <a:cs typeface="Times New Roman" panose="02020603050405020304" pitchFamily="18" charset="0"/>
                <a:sym typeface="+mn-ea"/>
              </a:rPr>
              <a:t>Step 2: Enter user ID</a:t>
            </a:r>
          </a:p>
          <a:p>
            <a:r>
              <a:rPr lang="en-US" dirty="0">
                <a:latin typeface="Times New Roman" panose="02020603050405020304" pitchFamily="18" charset="0"/>
                <a:cs typeface="Times New Roman" panose="02020603050405020304" pitchFamily="18" charset="0"/>
                <a:sym typeface="+mn-ea"/>
              </a:rPr>
              <a:t>Step 3: Enter pin</a:t>
            </a:r>
          </a:p>
          <a:p>
            <a:r>
              <a:rPr lang="en-IN" dirty="0">
                <a:latin typeface="Times New Roman" panose="02020603050405020304" pitchFamily="18" charset="0"/>
                <a:cs typeface="Times New Roman" panose="02020603050405020304" pitchFamily="18" charset="0"/>
                <a:sym typeface="+mn-ea"/>
              </a:rPr>
              <a:t>From menu we can do the transactions</a:t>
            </a:r>
          </a:p>
          <a:p>
            <a:endParaRPr lang="en-IN"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47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AC8-236E-EB42-3E91-D475CCC08CA8}"/>
              </a:ext>
            </a:extLst>
          </p:cNvPr>
          <p:cNvSpPr>
            <a:spLocks noGrp="1"/>
          </p:cNvSpPr>
          <p:nvPr>
            <p:ph type="title"/>
          </p:nvPr>
        </p:nvSpPr>
        <p:spPr>
          <a:xfrm>
            <a:off x="684212" y="113853"/>
            <a:ext cx="8534400" cy="1507067"/>
          </a:xfrm>
        </p:spPr>
        <p:txBody>
          <a:bodyPr/>
          <a:lstStyle/>
          <a:p>
            <a:r>
              <a:rPr lang="en-US" dirty="0"/>
              <a:t>Main menu </a:t>
            </a:r>
          </a:p>
        </p:txBody>
      </p:sp>
      <p:sp>
        <p:nvSpPr>
          <p:cNvPr id="3" name="Content Placeholder 2">
            <a:extLst>
              <a:ext uri="{FF2B5EF4-FFF2-40B4-BE49-F238E27FC236}">
                <a16:creationId xmlns:a16="http://schemas.microsoft.com/office/drawing/2014/main" id="{30B8F881-3E05-57E1-AA04-1FDCF93E2AC1}"/>
              </a:ext>
            </a:extLst>
          </p:cNvPr>
          <p:cNvSpPr>
            <a:spLocks noGrp="1"/>
          </p:cNvSpPr>
          <p:nvPr>
            <p:ph idx="1"/>
          </p:nvPr>
        </p:nvSpPr>
        <p:spPr>
          <a:xfrm>
            <a:off x="684212" y="2801575"/>
            <a:ext cx="5157119" cy="3615267"/>
          </a:xfrm>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sym typeface="+mn-ea"/>
            </a:endParaRPr>
          </a:p>
          <a:p>
            <a:pPr lvl="1"/>
            <a:r>
              <a:rPr lang="en-IN" dirty="0">
                <a:latin typeface="Times New Roman" panose="02020603050405020304" pitchFamily="18" charset="0"/>
                <a:cs typeface="Times New Roman" panose="02020603050405020304" pitchFamily="18" charset="0"/>
              </a:rPr>
              <a:t>Deposit</a:t>
            </a:r>
          </a:p>
          <a:p>
            <a:pPr lvl="2"/>
            <a:r>
              <a:rPr lang="en-IN" dirty="0">
                <a:latin typeface="Times New Roman" panose="02020603050405020304" pitchFamily="18" charset="0"/>
                <a:cs typeface="Times New Roman" panose="02020603050405020304" pitchFamily="18" charset="0"/>
                <a:sym typeface="+mn-ea"/>
              </a:rPr>
              <a:t>Step 1: User can deposit money using deposit option by giving 1 as input.</a:t>
            </a:r>
          </a:p>
          <a:p>
            <a:pPr lvl="2"/>
            <a:r>
              <a:rPr lang="en-IN" dirty="0">
                <a:latin typeface="Times New Roman" panose="02020603050405020304" pitchFamily="18" charset="0"/>
                <a:cs typeface="Times New Roman" panose="02020603050405020304" pitchFamily="18" charset="0"/>
                <a:sym typeface="+mn-ea"/>
              </a:rPr>
              <a:t>Step 2: Enter deposit amount</a:t>
            </a:r>
          </a:p>
          <a:p>
            <a:pPr lvl="2"/>
            <a:r>
              <a:rPr lang="en-IN" dirty="0">
                <a:latin typeface="Times New Roman" panose="02020603050405020304" pitchFamily="18" charset="0"/>
                <a:cs typeface="Times New Roman" panose="02020603050405020304" pitchFamily="18" charset="0"/>
                <a:sym typeface="+mn-ea"/>
              </a:rPr>
              <a:t>Step 3: Enter pin</a:t>
            </a:r>
          </a:p>
          <a:p>
            <a:pPr lvl="2"/>
            <a:r>
              <a:rPr lang="en-IN" dirty="0">
                <a:latin typeface="Times New Roman" panose="02020603050405020304" pitchFamily="18" charset="0"/>
                <a:cs typeface="Times New Roman" panose="02020603050405020304" pitchFamily="18" charset="0"/>
                <a:sym typeface="+mn-ea"/>
              </a:rPr>
              <a:t>After successfully completing these steps validations will start and only then the user account balance will be updated in the database.</a:t>
            </a:r>
          </a:p>
          <a:p>
            <a:pPr lvl="2"/>
            <a:endParaRPr lang="en-IN" dirty="0">
              <a:latin typeface="Times New Roman" panose="02020603050405020304" pitchFamily="18" charset="0"/>
              <a:cs typeface="Times New Roman" panose="02020603050405020304" pitchFamily="18" charset="0"/>
            </a:endParaRPr>
          </a:p>
          <a:p>
            <a:endParaRPr lang="en-US" dirty="0"/>
          </a:p>
        </p:txBody>
      </p:sp>
      <p:sp>
        <p:nvSpPr>
          <p:cNvPr id="4" name="Content Placeholder 2">
            <a:extLst>
              <a:ext uri="{FF2B5EF4-FFF2-40B4-BE49-F238E27FC236}">
                <a16:creationId xmlns:a16="http://schemas.microsoft.com/office/drawing/2014/main" id="{A3CC92FD-8644-63B2-E0F8-B0858AB359D2}"/>
              </a:ext>
            </a:extLst>
          </p:cNvPr>
          <p:cNvSpPr txBox="1">
            <a:spLocks/>
          </p:cNvSpPr>
          <p:nvPr/>
        </p:nvSpPr>
        <p:spPr>
          <a:xfrm>
            <a:off x="1193550" y="970549"/>
            <a:ext cx="8534400" cy="260283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r>
              <a:rPr lang="en-US" dirty="0">
                <a:latin typeface="Times New Roman" panose="02020603050405020304" pitchFamily="18" charset="0"/>
                <a:cs typeface="Times New Roman" panose="02020603050405020304" pitchFamily="18" charset="0"/>
                <a:sym typeface="+mn-ea"/>
              </a:rPr>
              <a:t>	Menu</a:t>
            </a:r>
          </a:p>
          <a:p>
            <a:pPr lvl="6"/>
            <a:r>
              <a:rPr lang="en-US" sz="2000" dirty="0">
                <a:latin typeface="Times New Roman" panose="02020603050405020304" pitchFamily="18" charset="0"/>
                <a:cs typeface="Times New Roman" panose="02020603050405020304" pitchFamily="18" charset="0"/>
                <a:sym typeface="+mn-ea"/>
              </a:rPr>
              <a:t>1. Deposit			2.Withdraw</a:t>
            </a:r>
          </a:p>
          <a:p>
            <a:pPr lvl="6"/>
            <a:r>
              <a:rPr lang="en-US" sz="2000" dirty="0">
                <a:latin typeface="Times New Roman" panose="02020603050405020304" pitchFamily="18" charset="0"/>
                <a:cs typeface="Times New Roman" panose="02020603050405020304" pitchFamily="18" charset="0"/>
                <a:sym typeface="+mn-ea"/>
              </a:rPr>
              <a:t>3. Check balance 	4. min-statement</a:t>
            </a:r>
          </a:p>
          <a:p>
            <a:pPr lvl="6"/>
            <a:r>
              <a:rPr lang="en-US" sz="2000" dirty="0">
                <a:latin typeface="Times New Roman" panose="02020603050405020304" pitchFamily="18" charset="0"/>
                <a:cs typeface="Times New Roman" panose="02020603050405020304" pitchFamily="18" charset="0"/>
                <a:sym typeface="+mn-ea"/>
              </a:rPr>
              <a:t>5. Change pin		6. Logout</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
        <p:nvSpPr>
          <p:cNvPr id="5" name="Content Placeholder 2">
            <a:extLst>
              <a:ext uri="{FF2B5EF4-FFF2-40B4-BE49-F238E27FC236}">
                <a16:creationId xmlns:a16="http://schemas.microsoft.com/office/drawing/2014/main" id="{95AE7EC5-070F-DCA9-9005-96D1355A8EB1}"/>
              </a:ext>
            </a:extLst>
          </p:cNvPr>
          <p:cNvSpPr txBox="1">
            <a:spLocks/>
          </p:cNvSpPr>
          <p:nvPr/>
        </p:nvSpPr>
        <p:spPr>
          <a:xfrm>
            <a:off x="5841331" y="2801575"/>
            <a:ext cx="5157119"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endParaRPr lang="en-US" dirty="0">
              <a:latin typeface="Times New Roman" panose="02020603050405020304" pitchFamily="18" charset="0"/>
              <a:cs typeface="Times New Roman" panose="02020603050405020304" pitchFamily="18" charset="0"/>
              <a:sym typeface="+mn-ea"/>
            </a:endParaRPr>
          </a:p>
          <a:p>
            <a:pPr lvl="1"/>
            <a:r>
              <a:rPr lang="en-IN" dirty="0">
                <a:latin typeface="Times New Roman" panose="02020603050405020304" pitchFamily="18" charset="0"/>
                <a:cs typeface="Times New Roman" panose="02020603050405020304" pitchFamily="18" charset="0"/>
              </a:rPr>
              <a:t>Withdraw</a:t>
            </a:r>
          </a:p>
          <a:p>
            <a:pPr lvl="2"/>
            <a:r>
              <a:rPr lang="en-IN" dirty="0">
                <a:latin typeface="Times New Roman" panose="02020603050405020304" pitchFamily="18" charset="0"/>
                <a:cs typeface="Times New Roman" panose="02020603050405020304" pitchFamily="18" charset="0"/>
                <a:sym typeface="+mn-ea"/>
              </a:rPr>
              <a:t>Step 1: User can w</a:t>
            </a:r>
            <a:r>
              <a:rPr lang="en-IN" dirty="0">
                <a:latin typeface="Times New Roman" panose="02020603050405020304" pitchFamily="18" charset="0"/>
                <a:cs typeface="Times New Roman" panose="02020603050405020304" pitchFamily="18" charset="0"/>
              </a:rPr>
              <a:t>ithdraw</a:t>
            </a:r>
            <a:r>
              <a:rPr lang="en-IN" dirty="0">
                <a:latin typeface="Times New Roman" panose="02020603050405020304" pitchFamily="18" charset="0"/>
                <a:cs typeface="Times New Roman" panose="02020603050405020304" pitchFamily="18" charset="0"/>
                <a:sym typeface="+mn-ea"/>
              </a:rPr>
              <a:t> money using w</a:t>
            </a:r>
            <a:r>
              <a:rPr lang="en-IN" dirty="0">
                <a:latin typeface="Times New Roman" panose="02020603050405020304" pitchFamily="18" charset="0"/>
                <a:cs typeface="Times New Roman" panose="02020603050405020304" pitchFamily="18" charset="0"/>
              </a:rPr>
              <a:t>ithdraw </a:t>
            </a:r>
            <a:r>
              <a:rPr lang="en-IN" dirty="0">
                <a:latin typeface="Times New Roman" panose="02020603050405020304" pitchFamily="18" charset="0"/>
                <a:cs typeface="Times New Roman" panose="02020603050405020304" pitchFamily="18" charset="0"/>
                <a:sym typeface="+mn-ea"/>
              </a:rPr>
              <a:t>option by giving 2 as input.</a:t>
            </a:r>
          </a:p>
          <a:p>
            <a:pPr lvl="2"/>
            <a:r>
              <a:rPr lang="en-IN" dirty="0">
                <a:latin typeface="Times New Roman" panose="02020603050405020304" pitchFamily="18" charset="0"/>
                <a:cs typeface="Times New Roman" panose="02020603050405020304" pitchFamily="18" charset="0"/>
                <a:sym typeface="+mn-ea"/>
              </a:rPr>
              <a:t>Step 2: Enter w</a:t>
            </a:r>
            <a:r>
              <a:rPr lang="en-IN" dirty="0">
                <a:latin typeface="Times New Roman" panose="02020603050405020304" pitchFamily="18" charset="0"/>
                <a:cs typeface="Times New Roman" panose="02020603050405020304" pitchFamily="18" charset="0"/>
              </a:rPr>
              <a:t>ithdraw </a:t>
            </a:r>
            <a:r>
              <a:rPr lang="en-IN" dirty="0">
                <a:latin typeface="Times New Roman" panose="02020603050405020304" pitchFamily="18" charset="0"/>
                <a:cs typeface="Times New Roman" panose="02020603050405020304" pitchFamily="18" charset="0"/>
                <a:sym typeface="+mn-ea"/>
              </a:rPr>
              <a:t>amount</a:t>
            </a:r>
          </a:p>
          <a:p>
            <a:pPr lvl="2"/>
            <a:r>
              <a:rPr lang="en-IN" dirty="0">
                <a:latin typeface="Times New Roman" panose="02020603050405020304" pitchFamily="18" charset="0"/>
                <a:cs typeface="Times New Roman" panose="02020603050405020304" pitchFamily="18" charset="0"/>
                <a:sym typeface="+mn-ea"/>
              </a:rPr>
              <a:t>Step 3: Enter pin</a:t>
            </a:r>
          </a:p>
          <a:p>
            <a:pPr lvl="2"/>
            <a:r>
              <a:rPr lang="en-IN" dirty="0">
                <a:latin typeface="Times New Roman" panose="02020603050405020304" pitchFamily="18" charset="0"/>
                <a:cs typeface="Times New Roman" panose="02020603050405020304" pitchFamily="18" charset="0"/>
                <a:sym typeface="+mn-ea"/>
              </a:rPr>
              <a:t>After successfully completing these steps validations will start and only then the user account balance will be updated in the database.</a:t>
            </a:r>
          </a:p>
          <a:p>
            <a:pPr lvl="2"/>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815214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142</TotalTime>
  <Words>649</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Times New Roman</vt:lpstr>
      <vt:lpstr>Wingdings 3</vt:lpstr>
      <vt:lpstr>Slice</vt:lpstr>
      <vt:lpstr>ATM Interface</vt:lpstr>
      <vt:lpstr>Contents</vt:lpstr>
      <vt:lpstr>Introduction</vt:lpstr>
      <vt:lpstr>Database</vt:lpstr>
      <vt:lpstr>Database Connection class</vt:lpstr>
      <vt:lpstr>Main Class</vt:lpstr>
      <vt:lpstr>AtmInterface class</vt:lpstr>
      <vt:lpstr>User process</vt:lpstr>
      <vt:lpstr>Main menu </vt:lpstr>
      <vt:lpstr>Main menu </vt:lpstr>
      <vt:lpstr>Main menu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Interface</dc:title>
  <dc:creator>Akash Hedau</dc:creator>
  <cp:lastModifiedBy>Akash Hedau</cp:lastModifiedBy>
  <cp:revision>29</cp:revision>
  <dcterms:created xsi:type="dcterms:W3CDTF">2023-10-08T11:38:50Z</dcterms:created>
  <dcterms:modified xsi:type="dcterms:W3CDTF">2023-10-09T08:11:39Z</dcterms:modified>
</cp:coreProperties>
</file>