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65" r:id="rId2"/>
    <p:sldId id="257" r:id="rId3"/>
    <p:sldId id="264" r:id="rId4"/>
    <p:sldId id="260" r:id="rId5"/>
    <p:sldId id="259" r:id="rId6"/>
    <p:sldId id="266"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7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18A566-501B-4EAA-82EA-77CC4048323F}"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82425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101888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3699553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691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46729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8A566-501B-4EAA-82EA-77CC4048323F}"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674091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8A566-501B-4EAA-82EA-77CC4048323F}"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316840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8A566-501B-4EAA-82EA-77CC4048323F}"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170774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8A566-501B-4EAA-82EA-77CC4048323F}"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7130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8A566-501B-4EAA-82EA-77CC4048323F}"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366928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8A566-501B-4EAA-82EA-77CC4048323F}"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40239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94502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8A566-501B-4EAA-82EA-77CC4048323F}"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64922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18A566-501B-4EAA-82EA-77CC4048323F}"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87709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8A566-501B-4EAA-82EA-77CC4048323F}"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52852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399571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18A566-501B-4EAA-82EA-77CC4048323F}"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5FA469-5C1E-42F9-80C6-4805273F0D6F}" type="slidenum">
              <a:rPr lang="en-IN" smtClean="0"/>
              <a:t>‹#›</a:t>
            </a:fld>
            <a:endParaRPr lang="en-IN"/>
          </a:p>
        </p:txBody>
      </p:sp>
    </p:spTree>
    <p:extLst>
      <p:ext uri="{BB962C8B-B14F-4D97-AF65-F5344CB8AC3E}">
        <p14:creationId xmlns:p14="http://schemas.microsoft.com/office/powerpoint/2010/main" val="245591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418A566-501B-4EAA-82EA-77CC4048323F}" type="datetimeFigureOut">
              <a:rPr lang="en-IN" smtClean="0"/>
              <a:t>09-08-2023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5FA469-5C1E-42F9-80C6-4805273F0D6F}" type="slidenum">
              <a:rPr lang="en-IN" smtClean="0"/>
              <a:t>‹#›</a:t>
            </a:fld>
            <a:endParaRPr lang="en-IN"/>
          </a:p>
        </p:txBody>
      </p:sp>
    </p:spTree>
    <p:extLst>
      <p:ext uri="{BB962C8B-B14F-4D97-AF65-F5344CB8AC3E}">
        <p14:creationId xmlns:p14="http://schemas.microsoft.com/office/powerpoint/2010/main" val="2242361122"/>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F176-11FE-78C9-068B-3E1A19287516}"/>
              </a:ext>
            </a:extLst>
          </p:cNvPr>
          <p:cNvSpPr>
            <a:spLocks noGrp="1"/>
          </p:cNvSpPr>
          <p:nvPr>
            <p:ph type="title"/>
          </p:nvPr>
        </p:nvSpPr>
        <p:spPr>
          <a:xfrm>
            <a:off x="1058479" y="661686"/>
            <a:ext cx="6013653" cy="1036040"/>
          </a:xfrm>
        </p:spPr>
        <p:txBody>
          <a:bodyPr>
            <a:normAutofit/>
          </a:bodyPr>
          <a:lstStyle/>
          <a:p>
            <a:r>
              <a:rPr lang="en-IN" sz="6000" b="1" dirty="0"/>
              <a:t>Java Architecture</a:t>
            </a:r>
            <a:endParaRPr lang="en-US" sz="6000" dirty="0"/>
          </a:p>
        </p:txBody>
      </p:sp>
      <p:sp>
        <p:nvSpPr>
          <p:cNvPr id="3" name="Content Placeholder 2">
            <a:extLst>
              <a:ext uri="{FF2B5EF4-FFF2-40B4-BE49-F238E27FC236}">
                <a16:creationId xmlns:a16="http://schemas.microsoft.com/office/drawing/2014/main" id="{13234508-9427-0F9A-C663-F0C1B1C9A6C8}"/>
              </a:ext>
            </a:extLst>
          </p:cNvPr>
          <p:cNvSpPr>
            <a:spLocks noGrp="1"/>
          </p:cNvSpPr>
          <p:nvPr>
            <p:ph idx="1"/>
          </p:nvPr>
        </p:nvSpPr>
        <p:spPr>
          <a:xfrm>
            <a:off x="1058479" y="4803494"/>
            <a:ext cx="3431495" cy="1219200"/>
          </a:xfrm>
        </p:spPr>
        <p:txBody>
          <a:bodyPr/>
          <a:lstStyle/>
          <a:p>
            <a:pPr marL="36900" indent="0">
              <a:buNone/>
            </a:pPr>
            <a:r>
              <a:rPr lang="en-US" dirty="0"/>
              <a:t>Name: Akash Hedau</a:t>
            </a:r>
          </a:p>
          <a:p>
            <a:pPr marL="36900" indent="0">
              <a:buNone/>
            </a:pPr>
            <a:r>
              <a:rPr lang="en-US" dirty="0"/>
              <a:t>Batch: 10224</a:t>
            </a:r>
          </a:p>
        </p:txBody>
      </p:sp>
    </p:spTree>
    <p:extLst>
      <p:ext uri="{BB962C8B-B14F-4D97-AF65-F5344CB8AC3E}">
        <p14:creationId xmlns:p14="http://schemas.microsoft.com/office/powerpoint/2010/main" val="262869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892E-8ADB-408E-4FC0-A917C9485F1C}"/>
              </a:ext>
            </a:extLst>
          </p:cNvPr>
          <p:cNvSpPr>
            <a:spLocks noGrp="1"/>
          </p:cNvSpPr>
          <p:nvPr>
            <p:ph type="title"/>
          </p:nvPr>
        </p:nvSpPr>
        <p:spPr>
          <a:xfrm>
            <a:off x="856129" y="297890"/>
            <a:ext cx="10515600" cy="1325563"/>
          </a:xfrm>
        </p:spPr>
        <p:txBody>
          <a:bodyPr/>
          <a:lstStyle/>
          <a:p>
            <a:r>
              <a:rPr lang="en-IN" b="1" dirty="0"/>
              <a:t>Java Architecture:</a:t>
            </a:r>
          </a:p>
        </p:txBody>
      </p:sp>
      <p:sp>
        <p:nvSpPr>
          <p:cNvPr id="3" name="Content Placeholder 2">
            <a:extLst>
              <a:ext uri="{FF2B5EF4-FFF2-40B4-BE49-F238E27FC236}">
                <a16:creationId xmlns:a16="http://schemas.microsoft.com/office/drawing/2014/main" id="{C424128C-0DA3-D242-146A-D77478775D08}"/>
              </a:ext>
            </a:extLst>
          </p:cNvPr>
          <p:cNvSpPr>
            <a:spLocks noGrp="1"/>
          </p:cNvSpPr>
          <p:nvPr>
            <p:ph idx="1"/>
          </p:nvPr>
        </p:nvSpPr>
        <p:spPr>
          <a:xfrm>
            <a:off x="856129" y="1761385"/>
            <a:ext cx="6534514" cy="4058751"/>
          </a:xfrm>
        </p:spPr>
        <p:txBody>
          <a:bodyPr/>
          <a:lstStyle/>
          <a:p>
            <a:pPr marL="514350" indent="-514350">
              <a:buFont typeface="+mj-lt"/>
              <a:buAutoNum type="romanUcPeriod"/>
            </a:pPr>
            <a:r>
              <a:rPr lang="en-US" dirty="0">
                <a:latin typeface="Times New Roman" panose="02020603050405020304" pitchFamily="18" charset="0"/>
                <a:cs typeface="Times New Roman" panose="02020603050405020304" pitchFamily="18" charset="0"/>
              </a:rPr>
              <a:t> It is structural design and organization of the various components that make up the Java programming language</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Its follow the WORA (Write once ,Run anywhere) principal.</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IN" dirty="0"/>
          </a:p>
        </p:txBody>
      </p:sp>
      <p:pic>
        <p:nvPicPr>
          <p:cNvPr id="1028" name="Picture 4" descr="Java Architecture">
            <a:extLst>
              <a:ext uri="{FF2B5EF4-FFF2-40B4-BE49-F238E27FC236}">
                <a16:creationId xmlns:a16="http://schemas.microsoft.com/office/drawing/2014/main" id="{20B8E5E1-09C0-781C-6130-C4D8CAB7D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720874"/>
            <a:ext cx="51911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327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CF9A-5ADE-0C5B-9E50-77D0CF1CEEA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JDK(Java Development kit)</a:t>
            </a:r>
            <a:endParaRPr lang="en-IN" dirty="0"/>
          </a:p>
        </p:txBody>
      </p:sp>
      <p:sp>
        <p:nvSpPr>
          <p:cNvPr id="3" name="Content Placeholder 2">
            <a:extLst>
              <a:ext uri="{FF2B5EF4-FFF2-40B4-BE49-F238E27FC236}">
                <a16:creationId xmlns:a16="http://schemas.microsoft.com/office/drawing/2014/main" id="{1A3F309E-C76C-2F5B-C6A3-78D265FFF055}"/>
              </a:ext>
            </a:extLst>
          </p:cNvPr>
          <p:cNvSpPr>
            <a:spLocks noGrp="1"/>
          </p:cNvSpPr>
          <p:nvPr>
            <p:ph idx="1"/>
          </p:nvPr>
        </p:nvSpPr>
        <p:spPr>
          <a:xfrm>
            <a:off x="913795" y="1732449"/>
            <a:ext cx="6106251" cy="4058751"/>
          </a:xfrm>
        </p:spPr>
        <p:txBody>
          <a:bodyPr/>
          <a:lstStyle/>
          <a:p>
            <a:pPr marL="514350" indent="-514350">
              <a:buFont typeface="+mj-lt"/>
              <a:buAutoNum type="romanUcPeriod"/>
            </a:pPr>
            <a:r>
              <a:rPr lang="en-US" dirty="0"/>
              <a:t>It is used to build Java applications.</a:t>
            </a:r>
          </a:p>
          <a:p>
            <a:pPr marL="514350" indent="-514350">
              <a:buFont typeface="+mj-lt"/>
              <a:buAutoNum type="romanUcPeriod"/>
            </a:pPr>
            <a:r>
              <a:rPr lang="en-US" dirty="0"/>
              <a:t>JDK contains a compiler, the Java Runtime Environment (JRE) and a library</a:t>
            </a:r>
          </a:p>
          <a:p>
            <a:pPr marL="514350" indent="-514350">
              <a:buFont typeface="+mj-lt"/>
              <a:buAutoNum type="romanUcPeriod"/>
            </a:pPr>
            <a:r>
              <a:rPr lang="en-US" dirty="0"/>
              <a:t>JDK 1.0 was released on January 23, 1996. After the first release of Java, there have been many additional features added to the language each new version adds new features in Java</a:t>
            </a:r>
            <a:endParaRPr lang="en-IN" dirty="0"/>
          </a:p>
        </p:txBody>
      </p:sp>
      <p:pic>
        <p:nvPicPr>
          <p:cNvPr id="3074" name="Picture 2">
            <a:extLst>
              <a:ext uri="{FF2B5EF4-FFF2-40B4-BE49-F238E27FC236}">
                <a16:creationId xmlns:a16="http://schemas.microsoft.com/office/drawing/2014/main" id="{BE4235EB-E1F9-94F5-BF91-A85B4AB05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366" y="2065109"/>
            <a:ext cx="4765635" cy="305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1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7526-F485-B6B5-A7EC-29B8C49A1C9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JVM(</a:t>
            </a:r>
            <a:r>
              <a:rPr lang="en-US" dirty="0">
                <a:latin typeface="Times New Roman" panose="02020603050405020304" pitchFamily="18" charset="0"/>
                <a:cs typeface="Times New Roman" panose="02020603050405020304" pitchFamily="18" charset="0"/>
              </a:rPr>
              <a:t>Java Virtual Machine</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65E0461-5341-D6F2-F28C-C4FD5D937E87}"/>
              </a:ext>
            </a:extLst>
          </p:cNvPr>
          <p:cNvSpPr>
            <a:spLocks noGrp="1"/>
          </p:cNvSpPr>
          <p:nvPr>
            <p:ph idx="1"/>
          </p:nvPr>
        </p:nvSpPr>
        <p:spPr>
          <a:xfrm>
            <a:off x="751957" y="1694329"/>
            <a:ext cx="10515600" cy="4706471"/>
          </a:xfrm>
        </p:spPr>
        <p:txBody>
          <a:bodyPr>
            <a:normAutofit/>
          </a:bodyPr>
          <a:lstStyle/>
          <a:p>
            <a:pPr marL="36900" indent="0">
              <a:buNone/>
            </a:pPr>
            <a:r>
              <a:rPr lang="en-US" sz="2200" dirty="0">
                <a:latin typeface="Times New Roman" panose="02020603050405020304" pitchFamily="18" charset="0"/>
                <a:cs typeface="Times New Roman" panose="02020603050405020304" pitchFamily="18" charset="0"/>
              </a:rPr>
              <a:t>	JVM(Java Virtual Machine) acts as a run-time engine to run Java applications</a:t>
            </a:r>
          </a:p>
          <a:p>
            <a:pPr marL="36900" indent="0">
              <a:buNone/>
            </a:pPr>
            <a:r>
              <a:rPr lang="en-US" sz="2200" dirty="0">
                <a:latin typeface="Times New Roman" panose="02020603050405020304" pitchFamily="18" charset="0"/>
                <a:cs typeface="Times New Roman" panose="02020603050405020304" pitchFamily="18" charset="0"/>
              </a:rPr>
              <a:t>There are Three parts of JVM</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Class Loader</a:t>
            </a:r>
            <a:r>
              <a:rPr lang="en-US" sz="2200" dirty="0">
                <a:latin typeface="Times New Roman" panose="02020603050405020304" pitchFamily="18" charset="0"/>
                <a:cs typeface="Times New Roman" panose="02020603050405020304" pitchFamily="18" charset="0"/>
              </a:rPr>
              <a:t>: Used to load class file in main memory.</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JVM: It is responsible for executing the java program line by line, hence it is also known as an interpreter</a:t>
            </a:r>
          </a:p>
          <a:p>
            <a:pPr>
              <a:buFont typeface="Wingdings" panose="05000000000000000000" pitchFamily="2" charset="2"/>
              <a:buChar char="Ø"/>
            </a:pPr>
            <a:r>
              <a:rPr lang="en-US" sz="2000" b="0" i="1" dirty="0">
                <a:solidFill>
                  <a:srgbClr val="FFFFFF"/>
                </a:solidFill>
                <a:effectLst/>
                <a:latin typeface="Nunito" pitchFamily="2" charset="0"/>
              </a:rPr>
              <a:t>Interpreter</a:t>
            </a:r>
          </a:p>
          <a:p>
            <a:pPr lvl="1">
              <a:buFont typeface="Wingdings" panose="05000000000000000000" pitchFamily="2" charset="2"/>
              <a:buChar char="Ø"/>
            </a:pPr>
            <a:r>
              <a:rPr lang="en-US" b="0" i="1" dirty="0">
                <a:solidFill>
                  <a:srgbClr val="FFFFFF"/>
                </a:solidFill>
                <a:effectLst/>
                <a:latin typeface="Nunito" pitchFamily="2" charset="0"/>
              </a:rPr>
              <a:t>Execute the Byte Code</a:t>
            </a:r>
          </a:p>
          <a:p>
            <a:pPr lvl="1">
              <a:buFont typeface="Wingdings" panose="05000000000000000000" pitchFamily="2" charset="2"/>
              <a:buChar char="Ø"/>
            </a:pPr>
            <a:r>
              <a:rPr lang="en-US" b="0" i="1" dirty="0">
                <a:solidFill>
                  <a:srgbClr val="FFFFFF"/>
                </a:solidFill>
                <a:effectLst/>
                <a:latin typeface="Nunito" pitchFamily="2" charset="0"/>
              </a:rPr>
              <a:t>Make appropriate calls to the underlying hardware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JIT(Just in Time Compiler) : It helps in improving the performance</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Garbage Collector: </a:t>
            </a:r>
            <a:r>
              <a:rPr lang="en-US" sz="2200" dirty="0">
                <a:latin typeface="Times New Roman" panose="02020603050405020304" pitchFamily="18" charset="0"/>
                <a:cs typeface="Times New Roman" panose="02020603050405020304" pitchFamily="18" charset="0"/>
              </a:rPr>
              <a:t>It is process of deleting code that's no longer needed or used</a:t>
            </a:r>
            <a:endParaRPr lang="en-IN" dirty="0"/>
          </a:p>
        </p:txBody>
      </p:sp>
    </p:spTree>
    <p:extLst>
      <p:ext uri="{BB962C8B-B14F-4D97-AF65-F5344CB8AC3E}">
        <p14:creationId xmlns:p14="http://schemas.microsoft.com/office/powerpoint/2010/main" val="155636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2740-6A55-47D9-6EFD-CB1A9D8E79E7}"/>
              </a:ext>
            </a:extLst>
          </p:cNvPr>
          <p:cNvSpPr>
            <a:spLocks noGrp="1"/>
          </p:cNvSpPr>
          <p:nvPr>
            <p:ph type="title"/>
          </p:nvPr>
        </p:nvSpPr>
        <p:spPr/>
        <p:txBody>
          <a:bodyPr/>
          <a:lstStyle/>
          <a:p>
            <a:r>
              <a:rPr lang="en-US" dirty="0"/>
              <a:t>JVM( Java Virtual Machine)</a:t>
            </a:r>
            <a:endParaRPr lang="en-IN" dirty="0"/>
          </a:p>
        </p:txBody>
      </p:sp>
      <p:pic>
        <p:nvPicPr>
          <p:cNvPr id="4102" name="Picture 6" descr="JVM Architecture">
            <a:extLst>
              <a:ext uri="{FF2B5EF4-FFF2-40B4-BE49-F238E27FC236}">
                <a16:creationId xmlns:a16="http://schemas.microsoft.com/office/drawing/2014/main" id="{D56EE57E-7CFC-C83C-F531-E8F110D49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813" y="1524000"/>
            <a:ext cx="6181725"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67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0691-D3E5-7CA8-A93F-13F03B78F8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DF5186-FDA8-457C-13C5-4984F6340703}"/>
              </a:ext>
            </a:extLst>
          </p:cNvPr>
          <p:cNvSpPr>
            <a:spLocks noGrp="1"/>
          </p:cNvSpPr>
          <p:nvPr>
            <p:ph idx="1"/>
          </p:nvPr>
        </p:nvSpPr>
        <p:spPr/>
        <p:txBody>
          <a:bodyPr/>
          <a:lstStyle/>
          <a:p>
            <a:endParaRPr lang="en-US"/>
          </a:p>
        </p:txBody>
      </p:sp>
      <p:pic>
        <p:nvPicPr>
          <p:cNvPr id="7172" name="Picture 4" descr="Lightbox">
            <a:extLst>
              <a:ext uri="{FF2B5EF4-FFF2-40B4-BE49-F238E27FC236}">
                <a16:creationId xmlns:a16="http://schemas.microsoft.com/office/drawing/2014/main" id="{36CA528A-4996-BA07-BFE0-C268A021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426" y="2042561"/>
            <a:ext cx="628650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14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3CA0-42FB-4964-8590-5EC1D230B4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JRE(Java Runtime Environment</a:t>
            </a:r>
            <a:r>
              <a:rPr lang="en-IN" dirty="0"/>
              <a:t>)</a:t>
            </a:r>
          </a:p>
        </p:txBody>
      </p:sp>
      <p:sp>
        <p:nvSpPr>
          <p:cNvPr id="3" name="Content Placeholder 2">
            <a:extLst>
              <a:ext uri="{FF2B5EF4-FFF2-40B4-BE49-F238E27FC236}">
                <a16:creationId xmlns:a16="http://schemas.microsoft.com/office/drawing/2014/main" id="{E384440B-5E1E-C9B3-11C5-23332764B39D}"/>
              </a:ext>
            </a:extLst>
          </p:cNvPr>
          <p:cNvSpPr>
            <a:spLocks noGrp="1"/>
          </p:cNvSpPr>
          <p:nvPr>
            <p:ph idx="1"/>
          </p:nvPr>
        </p:nvSpPr>
        <p:spPr>
          <a:xfrm>
            <a:off x="913794" y="2095016"/>
            <a:ext cx="7032225" cy="4058751"/>
          </a:xfrm>
        </p:spPr>
        <p:txBody>
          <a:bodyPr/>
          <a:lstStyle/>
          <a:p>
            <a:pPr marL="551250" indent="-514350">
              <a:buFont typeface="+mj-lt"/>
              <a:buAutoNum type="romanUcPeriod"/>
            </a:pPr>
            <a:r>
              <a:rPr lang="en-US" sz="2000" dirty="0">
                <a:latin typeface="Times New Roman" panose="02020603050405020304" pitchFamily="18" charset="0"/>
                <a:cs typeface="Times New Roman" panose="02020603050405020304" pitchFamily="18" charset="0"/>
              </a:rPr>
              <a:t>It is a software package that provides the necessary runtime components </a:t>
            </a:r>
          </a:p>
          <a:p>
            <a:pPr marL="551250" indent="-514350">
              <a:buFont typeface="+mj-lt"/>
              <a:buAutoNum type="romanUcPeriod"/>
            </a:pPr>
            <a:r>
              <a:rPr lang="en-US" sz="2000" dirty="0">
                <a:latin typeface="Times New Roman" panose="02020603050405020304" pitchFamily="18" charset="0"/>
                <a:cs typeface="Times New Roman" panose="02020603050405020304" pitchFamily="18" charset="0"/>
              </a:rPr>
              <a:t>JRE includes the Java Virtual Machine (JVM), class libraries, and other resources needed to run Java programs</a:t>
            </a:r>
            <a:r>
              <a:rPr lang="en-US" dirty="0"/>
              <a:t>.</a:t>
            </a:r>
          </a:p>
          <a:p>
            <a:pPr marL="0" indent="0">
              <a:buNone/>
            </a:pPr>
            <a:endParaRPr lang="en-IN" dirty="0"/>
          </a:p>
        </p:txBody>
      </p:sp>
      <p:pic>
        <p:nvPicPr>
          <p:cNvPr id="6146" name="Picture 2" descr="Java JRE">
            <a:extLst>
              <a:ext uri="{FF2B5EF4-FFF2-40B4-BE49-F238E27FC236}">
                <a16:creationId xmlns:a16="http://schemas.microsoft.com/office/drawing/2014/main" id="{D892EB99-7274-6A65-E148-0893B076C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144" y="1580050"/>
            <a:ext cx="2299856" cy="5064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79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321</TotalTime>
  <Words>258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Calisto MT</vt:lpstr>
      <vt:lpstr>Nunito</vt:lpstr>
      <vt:lpstr>Times New Roman</vt:lpstr>
      <vt:lpstr>Wingdings</vt:lpstr>
      <vt:lpstr>Wingdings 2</vt:lpstr>
      <vt:lpstr>Slate</vt:lpstr>
      <vt:lpstr>Java Architecture</vt:lpstr>
      <vt:lpstr>Java Architecture:</vt:lpstr>
      <vt:lpstr>JDK(Java Development kit)</vt:lpstr>
      <vt:lpstr>JVM(Java Virtual Machine)</vt:lpstr>
      <vt:lpstr>JVM( Java Virtual Machine)</vt:lpstr>
      <vt:lpstr>PowerPoint Presentation</vt:lpstr>
      <vt:lpstr>JRE(Java Runtime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Madhu</dc:creator>
  <cp:lastModifiedBy>Akash Hedau</cp:lastModifiedBy>
  <cp:revision>15</cp:revision>
  <dcterms:created xsi:type="dcterms:W3CDTF">2023-08-09T04:07:35Z</dcterms:created>
  <dcterms:modified xsi:type="dcterms:W3CDTF">2023-08-09T09:34:02Z</dcterms:modified>
</cp:coreProperties>
</file>