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08AB6E-B576-4099-AB5F-770E64D156B6}" v="6" dt="2023-07-20T18:02:19.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kash8432/Superstore-Data-Analysis" TargetMode="External"/><Relationship Id="rId2" Type="http://schemas.openxmlformats.org/officeDocument/2006/relationships/hyperlink" Target="https://www.kaggle.com/datasets/vivek468/superstore-dataset-fin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502920"/>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6" y="1977933"/>
            <a:ext cx="10993546" cy="1867113"/>
          </a:xfrm>
        </p:spPr>
        <p:txBody>
          <a:bodyPr>
            <a:normAutofit fontScale="85000" lnSpcReduction="20000"/>
          </a:bodyPr>
          <a:lstStyle/>
          <a:p>
            <a:r>
              <a:rPr lang="en-GB" dirty="0"/>
              <a:t>Name:- Akash Saha</a:t>
            </a:r>
          </a:p>
          <a:p>
            <a:r>
              <a:rPr lang="en-GB" dirty="0"/>
              <a:t>Skill build email id:-sahaakash8432@gmail.com</a:t>
            </a:r>
          </a:p>
          <a:p>
            <a:r>
              <a:rPr lang="en-GB" dirty="0"/>
              <a:t>Organization Name:- DGT</a:t>
            </a:r>
          </a:p>
          <a:p>
            <a:r>
              <a:rPr lang="en-GB" dirty="0"/>
              <a:t>Contact no:- 6294058427</a:t>
            </a:r>
          </a:p>
          <a:p>
            <a:r>
              <a:rPr lang="en-GB" dirty="0"/>
              <a:t>Internship Topic:- Data Analytics</a:t>
            </a:r>
          </a:p>
          <a:p>
            <a:r>
              <a:rPr lang="en-GB" dirty="0"/>
              <a:t>Project Name:- Superstore Data analysis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3" y="3845046"/>
            <a:ext cx="11298931" cy="284836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4" name="TextBox 3">
            <a:extLst>
              <a:ext uri="{FF2B5EF4-FFF2-40B4-BE49-F238E27FC236}">
                <a16:creationId xmlns:a16="http://schemas.microsoft.com/office/drawing/2014/main" id="{C42FAA3B-9B0C-93DE-74A1-CD03FB6717C6}"/>
              </a:ext>
            </a:extLst>
          </p:cNvPr>
          <p:cNvSpPr txBox="1"/>
          <p:nvPr/>
        </p:nvSpPr>
        <p:spPr>
          <a:xfrm>
            <a:off x="658368" y="1956816"/>
            <a:ext cx="10853928" cy="2862322"/>
          </a:xfrm>
          <a:prstGeom prst="rect">
            <a:avLst/>
          </a:prstGeom>
          <a:noFill/>
        </p:spPr>
        <p:txBody>
          <a:bodyPr wrap="square" rtlCol="0">
            <a:spAutoFit/>
          </a:bodyPr>
          <a:lstStyle/>
          <a:p>
            <a:r>
              <a:rPr lang="en-IN" dirty="0"/>
              <a:t>Here I’m attaching the link of the resources of the dataset and the project.</a:t>
            </a:r>
          </a:p>
          <a:p>
            <a:endParaRPr lang="en-IN" dirty="0"/>
          </a:p>
          <a:p>
            <a:r>
              <a:rPr lang="en-IN" dirty="0"/>
              <a:t>The csv file of the superstore dataset can be downloaded from the Kaggle website. Here is the link of the dataset.</a:t>
            </a:r>
          </a:p>
          <a:p>
            <a:r>
              <a:rPr lang="en-IN" dirty="0"/>
              <a:t>Link:- </a:t>
            </a:r>
            <a:r>
              <a:rPr lang="en-IN" dirty="0">
                <a:hlinkClick r:id="rId2"/>
              </a:rPr>
              <a:t>https://www.kaggle.com/datasets/vivek468/superstore-dataset-final</a:t>
            </a:r>
            <a:endParaRPr lang="en-IN" dirty="0"/>
          </a:p>
          <a:p>
            <a:endParaRPr lang="en-IN" dirty="0"/>
          </a:p>
          <a:p>
            <a:r>
              <a:rPr lang="en-IN" dirty="0"/>
              <a:t>Here is My </a:t>
            </a:r>
            <a:r>
              <a:rPr lang="en-IN" dirty="0" err="1"/>
              <a:t>github</a:t>
            </a:r>
            <a:r>
              <a:rPr lang="en-IN" dirty="0"/>
              <a:t> respiratory link:- </a:t>
            </a:r>
            <a:r>
              <a:rPr lang="en-IN" dirty="0">
                <a:hlinkClick r:id="rId3"/>
              </a:rPr>
              <a:t>https://github.com/Akash8432/Superstore-Data-Analysis</a:t>
            </a:r>
            <a:endParaRPr lang="en-IN" dirty="0"/>
          </a:p>
          <a:p>
            <a:r>
              <a:rPr lang="en-IN" dirty="0"/>
              <a:t>You can see my project by visiting the above link.</a:t>
            </a:r>
          </a:p>
          <a:p>
            <a:endParaRPr lang="en-IN" dirty="0"/>
          </a:p>
          <a:p>
            <a:endParaRPr lang="en-IN" dirty="0"/>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5D0D-3FA6-F225-C948-D89434F82A5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765D95FE-786B-1DBE-9D52-4D046287BD66}"/>
              </a:ext>
            </a:extLst>
          </p:cNvPr>
          <p:cNvSpPr/>
          <p:nvPr/>
        </p:nvSpPr>
        <p:spPr>
          <a:xfrm>
            <a:off x="2478024" y="3515975"/>
            <a:ext cx="6464808"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23522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Superstore Data Analysis</a:t>
            </a:r>
            <a:br>
              <a:rPr lang="en-GB" dirty="0"/>
            </a:br>
            <a:endParaRPr lang="en-US" dirty="0"/>
          </a:p>
        </p:txBody>
      </p:sp>
      <p:sp>
        <p:nvSpPr>
          <p:cNvPr id="4" name="TextBox 3">
            <a:extLst>
              <a:ext uri="{FF2B5EF4-FFF2-40B4-BE49-F238E27FC236}">
                <a16:creationId xmlns:a16="http://schemas.microsoft.com/office/drawing/2014/main" id="{8F1FBD78-6FC1-CFF2-7B84-CC612DB212C0}"/>
              </a:ext>
            </a:extLst>
          </p:cNvPr>
          <p:cNvSpPr txBox="1"/>
          <p:nvPr/>
        </p:nvSpPr>
        <p:spPr>
          <a:xfrm>
            <a:off x="722376" y="1956816"/>
            <a:ext cx="10888432" cy="3693319"/>
          </a:xfrm>
          <a:prstGeom prst="rect">
            <a:avLst/>
          </a:prstGeom>
          <a:noFill/>
        </p:spPr>
        <p:txBody>
          <a:bodyPr wrap="square" rtlCol="0">
            <a:spAutoFit/>
          </a:bodyPr>
          <a:lstStyle/>
          <a:p>
            <a:pPr algn="just"/>
            <a:r>
              <a:rPr lang="en-IN" dirty="0"/>
              <a:t>In this project I’m </a:t>
            </a:r>
            <a:r>
              <a:rPr lang="en-IN" dirty="0" err="1"/>
              <a:t>analyzing</a:t>
            </a:r>
            <a:r>
              <a:rPr lang="en-IN" dirty="0"/>
              <a:t> a super store data. Here I’m </a:t>
            </a:r>
            <a:r>
              <a:rPr lang="en-IN" dirty="0" err="1"/>
              <a:t>analyzing</a:t>
            </a:r>
            <a:r>
              <a:rPr lang="en-IN" dirty="0"/>
              <a:t> the data to find out the value able insights from the data of the previous sales of the super store.</a:t>
            </a:r>
          </a:p>
          <a:p>
            <a:pPr marL="285750" indent="-285750" algn="just">
              <a:buFont typeface="Arial" panose="020B0604020202020204" pitchFamily="34" charset="0"/>
              <a:buChar char="•"/>
            </a:pPr>
            <a:r>
              <a:rPr lang="en-IN" dirty="0"/>
              <a:t> With the help of this superstore data </a:t>
            </a:r>
            <a:r>
              <a:rPr lang="en-IN" dirty="0" err="1"/>
              <a:t>analysi</a:t>
            </a:r>
            <a:r>
              <a:rPr lang="en-IN" dirty="0"/>
              <a:t> we can find out the sales performance. We </a:t>
            </a:r>
            <a:r>
              <a:rPr lang="en-IN" dirty="0" err="1"/>
              <a:t>analyze</a:t>
            </a:r>
            <a:r>
              <a:rPr lang="en-IN" dirty="0"/>
              <a:t> the past sales data to identify patterns and trends and seasonal fluctuations and it also helps us to identify the top selling items , product categories and geographic sales area. It helps to find out best selling product and also helps in finding the area zone with high and low sale.</a:t>
            </a:r>
          </a:p>
          <a:p>
            <a:pPr algn="just"/>
            <a:endParaRPr lang="en-IN" dirty="0"/>
          </a:p>
          <a:p>
            <a:pPr marL="285750" indent="-285750" algn="just">
              <a:buFont typeface="Arial" panose="020B0604020202020204" pitchFamily="34" charset="0"/>
              <a:buChar char="•"/>
            </a:pPr>
            <a:r>
              <a:rPr lang="en-US" dirty="0"/>
              <a:t>To better understand various client groupings, segment customers based on their purchase patterns. Establish ways to effectively engage and keep high-value customers.</a:t>
            </a:r>
          </a:p>
          <a:p>
            <a:pPr algn="just"/>
            <a:endParaRPr lang="en-US" dirty="0"/>
          </a:p>
          <a:p>
            <a:pPr marL="285750" indent="-285750" algn="just">
              <a:buFont typeface="Arial" panose="020B0604020202020204" pitchFamily="34" charset="0"/>
              <a:buChar char="•"/>
            </a:pPr>
            <a:r>
              <a:rPr lang="en-US" dirty="0" err="1"/>
              <a:t>Utilise</a:t>
            </a:r>
            <a:r>
              <a:rPr lang="en-US" dirty="0"/>
              <a:t> geographical data to assess local sales performance and identify possible niche markets or niche marketing initiatives.</a:t>
            </a:r>
            <a:endParaRPr lang="en-IN" dirty="0"/>
          </a:p>
          <a:p>
            <a:endParaRPr lang="en-IN"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244956"/>
            <a:ext cx="11029616" cy="1188720"/>
          </a:xfrm>
        </p:spPr>
        <p:txBody>
          <a:bodyPr anchor="ctr"/>
          <a:lstStyle/>
          <a:p>
            <a:r>
              <a:rPr lang="en-US" dirty="0"/>
              <a:t>AGENDA</a:t>
            </a:r>
          </a:p>
        </p:txBody>
      </p:sp>
      <p:sp>
        <p:nvSpPr>
          <p:cNvPr id="4" name="TextBox 3">
            <a:extLst>
              <a:ext uri="{FF2B5EF4-FFF2-40B4-BE49-F238E27FC236}">
                <a16:creationId xmlns:a16="http://schemas.microsoft.com/office/drawing/2014/main" id="{824B9C64-8645-0FA4-5C43-F0A5694291E4}"/>
              </a:ext>
            </a:extLst>
          </p:cNvPr>
          <p:cNvSpPr txBox="1"/>
          <p:nvPr/>
        </p:nvSpPr>
        <p:spPr>
          <a:xfrm>
            <a:off x="581192" y="1168500"/>
            <a:ext cx="11029616" cy="6186309"/>
          </a:xfrm>
          <a:prstGeom prst="rect">
            <a:avLst/>
          </a:prstGeom>
          <a:noFill/>
        </p:spPr>
        <p:txBody>
          <a:bodyPr wrap="square" rtlCol="0">
            <a:spAutoFit/>
          </a:bodyPr>
          <a:lstStyle/>
          <a:p>
            <a:pPr algn="just"/>
            <a:r>
              <a:rPr lang="en-IN" dirty="0"/>
              <a:t>The superstore data analysis provides an overview of the superstore and its data. </a:t>
            </a:r>
          </a:p>
          <a:p>
            <a:pPr algn="just"/>
            <a:r>
              <a:rPr lang="en-IN" dirty="0"/>
              <a:t>Agenda of the superstore data analysis project are following:</a:t>
            </a:r>
          </a:p>
          <a:p>
            <a:pPr algn="just"/>
            <a:endParaRPr lang="en-IN" dirty="0"/>
          </a:p>
          <a:p>
            <a:pPr algn="just"/>
            <a:r>
              <a:rPr lang="en-IN" b="1" dirty="0"/>
              <a:t>1.Customer Segmentation:-</a:t>
            </a:r>
          </a:p>
          <a:p>
            <a:pPr algn="just"/>
            <a:r>
              <a:rPr lang="en-IN" dirty="0"/>
              <a:t>   We can cluster customers according to their purchase </a:t>
            </a:r>
            <a:r>
              <a:rPr lang="en-IN" dirty="0" err="1"/>
              <a:t>behavior</a:t>
            </a:r>
            <a:r>
              <a:rPr lang="en-IN" dirty="0"/>
              <a:t>. It helps to </a:t>
            </a:r>
            <a:r>
              <a:rPr lang="en-IN" dirty="0" err="1"/>
              <a:t>analyze</a:t>
            </a:r>
            <a:r>
              <a:rPr lang="en-IN" dirty="0"/>
              <a:t> different customer segments and their characteristics. Also we can identify high value customers and make marketing strategy accordingly.</a:t>
            </a:r>
          </a:p>
          <a:p>
            <a:pPr algn="just"/>
            <a:r>
              <a:rPr lang="en-IN" b="1" dirty="0"/>
              <a:t>2.Product Analysis:-</a:t>
            </a:r>
          </a:p>
          <a:p>
            <a:pPr algn="just"/>
            <a:r>
              <a:rPr lang="en-IN" dirty="0"/>
              <a:t>It helps to identify the top-selling products and product categories. We are able to </a:t>
            </a:r>
            <a:r>
              <a:rPr lang="en-IN" dirty="0" err="1"/>
              <a:t>analyze</a:t>
            </a:r>
            <a:r>
              <a:rPr lang="en-IN" dirty="0"/>
              <a:t> the product performance over time. It also helps us to determine the most profitable product and the contribution of the products to revenue.</a:t>
            </a:r>
          </a:p>
          <a:p>
            <a:pPr algn="just"/>
            <a:r>
              <a:rPr lang="en-IN" b="1" dirty="0"/>
              <a:t>3.Sales and Revenue Trends:-</a:t>
            </a:r>
          </a:p>
          <a:p>
            <a:pPr algn="just"/>
            <a:r>
              <a:rPr lang="en-IN" dirty="0"/>
              <a:t>We can </a:t>
            </a:r>
            <a:r>
              <a:rPr lang="en-IN" dirty="0" err="1"/>
              <a:t>analyze</a:t>
            </a:r>
            <a:r>
              <a:rPr lang="en-IN" dirty="0"/>
              <a:t> the sales trends over time. We can also identify any seasonal patterns or fluctuations in sales.</a:t>
            </a:r>
          </a:p>
          <a:p>
            <a:pPr algn="just"/>
            <a:r>
              <a:rPr lang="en-IN" dirty="0"/>
              <a:t>We are also able to identify the factors influencing  changes in revenue.</a:t>
            </a:r>
          </a:p>
          <a:p>
            <a:pPr algn="just"/>
            <a:r>
              <a:rPr lang="en-IN" b="1" dirty="0"/>
              <a:t>4.Geospatial Analysis:-</a:t>
            </a:r>
          </a:p>
          <a:p>
            <a:pPr algn="just"/>
            <a:r>
              <a:rPr lang="en-IN" dirty="0"/>
              <a:t>We can use the geographical data to understand the regional sales performance. We are able to visualize sales data on maps to identify potential areas for expansion or improvement.</a:t>
            </a:r>
          </a:p>
          <a:p>
            <a:pPr algn="just"/>
            <a:r>
              <a:rPr lang="en-IN" b="1" dirty="0"/>
              <a:t>5.Recommendations and Insights:-</a:t>
            </a:r>
          </a:p>
          <a:p>
            <a:pPr algn="just"/>
            <a:r>
              <a:rPr lang="en-IN" dirty="0"/>
              <a:t>We can summarize the key findings and insights from the data analysis. And provide actionable recommendations for improving sales, profitability and customer satisfaction.</a:t>
            </a:r>
          </a:p>
          <a:p>
            <a:pPr algn="just"/>
            <a:endParaRPr lang="en-IN" dirty="0"/>
          </a:p>
          <a:p>
            <a:pPr algn="just"/>
            <a:endParaRPr lang="en-IN"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4" name="TextBox 3">
            <a:extLst>
              <a:ext uri="{FF2B5EF4-FFF2-40B4-BE49-F238E27FC236}">
                <a16:creationId xmlns:a16="http://schemas.microsoft.com/office/drawing/2014/main" id="{2DFF4535-3A85-3CC8-AAF7-51B48F0EEDD6}"/>
              </a:ext>
            </a:extLst>
          </p:cNvPr>
          <p:cNvSpPr txBox="1"/>
          <p:nvPr/>
        </p:nvSpPr>
        <p:spPr>
          <a:xfrm>
            <a:off x="676656" y="1890876"/>
            <a:ext cx="11029616" cy="6463308"/>
          </a:xfrm>
          <a:prstGeom prst="rect">
            <a:avLst/>
          </a:prstGeom>
          <a:noFill/>
        </p:spPr>
        <p:txBody>
          <a:bodyPr wrap="square" rtlCol="0">
            <a:spAutoFit/>
          </a:bodyPr>
          <a:lstStyle/>
          <a:p>
            <a:pPr marL="0" indent="0" algn="just">
              <a:buNone/>
            </a:pPr>
            <a:r>
              <a:rPr lang="en-US" dirty="0"/>
              <a:t>In order to gather useful insights for streamlining operations, boosting profitability, and raising customer happiness, the Superstore Data Analysis project intends to </a:t>
            </a:r>
            <a:r>
              <a:rPr lang="en-US" dirty="0" err="1"/>
              <a:t>analyse</a:t>
            </a:r>
            <a:r>
              <a:rPr lang="en-US" dirty="0"/>
              <a:t> the sales, customer </a:t>
            </a:r>
            <a:r>
              <a:rPr lang="en-US" dirty="0" err="1"/>
              <a:t>behaviour</a:t>
            </a:r>
            <a:r>
              <a:rPr lang="en-US" dirty="0"/>
              <a:t>, and inventory performance of a preeminent superstore. This project aims to identify trends, patterns, and important drivers that affect the performance of the shop by </a:t>
            </a:r>
            <a:r>
              <a:rPr lang="en-US" dirty="0" err="1"/>
              <a:t>utilising</a:t>
            </a:r>
            <a:r>
              <a:rPr lang="en-US" dirty="0"/>
              <a:t> the data currently accessible.</a:t>
            </a:r>
          </a:p>
          <a:p>
            <a:pPr marL="0" indent="0" algn="just">
              <a:buNone/>
            </a:pPr>
            <a:endParaRPr lang="en-US" dirty="0"/>
          </a:p>
          <a:p>
            <a:pPr marL="0" indent="0" algn="just">
              <a:buNone/>
            </a:pPr>
            <a:r>
              <a:rPr lang="en-US" dirty="0"/>
              <a:t>I perform the following things in the project:-</a:t>
            </a:r>
          </a:p>
          <a:p>
            <a:pPr marL="0" indent="0" algn="just">
              <a:buNone/>
            </a:pPr>
            <a:endParaRPr lang="en-US" dirty="0"/>
          </a:p>
          <a:p>
            <a:pPr marL="342900" indent="-342900" algn="just">
              <a:buAutoNum type="arabicPeriod"/>
            </a:pPr>
            <a:r>
              <a:rPr lang="en-US" dirty="0"/>
              <a:t>Customer </a:t>
            </a:r>
            <a:r>
              <a:rPr lang="en-US" dirty="0" err="1"/>
              <a:t>Segmantation</a:t>
            </a:r>
            <a:r>
              <a:rPr lang="en-US" dirty="0"/>
              <a:t> to identify different types of customer and find out high-value customers.</a:t>
            </a:r>
          </a:p>
          <a:p>
            <a:pPr marL="342900" indent="-342900" algn="just">
              <a:buAutoNum type="arabicPeriod"/>
            </a:pPr>
            <a:r>
              <a:rPr lang="en-US" dirty="0"/>
              <a:t>Product analysis  to identify the top selling products and identify the product that has high contribution in the revenue.</a:t>
            </a:r>
          </a:p>
          <a:p>
            <a:pPr marL="342900" indent="-342900" algn="just">
              <a:buAutoNum type="arabicPeriod"/>
            </a:pPr>
            <a:r>
              <a:rPr lang="en-US" dirty="0"/>
              <a:t>Geospatial analysis to identify the sales based on the region and find out the low selling region and the reason behind the low sale in that region and also find out the high selling region.</a:t>
            </a:r>
          </a:p>
          <a:p>
            <a:pPr marL="342900" indent="-342900" algn="just">
              <a:buAutoNum type="arabicPeriod"/>
            </a:pPr>
            <a:r>
              <a:rPr lang="en-US" dirty="0"/>
              <a:t>Sales and Revenue trends analysis to identify is there any fluctuations in the sale over a period of time or over a season.</a:t>
            </a:r>
          </a:p>
          <a:p>
            <a:pPr marL="342900" indent="-342900" algn="just">
              <a:buAutoNum type="arabicPeriod"/>
            </a:pPr>
            <a:r>
              <a:rPr lang="en-US" dirty="0"/>
              <a:t>Recommendation and Insights is the last step. After the analysis of the data we can recommend actionable things to get high sale and high profit.</a:t>
            </a:r>
          </a:p>
          <a:p>
            <a:pPr marL="342900" indent="-342900" algn="just">
              <a:buAutoNum type="arabicPeriod"/>
            </a:pPr>
            <a:endParaRPr lang="en-US" dirty="0"/>
          </a:p>
          <a:p>
            <a:pPr marL="342900" indent="-342900" algn="just">
              <a:buAutoNum type="arabicPeriod"/>
            </a:pPr>
            <a:endParaRPr lang="en-US" dirty="0"/>
          </a:p>
          <a:p>
            <a:pPr marL="342900" indent="-342900" algn="just">
              <a:buAutoNum type="arabicPeriod"/>
            </a:pPr>
            <a:endParaRPr lang="en-US" dirty="0"/>
          </a:p>
          <a:p>
            <a:pPr marL="0" indent="0" algn="just">
              <a:buNone/>
            </a:pPr>
            <a:endParaRPr lang="en-US" dirty="0"/>
          </a:p>
          <a:p>
            <a:pPr marL="0" indent="0" algn="just">
              <a:buNone/>
            </a:pPr>
            <a:endParaRPr lang="en-US" dirty="0"/>
          </a:p>
          <a:p>
            <a:pPr algn="just"/>
            <a:endParaRPr lang="en-IN" dirty="0"/>
          </a:p>
          <a:p>
            <a:pPr algn="just"/>
            <a:endParaRPr lang="en-IN"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5" name="TextBox 4">
            <a:extLst>
              <a:ext uri="{FF2B5EF4-FFF2-40B4-BE49-F238E27FC236}">
                <a16:creationId xmlns:a16="http://schemas.microsoft.com/office/drawing/2014/main" id="{A78C1322-52F6-AA9B-71F2-DF590529C875}"/>
              </a:ext>
            </a:extLst>
          </p:cNvPr>
          <p:cNvSpPr txBox="1"/>
          <p:nvPr/>
        </p:nvSpPr>
        <p:spPr>
          <a:xfrm>
            <a:off x="740664" y="1792224"/>
            <a:ext cx="11029616" cy="4524315"/>
          </a:xfrm>
          <a:prstGeom prst="rect">
            <a:avLst/>
          </a:prstGeom>
          <a:noFill/>
        </p:spPr>
        <p:txBody>
          <a:bodyPr wrap="square" rtlCol="0">
            <a:spAutoFit/>
          </a:bodyPr>
          <a:lstStyle/>
          <a:p>
            <a:pPr algn="just"/>
            <a:r>
              <a:rPr lang="en-US" dirty="0"/>
              <a:t>Depending on the organization's structure and its particular objectives for using the analysis results, the final users of the superstore data analysis project may differ. The key end users of the data analysis project are often expected to be the stakeholders listed below:</a:t>
            </a:r>
          </a:p>
          <a:p>
            <a:pPr algn="just"/>
            <a:endParaRPr lang="en-US" dirty="0"/>
          </a:p>
          <a:p>
            <a:pPr marL="342900" indent="-342900" algn="just">
              <a:buAutoNum type="arabicPeriod"/>
            </a:pPr>
            <a:r>
              <a:rPr lang="en-US" dirty="0"/>
              <a:t>Marketing Division: To develop targeted marketing campaigns, </a:t>
            </a:r>
            <a:r>
              <a:rPr lang="en-US" dirty="0" err="1"/>
              <a:t>maximise</a:t>
            </a:r>
            <a:r>
              <a:rPr lang="en-US" dirty="0"/>
              <a:t> promotions, and improve customer interaction, the marketing team will profit from an analysis of customer segmentation, sales trends, and geospatial information.</a:t>
            </a:r>
          </a:p>
          <a:p>
            <a:pPr marL="342900" indent="-342900" algn="just">
              <a:buAutoNum type="arabicPeriod"/>
            </a:pPr>
            <a:r>
              <a:rPr lang="en-US" dirty="0"/>
              <a:t>Sales Team: The study can help the sales team pinpoint top-performing goods and market segments so they can concentrate on developing sales strategies that satisfy client needs and preferences.</a:t>
            </a:r>
          </a:p>
          <a:p>
            <a:pPr marL="342900" indent="-342900" algn="just">
              <a:buAutoNum type="arabicPeriod"/>
            </a:pPr>
            <a:r>
              <a:rPr lang="en-US" dirty="0"/>
              <a:t>Consumer Service Team: Customer service employees can use insights into consumer </a:t>
            </a:r>
            <a:r>
              <a:rPr lang="en-US" dirty="0" err="1"/>
              <a:t>behaviour</a:t>
            </a:r>
            <a:r>
              <a:rPr lang="en-US" dirty="0"/>
              <a:t> to comprehend client preferences, successfully meet their demands, and offer </a:t>
            </a:r>
            <a:r>
              <a:rPr lang="en-US" dirty="0" err="1"/>
              <a:t>individualised</a:t>
            </a:r>
            <a:r>
              <a:rPr lang="en-US" dirty="0"/>
              <a:t> support.</a:t>
            </a:r>
          </a:p>
          <a:p>
            <a:pPr marL="342900" indent="-342900" algn="just">
              <a:buAutoNum type="arabicPeriod"/>
            </a:pPr>
            <a:r>
              <a:rPr lang="en-US" dirty="0"/>
              <a:t>Finance Team: The analysis findings can be used by the finance division to evaluate the superstore's financial performance, improve pricing plans, and examine the profitability of various product categories and client segments.</a:t>
            </a:r>
          </a:p>
          <a:p>
            <a:pPr marL="342900" indent="-342900" algn="just">
              <a:buAutoNum type="arabicPeriod"/>
            </a:pPr>
            <a:r>
              <a:rPr lang="en-US" dirty="0"/>
              <a:t>Operations Team: To increase overall efficiency and </a:t>
            </a:r>
            <a:r>
              <a:rPr lang="en-US" dirty="0" err="1"/>
              <a:t>optimise</a:t>
            </a:r>
            <a:r>
              <a:rPr lang="en-US" dirty="0"/>
              <a:t> store operations, the operations team can benefit from inventory data, sales estimates, and operational efficiencies discovered through the study.</a:t>
            </a:r>
            <a:endParaRPr lang="en-IN"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5" name="TextBox 4">
            <a:extLst>
              <a:ext uri="{FF2B5EF4-FFF2-40B4-BE49-F238E27FC236}">
                <a16:creationId xmlns:a16="http://schemas.microsoft.com/office/drawing/2014/main" id="{33071152-5A7D-AB7E-068A-988F1CCE1418}"/>
              </a:ext>
            </a:extLst>
          </p:cNvPr>
          <p:cNvSpPr txBox="1"/>
          <p:nvPr/>
        </p:nvSpPr>
        <p:spPr>
          <a:xfrm>
            <a:off x="704088" y="1938528"/>
            <a:ext cx="10906719" cy="4801314"/>
          </a:xfrm>
          <a:prstGeom prst="rect">
            <a:avLst/>
          </a:prstGeom>
          <a:noFill/>
        </p:spPr>
        <p:txBody>
          <a:bodyPr wrap="square" rtlCol="0">
            <a:spAutoFit/>
          </a:bodyPr>
          <a:lstStyle/>
          <a:p>
            <a:pPr algn="just"/>
            <a:r>
              <a:rPr lang="en-US" dirty="0"/>
              <a:t>In order to gather useful insights for streamlining operations, boosting profitability, and raising customer happiness, the Superstore Data Analysis project intends to </a:t>
            </a:r>
            <a:r>
              <a:rPr lang="en-US" dirty="0" err="1"/>
              <a:t>analyse</a:t>
            </a:r>
            <a:r>
              <a:rPr lang="en-US" dirty="0"/>
              <a:t> the sales, customer </a:t>
            </a:r>
            <a:r>
              <a:rPr lang="en-US" dirty="0" err="1"/>
              <a:t>behaviour</a:t>
            </a:r>
            <a:r>
              <a:rPr lang="en-US" dirty="0"/>
              <a:t>, and inventory performance of a preeminent superstore. This project aims to identify trends, patterns, and important drivers that affect the performance of the shop by </a:t>
            </a:r>
            <a:r>
              <a:rPr lang="en-US" dirty="0" err="1"/>
              <a:t>utilising</a:t>
            </a:r>
            <a:r>
              <a:rPr lang="en-US" dirty="0"/>
              <a:t> the data currently accessible.</a:t>
            </a:r>
          </a:p>
          <a:p>
            <a:pPr algn="just"/>
            <a:r>
              <a:rPr lang="en-IN" dirty="0"/>
              <a:t>In the superstore data analysis project I </a:t>
            </a:r>
            <a:r>
              <a:rPr lang="en-IN" dirty="0" err="1"/>
              <a:t>analyze</a:t>
            </a:r>
            <a:r>
              <a:rPr lang="en-IN" dirty="0"/>
              <a:t> the superstore data in various aspects depending on various parameters or attributes to find out the valuable insights from the data.</a:t>
            </a:r>
          </a:p>
          <a:p>
            <a:pPr algn="just"/>
            <a:r>
              <a:rPr lang="en-IN" dirty="0"/>
              <a:t>I </a:t>
            </a:r>
            <a:r>
              <a:rPr lang="en-IN" dirty="0" err="1"/>
              <a:t>analyze</a:t>
            </a:r>
            <a:r>
              <a:rPr lang="en-IN" dirty="0"/>
              <a:t> the data set on customer segment basis , sales basis, region basis, product basis and region basis and category basis.</a:t>
            </a:r>
          </a:p>
          <a:p>
            <a:pPr algn="just"/>
            <a:r>
              <a:rPr lang="en-IN" dirty="0"/>
              <a:t>From the customer segment analysis we find out the high value customers, from the sales analysis we are able to find out the sales and if there is any fluctuations in the sale in season basis then we can find out the pattern ,from the product analysis we can find out the highest selling product and the low selling </a:t>
            </a:r>
            <a:r>
              <a:rPr lang="en-IN" dirty="0" err="1"/>
              <a:t>produnt</a:t>
            </a:r>
            <a:r>
              <a:rPr lang="en-IN" dirty="0"/>
              <a:t> and their contribution in the revenue</a:t>
            </a:r>
          </a:p>
          <a:p>
            <a:pPr algn="just"/>
            <a:r>
              <a:rPr lang="en-IN" dirty="0"/>
              <a:t>From the region wise analysis we are able to </a:t>
            </a:r>
            <a:r>
              <a:rPr lang="en-IN" dirty="0" err="1"/>
              <a:t>findout</a:t>
            </a:r>
            <a:r>
              <a:rPr lang="en-IN" dirty="0"/>
              <a:t> the sales on the region . This helps us to make the best strategy that helps to grow superstore sale and revenue. We can focus more on the highest selling product to increase the profit and also make strategy to increase the sales of the product that has low sale and we can find out the reason behind the low sale region. This analysis helps us to build the marketing strategy and focus on the high revenue gaining sections.  </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883628"/>
          </a:xfrm>
        </p:spPr>
        <p:txBody>
          <a:bodyPr anchor="ctr"/>
          <a:lstStyle/>
          <a:p>
            <a:r>
              <a:rPr lang="en-US" dirty="0"/>
              <a:t>How did you customize the project and make it your own</a:t>
            </a:r>
          </a:p>
        </p:txBody>
      </p:sp>
      <p:sp>
        <p:nvSpPr>
          <p:cNvPr id="4" name="TextBox 3">
            <a:extLst>
              <a:ext uri="{FF2B5EF4-FFF2-40B4-BE49-F238E27FC236}">
                <a16:creationId xmlns:a16="http://schemas.microsoft.com/office/drawing/2014/main" id="{06B66717-E005-231C-0EBD-C6145CB0C64F}"/>
              </a:ext>
            </a:extLst>
          </p:cNvPr>
          <p:cNvSpPr txBox="1"/>
          <p:nvPr/>
        </p:nvSpPr>
        <p:spPr>
          <a:xfrm>
            <a:off x="581191" y="2377440"/>
            <a:ext cx="11029616" cy="2862322"/>
          </a:xfrm>
          <a:prstGeom prst="rect">
            <a:avLst/>
          </a:prstGeom>
          <a:noFill/>
        </p:spPr>
        <p:txBody>
          <a:bodyPr wrap="square" rtlCol="0">
            <a:spAutoFit/>
          </a:bodyPr>
          <a:lstStyle/>
          <a:p>
            <a:pPr algn="just"/>
            <a:r>
              <a:rPr lang="en-IN" dirty="0"/>
              <a:t>In the superstore data I perform various data analysis to operations using python libraries pandas , </a:t>
            </a:r>
            <a:r>
              <a:rPr lang="en-IN" dirty="0" err="1"/>
              <a:t>numpy</a:t>
            </a:r>
            <a:r>
              <a:rPr lang="en-IN" dirty="0"/>
              <a:t> and matplotlib. </a:t>
            </a:r>
          </a:p>
          <a:p>
            <a:pPr algn="just"/>
            <a:r>
              <a:rPr lang="en-IN" dirty="0"/>
              <a:t>In the dataset I perform head function to see the columns of the dataset and then I drop the postal code column that was not useful for our analysis. Then I use describe function to see the </a:t>
            </a:r>
            <a:r>
              <a:rPr lang="en-IN" dirty="0" err="1"/>
              <a:t>statiscal</a:t>
            </a:r>
            <a:r>
              <a:rPr lang="en-IN" dirty="0"/>
              <a:t> data of the dataset. To find out the total entries and if there exists any null column or not I use the info function.</a:t>
            </a:r>
          </a:p>
          <a:p>
            <a:pPr algn="just"/>
            <a:r>
              <a:rPr lang="en-IN" dirty="0"/>
              <a:t>After that I plot various graph to get the insights from the data. I plot graph of profit based on the region and sales based on the region to see how region wise the sale and profit differs depending on these parameters.</a:t>
            </a:r>
          </a:p>
          <a:p>
            <a:pPr algn="just"/>
            <a:r>
              <a:rPr lang="en-IN" dirty="0"/>
              <a:t>Then I also plot graphs based on the  product categories and the states to find out the category wise sales and the state wise sale.</a:t>
            </a:r>
          </a:p>
          <a:p>
            <a:pPr algn="just"/>
            <a:endParaRPr lang="en-IN"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pic>
        <p:nvPicPr>
          <p:cNvPr id="5" name="Picture 4">
            <a:extLst>
              <a:ext uri="{FF2B5EF4-FFF2-40B4-BE49-F238E27FC236}">
                <a16:creationId xmlns:a16="http://schemas.microsoft.com/office/drawing/2014/main" id="{6B39A547-77C5-4FD1-1E9F-79C106F49521}"/>
              </a:ext>
            </a:extLst>
          </p:cNvPr>
          <p:cNvPicPr>
            <a:picLocks noChangeAspect="1"/>
          </p:cNvPicPr>
          <p:nvPr/>
        </p:nvPicPr>
        <p:blipFill>
          <a:blip r:embed="rId2"/>
          <a:stretch>
            <a:fillRect/>
          </a:stretch>
        </p:blipFill>
        <p:spPr>
          <a:xfrm>
            <a:off x="248719" y="1368004"/>
            <a:ext cx="3315576" cy="1817137"/>
          </a:xfrm>
          <a:prstGeom prst="rect">
            <a:avLst/>
          </a:prstGeom>
        </p:spPr>
      </p:pic>
      <p:pic>
        <p:nvPicPr>
          <p:cNvPr id="7" name="Picture 6">
            <a:extLst>
              <a:ext uri="{FF2B5EF4-FFF2-40B4-BE49-F238E27FC236}">
                <a16:creationId xmlns:a16="http://schemas.microsoft.com/office/drawing/2014/main" id="{4608089D-211D-B4CC-03C8-CDDA8169DB49}"/>
              </a:ext>
            </a:extLst>
          </p:cNvPr>
          <p:cNvPicPr>
            <a:picLocks noChangeAspect="1"/>
          </p:cNvPicPr>
          <p:nvPr/>
        </p:nvPicPr>
        <p:blipFill>
          <a:blip r:embed="rId3"/>
          <a:stretch>
            <a:fillRect/>
          </a:stretch>
        </p:blipFill>
        <p:spPr>
          <a:xfrm>
            <a:off x="3657926" y="1368004"/>
            <a:ext cx="3065754" cy="1817137"/>
          </a:xfrm>
          <a:prstGeom prst="rect">
            <a:avLst/>
          </a:prstGeom>
        </p:spPr>
      </p:pic>
      <p:pic>
        <p:nvPicPr>
          <p:cNvPr id="9" name="Picture 8">
            <a:extLst>
              <a:ext uri="{FF2B5EF4-FFF2-40B4-BE49-F238E27FC236}">
                <a16:creationId xmlns:a16="http://schemas.microsoft.com/office/drawing/2014/main" id="{7ACE5236-284D-EF1A-D3E7-973E902DDB80}"/>
              </a:ext>
            </a:extLst>
          </p:cNvPr>
          <p:cNvPicPr>
            <a:picLocks noChangeAspect="1"/>
          </p:cNvPicPr>
          <p:nvPr/>
        </p:nvPicPr>
        <p:blipFill>
          <a:blip r:embed="rId4"/>
          <a:stretch>
            <a:fillRect/>
          </a:stretch>
        </p:blipFill>
        <p:spPr>
          <a:xfrm>
            <a:off x="7520473" y="985449"/>
            <a:ext cx="2458687" cy="2352498"/>
          </a:xfrm>
          <a:prstGeom prst="rect">
            <a:avLst/>
          </a:prstGeom>
        </p:spPr>
      </p:pic>
      <p:pic>
        <p:nvPicPr>
          <p:cNvPr id="11" name="Picture 10">
            <a:extLst>
              <a:ext uri="{FF2B5EF4-FFF2-40B4-BE49-F238E27FC236}">
                <a16:creationId xmlns:a16="http://schemas.microsoft.com/office/drawing/2014/main" id="{FF1303B8-4773-C33A-01D0-DAA2E88A2CD3}"/>
              </a:ext>
            </a:extLst>
          </p:cNvPr>
          <p:cNvPicPr>
            <a:picLocks noChangeAspect="1"/>
          </p:cNvPicPr>
          <p:nvPr/>
        </p:nvPicPr>
        <p:blipFill>
          <a:blip r:embed="rId5"/>
          <a:stretch>
            <a:fillRect/>
          </a:stretch>
        </p:blipFill>
        <p:spPr>
          <a:xfrm>
            <a:off x="581191" y="3429000"/>
            <a:ext cx="4396738" cy="3407326"/>
          </a:xfrm>
          <a:prstGeom prst="rect">
            <a:avLst/>
          </a:prstGeom>
        </p:spPr>
      </p:pic>
      <p:pic>
        <p:nvPicPr>
          <p:cNvPr id="13" name="Picture 12">
            <a:extLst>
              <a:ext uri="{FF2B5EF4-FFF2-40B4-BE49-F238E27FC236}">
                <a16:creationId xmlns:a16="http://schemas.microsoft.com/office/drawing/2014/main" id="{00B4CB18-B42E-D71B-A266-EDF26574EC1C}"/>
              </a:ext>
            </a:extLst>
          </p:cNvPr>
          <p:cNvPicPr>
            <a:picLocks noChangeAspect="1"/>
          </p:cNvPicPr>
          <p:nvPr/>
        </p:nvPicPr>
        <p:blipFill>
          <a:blip r:embed="rId6"/>
          <a:stretch>
            <a:fillRect/>
          </a:stretch>
        </p:blipFill>
        <p:spPr>
          <a:xfrm>
            <a:off x="3880272" y="3558860"/>
            <a:ext cx="3640201" cy="3014404"/>
          </a:xfrm>
          <a:prstGeom prst="rect">
            <a:avLst/>
          </a:prstGeom>
        </p:spPr>
      </p:pic>
      <p:pic>
        <p:nvPicPr>
          <p:cNvPr id="15" name="Picture 14">
            <a:extLst>
              <a:ext uri="{FF2B5EF4-FFF2-40B4-BE49-F238E27FC236}">
                <a16:creationId xmlns:a16="http://schemas.microsoft.com/office/drawing/2014/main" id="{6F701CF8-444D-A347-0342-67A726A5D04D}"/>
              </a:ext>
            </a:extLst>
          </p:cNvPr>
          <p:cNvPicPr>
            <a:picLocks noChangeAspect="1"/>
          </p:cNvPicPr>
          <p:nvPr/>
        </p:nvPicPr>
        <p:blipFill>
          <a:blip r:embed="rId7"/>
          <a:stretch>
            <a:fillRect/>
          </a:stretch>
        </p:blipFill>
        <p:spPr>
          <a:xfrm>
            <a:off x="7881800" y="3429000"/>
            <a:ext cx="3536127" cy="3014404"/>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59893" y="901337"/>
            <a:ext cx="11029616" cy="1188720"/>
          </a:xfrm>
        </p:spPr>
        <p:txBody>
          <a:bodyPr anchor="ctr">
            <a:normAutofit/>
          </a:bodyPr>
          <a:lstStyle/>
          <a:p>
            <a:r>
              <a:rPr lang="en-GB" sz="3600" dirty="0"/>
              <a:t>Results</a:t>
            </a:r>
            <a:endParaRPr lang="en-US" sz="3600" dirty="0"/>
          </a:p>
        </p:txBody>
      </p:sp>
      <p:sp>
        <p:nvSpPr>
          <p:cNvPr id="4" name="TextBox 3">
            <a:extLst>
              <a:ext uri="{FF2B5EF4-FFF2-40B4-BE49-F238E27FC236}">
                <a16:creationId xmlns:a16="http://schemas.microsoft.com/office/drawing/2014/main" id="{1846EEE8-5CA2-26C9-D428-6C2C9297FD33}"/>
              </a:ext>
            </a:extLst>
          </p:cNvPr>
          <p:cNvSpPr txBox="1"/>
          <p:nvPr/>
        </p:nvSpPr>
        <p:spPr>
          <a:xfrm>
            <a:off x="581191" y="2090057"/>
            <a:ext cx="11231364" cy="3970318"/>
          </a:xfrm>
          <a:prstGeom prst="rect">
            <a:avLst/>
          </a:prstGeom>
          <a:noFill/>
        </p:spPr>
        <p:txBody>
          <a:bodyPr wrap="square" rtlCol="0">
            <a:spAutoFit/>
          </a:bodyPr>
          <a:lstStyle/>
          <a:p>
            <a:pPr algn="just"/>
            <a:r>
              <a:rPr lang="en-IN" dirty="0"/>
              <a:t>From the superstore data analysis I’m able to find out various valuable insights from the dataset. The conclusions that I got from the dataset analysis are following:-</a:t>
            </a:r>
          </a:p>
          <a:p>
            <a:pPr algn="just"/>
            <a:endParaRPr lang="en-IN" dirty="0"/>
          </a:p>
          <a:p>
            <a:pPr marL="342900" indent="-342900" algn="just">
              <a:buAutoNum type="arabicPeriod"/>
            </a:pPr>
            <a:r>
              <a:rPr lang="en-IN" dirty="0"/>
              <a:t>From the profit graph based on the region I came to the conclusion that the west region has the highest sale and the central region has the lowest sale. The sales percentage of the regions are following East region: 30%, Central region: 22%, South region: 17% and the West region: 32%. The profits of the following sections are following East: 32%, Central: 14%, West: 38%, South: 16% .</a:t>
            </a:r>
          </a:p>
          <a:p>
            <a:pPr algn="just"/>
            <a:endParaRPr lang="en-IN" dirty="0"/>
          </a:p>
          <a:p>
            <a:pPr algn="just"/>
            <a:r>
              <a:rPr lang="en-IN" dirty="0"/>
              <a:t>2.  From the customer segment wise analysis I can see that The consumer section has the highest sale and the       Home office segment has the lowest sale. But the Technology section has the highest profit and the office supplies section has the low profit.</a:t>
            </a:r>
          </a:p>
          <a:p>
            <a:pPr algn="just"/>
            <a:endParaRPr lang="en-IN" dirty="0"/>
          </a:p>
          <a:p>
            <a:pPr algn="just"/>
            <a:r>
              <a:rPr lang="en-IN" dirty="0"/>
              <a:t>3.  From the state wise analysis we can see that California has the highest sale.</a:t>
            </a:r>
          </a:p>
          <a:p>
            <a:pPr algn="just"/>
            <a:endParaRPr lang="en-IN"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EB4C74C46D0148B2A9FB8402169FBD" ma:contentTypeVersion="3" ma:contentTypeDescription="Create a new document." ma:contentTypeScope="" ma:versionID="4ff35f60446a357b79fa16d73be11531">
  <xsd:schema xmlns:xsd="http://www.w3.org/2001/XMLSchema" xmlns:xs="http://www.w3.org/2001/XMLSchema" xmlns:p="http://schemas.microsoft.com/office/2006/metadata/properties" xmlns:ns3="3621f502-31ab-40b8-9e06-18e448c0826b" targetNamespace="http://schemas.microsoft.com/office/2006/metadata/properties" ma:root="true" ma:fieldsID="eba502b2d7246b53ef4de6ebb9343faf" ns3:_="">
    <xsd:import namespace="3621f502-31ab-40b8-9e06-18e448c0826b"/>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21f502-31ab-40b8-9e06-18e448c082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948CDC-B170-4FB9-A6CD-DA6304341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21f502-31ab-40b8-9e06-18e448c082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3621f502-31ab-40b8-9e06-18e448c0826b"/>
    <ds:schemaRef ds:uri="http://schemas.openxmlformats.org/package/2006/metadata/core-properties"/>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117</TotalTime>
  <Words>1541</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Student Details</vt:lpstr>
      <vt:lpstr>Superstore Data Analysis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Saha</cp:lastModifiedBy>
  <cp:revision>5</cp:revision>
  <dcterms:created xsi:type="dcterms:W3CDTF">2021-05-26T16:50:10Z</dcterms:created>
  <dcterms:modified xsi:type="dcterms:W3CDTF">2023-07-21T09:49:01Z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0x010100C0EB4C74C46D0148B2A9FB8402169FBD</vt:lpwstr>
  </property>
</Properties>
</file>