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C9ACA9-B09B-4CE6-B400-4566C7A4BD7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315376384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79611620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105761886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271184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199056958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C9ACA9-B09B-4CE6-B400-4566C7A4BD7E}"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421747262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C9ACA9-B09B-4CE6-B400-4566C7A4BD7E}"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219409046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9ACA9-B09B-4CE6-B400-4566C7A4BD7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388776695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9ACA9-B09B-4CE6-B400-4566C7A4BD7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138194206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9ACA9-B09B-4CE6-B400-4566C7A4BD7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8379782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C9ACA9-B09B-4CE6-B400-4566C7A4BD7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196296808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269084241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9ACA9-B09B-4CE6-B400-4566C7A4BD7E}"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27476548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C9ACA9-B09B-4CE6-B400-4566C7A4BD7E}"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352860028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1C9ACA9-B09B-4CE6-B400-4566C7A4BD7E}"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91108315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409214727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9ACA9-B09B-4CE6-B400-4566C7A4BD7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22018-0721-4917-82D6-A24909917BA1}" type="slidenum">
              <a:rPr lang="en-IN" smtClean="0"/>
              <a:t>‹#›</a:t>
            </a:fld>
            <a:endParaRPr lang="en-IN"/>
          </a:p>
        </p:txBody>
      </p:sp>
    </p:spTree>
    <p:extLst>
      <p:ext uri="{BB962C8B-B14F-4D97-AF65-F5344CB8AC3E}">
        <p14:creationId xmlns:p14="http://schemas.microsoft.com/office/powerpoint/2010/main" val="24740584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1C9ACA9-B09B-4CE6-B400-4566C7A4BD7E}" type="datetimeFigureOut">
              <a:rPr lang="en-IN" smtClean="0"/>
              <a:t>03-09-2024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D922018-0721-4917-82D6-A24909917BA1}" type="slidenum">
              <a:rPr lang="en-IN" smtClean="0"/>
              <a:t>‹#›</a:t>
            </a:fld>
            <a:endParaRPr lang="en-IN"/>
          </a:p>
        </p:txBody>
      </p:sp>
    </p:spTree>
    <p:extLst>
      <p:ext uri="{BB962C8B-B14F-4D97-AF65-F5344CB8AC3E}">
        <p14:creationId xmlns:p14="http://schemas.microsoft.com/office/powerpoint/2010/main" val="39751781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google.co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E05E-887F-5769-4C33-43E100CFB999}"/>
              </a:ext>
            </a:extLst>
          </p:cNvPr>
          <p:cNvSpPr>
            <a:spLocks noGrp="1"/>
          </p:cNvSpPr>
          <p:nvPr>
            <p:ph type="ctrTitle"/>
          </p:nvPr>
        </p:nvSpPr>
        <p:spPr/>
        <p:txBody>
          <a:bodyPr/>
          <a:lstStyle/>
          <a:p>
            <a:r>
              <a:rPr lang="en-US" b="1" dirty="0">
                <a:solidFill>
                  <a:schemeClr val="accent6">
                    <a:lumMod val="20000"/>
                    <a:lumOff val="80000"/>
                  </a:schemeClr>
                </a:solidFill>
              </a:rPr>
              <a:t>HR Data Analysis and Visualization Using MySQL and Power BI</a:t>
            </a:r>
            <a:endParaRPr lang="en-IN" b="1" dirty="0">
              <a:solidFill>
                <a:schemeClr val="accent6">
                  <a:lumMod val="20000"/>
                  <a:lumOff val="80000"/>
                </a:schemeClr>
              </a:solidFill>
            </a:endParaRPr>
          </a:p>
        </p:txBody>
      </p:sp>
      <p:sp>
        <p:nvSpPr>
          <p:cNvPr id="3" name="Subtitle 2">
            <a:extLst>
              <a:ext uri="{FF2B5EF4-FFF2-40B4-BE49-F238E27FC236}">
                <a16:creationId xmlns:a16="http://schemas.microsoft.com/office/drawing/2014/main" id="{39B1B4D4-5B81-BEF0-6919-ABA874C870D0}"/>
              </a:ext>
            </a:extLst>
          </p:cNvPr>
          <p:cNvSpPr>
            <a:spLocks noGrp="1"/>
          </p:cNvSpPr>
          <p:nvPr>
            <p:ph type="subTitle" idx="1"/>
          </p:nvPr>
        </p:nvSpPr>
        <p:spPr/>
        <p:txBody>
          <a:bodyPr>
            <a:normAutofit fontScale="92500" lnSpcReduction="20000"/>
          </a:bodyPr>
          <a:lstStyle/>
          <a:p>
            <a:r>
              <a:rPr lang="en-IN" sz="2400" b="1" dirty="0">
                <a:solidFill>
                  <a:schemeClr val="accent3">
                    <a:lumMod val="75000"/>
                  </a:schemeClr>
                </a:solidFill>
              </a:rPr>
              <a:t>By – </a:t>
            </a:r>
          </a:p>
          <a:p>
            <a:r>
              <a:rPr lang="en-IN" sz="2400" b="1" dirty="0">
                <a:solidFill>
                  <a:schemeClr val="accent3">
                    <a:lumMod val="75000"/>
                  </a:schemeClr>
                </a:solidFill>
              </a:rPr>
              <a:t>Akash Kumar (23030141003)</a:t>
            </a:r>
          </a:p>
          <a:p>
            <a:r>
              <a:rPr lang="en-IN" sz="2400" b="1" dirty="0">
                <a:solidFill>
                  <a:schemeClr val="accent3">
                    <a:lumMod val="75000"/>
                  </a:schemeClr>
                </a:solidFill>
              </a:rPr>
              <a:t>Swarn Prabha (23030141069)</a:t>
            </a:r>
          </a:p>
        </p:txBody>
      </p:sp>
    </p:spTree>
    <p:extLst>
      <p:ext uri="{BB962C8B-B14F-4D97-AF65-F5344CB8AC3E}">
        <p14:creationId xmlns:p14="http://schemas.microsoft.com/office/powerpoint/2010/main" val="192450626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3FB78-54D7-F306-A5F2-E94E518C0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23" y="218627"/>
            <a:ext cx="11307753" cy="6420746"/>
          </a:xfrm>
          <a:prstGeom prst="rect">
            <a:avLst/>
          </a:prstGeom>
        </p:spPr>
      </p:pic>
    </p:spTree>
    <p:extLst>
      <p:ext uri="{BB962C8B-B14F-4D97-AF65-F5344CB8AC3E}">
        <p14:creationId xmlns:p14="http://schemas.microsoft.com/office/powerpoint/2010/main" val="416217180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7073A6-F197-2554-5F98-E7BC3C90A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39" y="204337"/>
            <a:ext cx="11441122" cy="6449325"/>
          </a:xfrm>
          <a:prstGeom prst="rect">
            <a:avLst/>
          </a:prstGeom>
        </p:spPr>
      </p:pic>
    </p:spTree>
    <p:extLst>
      <p:ext uri="{BB962C8B-B14F-4D97-AF65-F5344CB8AC3E}">
        <p14:creationId xmlns:p14="http://schemas.microsoft.com/office/powerpoint/2010/main" val="197247979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C8BBE4-7583-D341-C6FD-3B1CEB223C54}"/>
              </a:ext>
            </a:extLst>
          </p:cNvPr>
          <p:cNvSpPr>
            <a:spLocks noGrp="1"/>
          </p:cNvSpPr>
          <p:nvPr>
            <p:ph type="title"/>
          </p:nvPr>
        </p:nvSpPr>
        <p:spPr>
          <a:xfrm flipH="1" flipV="1">
            <a:off x="-751114" y="-402770"/>
            <a:ext cx="1664889" cy="1021288"/>
          </a:xfrm>
        </p:spPr>
        <p:txBody>
          <a:bodyPr>
            <a:normAutofit/>
          </a:bodyPr>
          <a:lstStyle/>
          <a:p>
            <a:r>
              <a:rPr lang="en-IN" sz="800" dirty="0"/>
              <a:t>A</a:t>
            </a:r>
          </a:p>
        </p:txBody>
      </p:sp>
      <p:pic>
        <p:nvPicPr>
          <p:cNvPr id="7" name="Content Placeholder 6">
            <a:extLst>
              <a:ext uri="{FF2B5EF4-FFF2-40B4-BE49-F238E27FC236}">
                <a16:creationId xmlns:a16="http://schemas.microsoft.com/office/drawing/2014/main" id="{08E924C9-6FBB-90AC-09BE-6161431A1D7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23456" y="887905"/>
            <a:ext cx="6235473" cy="4637955"/>
          </a:xfrm>
        </p:spPr>
      </p:pic>
    </p:spTree>
    <p:extLst>
      <p:ext uri="{BB962C8B-B14F-4D97-AF65-F5344CB8AC3E}">
        <p14:creationId xmlns:p14="http://schemas.microsoft.com/office/powerpoint/2010/main" val="252351282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4844-2AF0-FE32-AC12-CF94127CB07E}"/>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00A8AF1B-CF7C-BFE6-4A22-002033773C84}"/>
              </a:ext>
            </a:extLst>
          </p:cNvPr>
          <p:cNvSpPr>
            <a:spLocks noGrp="1"/>
          </p:cNvSpPr>
          <p:nvPr>
            <p:ph sz="quarter" idx="13"/>
          </p:nvPr>
        </p:nvSpPr>
        <p:spPr>
          <a:xfrm>
            <a:off x="913149" y="1730830"/>
            <a:ext cx="10364451" cy="4060370"/>
          </a:xfrm>
        </p:spPr>
        <p:txBody>
          <a:bodyPr>
            <a:normAutofit/>
          </a:bodyPr>
          <a:lstStyle/>
          <a:p>
            <a:pPr marL="0" indent="0">
              <a:buNone/>
            </a:pPr>
            <a:endParaRPr lang="en-US" dirty="0"/>
          </a:p>
          <a:p>
            <a:pPr>
              <a:buFont typeface="Arial" panose="020B0604020202020204" pitchFamily="34" charset="0"/>
              <a:buChar char="•"/>
            </a:pPr>
            <a:r>
              <a:rPr lang="en-US" b="1" dirty="0"/>
              <a:t>1. Introduction</a:t>
            </a:r>
            <a:endParaRPr lang="en-US" dirty="0"/>
          </a:p>
          <a:p>
            <a:pPr>
              <a:buFont typeface="Arial" panose="020B0604020202020204" pitchFamily="34" charset="0"/>
              <a:buChar char="•"/>
            </a:pPr>
            <a:r>
              <a:rPr lang="en-US" b="1" dirty="0"/>
              <a:t>2. Data Collection and Preparation</a:t>
            </a:r>
            <a:endParaRPr lang="en-US" dirty="0"/>
          </a:p>
          <a:p>
            <a:pPr>
              <a:buFont typeface="Arial" panose="020B0604020202020204" pitchFamily="34" charset="0"/>
              <a:buChar char="•"/>
            </a:pPr>
            <a:r>
              <a:rPr lang="en-US" b="1" dirty="0"/>
              <a:t>3. Data Cleaning and Transformation</a:t>
            </a:r>
            <a:endParaRPr lang="en-US" dirty="0"/>
          </a:p>
          <a:p>
            <a:pPr>
              <a:buFont typeface="Arial" panose="020B0604020202020204" pitchFamily="34" charset="0"/>
              <a:buChar char="•"/>
            </a:pPr>
            <a:r>
              <a:rPr lang="en-US" b="1" dirty="0"/>
              <a:t>4. Exploratory Data Analysis</a:t>
            </a:r>
            <a:endParaRPr lang="en-US" dirty="0"/>
          </a:p>
          <a:p>
            <a:pPr>
              <a:buFont typeface="Arial" panose="020B0604020202020204" pitchFamily="34" charset="0"/>
              <a:buChar char="•"/>
            </a:pPr>
            <a:r>
              <a:rPr lang="en-US" b="1" dirty="0"/>
              <a:t>5. Data Visualization with Power BI</a:t>
            </a:r>
            <a:endParaRPr lang="en-US" dirty="0"/>
          </a:p>
          <a:p>
            <a:pPr>
              <a:buFont typeface="Arial" panose="020B0604020202020204" pitchFamily="34" charset="0"/>
              <a:buChar char="•"/>
            </a:pPr>
            <a:r>
              <a:rPr lang="en-US" b="1" dirty="0"/>
              <a:t>6. Key Insights and Findings</a:t>
            </a:r>
            <a:endParaRPr lang="en-US" dirty="0"/>
          </a:p>
          <a:p>
            <a:pPr>
              <a:buFont typeface="Arial" panose="020B0604020202020204" pitchFamily="34" charset="0"/>
              <a:buChar char="•"/>
            </a:pPr>
            <a:r>
              <a:rPr lang="en-US" b="1" dirty="0"/>
              <a:t>7. Conclusion and Recommendations</a:t>
            </a:r>
            <a:endParaRPr lang="en-US" dirty="0"/>
          </a:p>
          <a:p>
            <a:endParaRPr lang="en-IN" dirty="0"/>
          </a:p>
        </p:txBody>
      </p:sp>
    </p:spTree>
    <p:extLst>
      <p:ext uri="{BB962C8B-B14F-4D97-AF65-F5344CB8AC3E}">
        <p14:creationId xmlns:p14="http://schemas.microsoft.com/office/powerpoint/2010/main" val="72826482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A0D2-FE99-26AE-6364-A1EF4B9A876A}"/>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8D0D00D4-1915-635D-5220-111897F8D439}"/>
              </a:ext>
            </a:extLst>
          </p:cNvPr>
          <p:cNvSpPr>
            <a:spLocks noGrp="1"/>
          </p:cNvSpPr>
          <p:nvPr>
            <p:ph sz="quarter" idx="13"/>
          </p:nvPr>
        </p:nvSpPr>
        <p:spPr/>
        <p:txBody>
          <a:bodyPr/>
          <a:lstStyle/>
          <a:p>
            <a:pPr marL="0" indent="0">
              <a:buNone/>
            </a:pPr>
            <a:r>
              <a:rPr lang="en-US" dirty="0"/>
              <a:t>In this project, we conducted a comprehensive analysis of HR data to gain insights into the workforce's demographics, distribution, and employment trends. Using MySQL for data management and Power BI for visualization, the objective was to identify key patterns that can inform better HR practices and strategic decision-making. This analysis will help in understanding factors like employee turnover, tenure, and diversity, and provide actionable insights for improving HR processes.</a:t>
            </a:r>
            <a:endParaRPr lang="en-IN" dirty="0"/>
          </a:p>
        </p:txBody>
      </p:sp>
    </p:spTree>
    <p:extLst>
      <p:ext uri="{BB962C8B-B14F-4D97-AF65-F5344CB8AC3E}">
        <p14:creationId xmlns:p14="http://schemas.microsoft.com/office/powerpoint/2010/main" val="312059670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F394-45C6-37F1-8A3B-6FBD90B570C8}"/>
              </a:ext>
            </a:extLst>
          </p:cNvPr>
          <p:cNvSpPr>
            <a:spLocks noGrp="1"/>
          </p:cNvSpPr>
          <p:nvPr>
            <p:ph type="title"/>
          </p:nvPr>
        </p:nvSpPr>
        <p:spPr>
          <a:xfrm>
            <a:off x="913775" y="618517"/>
            <a:ext cx="9971939" cy="589797"/>
          </a:xfrm>
        </p:spPr>
        <p:txBody>
          <a:bodyPr/>
          <a:lstStyle/>
          <a:p>
            <a:r>
              <a:rPr lang="en-IN" b="1" dirty="0"/>
              <a:t>Data Overview</a:t>
            </a:r>
          </a:p>
        </p:txBody>
      </p:sp>
      <p:sp>
        <p:nvSpPr>
          <p:cNvPr id="4" name="Content Placeholder 3">
            <a:extLst>
              <a:ext uri="{FF2B5EF4-FFF2-40B4-BE49-F238E27FC236}">
                <a16:creationId xmlns:a16="http://schemas.microsoft.com/office/drawing/2014/main" id="{4A46500A-3FFA-4126-71FC-8924E7029558}"/>
              </a:ext>
            </a:extLst>
          </p:cNvPr>
          <p:cNvSpPr>
            <a:spLocks noGrp="1"/>
          </p:cNvSpPr>
          <p:nvPr>
            <p:ph sz="quarter" idx="13"/>
          </p:nvPr>
        </p:nvSpPr>
        <p:spPr>
          <a:xfrm>
            <a:off x="913774" y="1632858"/>
            <a:ext cx="4746797" cy="2013856"/>
          </a:xfrm>
        </p:spPr>
        <p:txBody>
          <a:bodyPr/>
          <a:lstStyle/>
          <a:p>
            <a:r>
              <a:rPr lang="en-US" b="1" dirty="0"/>
              <a:t>Name:</a:t>
            </a:r>
            <a:r>
              <a:rPr lang="en-US" dirty="0"/>
              <a:t> Human Resources.csv</a:t>
            </a:r>
          </a:p>
          <a:p>
            <a:pPr>
              <a:buFont typeface="Arial" panose="020B0604020202020204" pitchFamily="34" charset="0"/>
              <a:buChar char="•"/>
            </a:pPr>
            <a:r>
              <a:rPr lang="en-US" b="1" dirty="0"/>
              <a:t>Source:</a:t>
            </a:r>
            <a:r>
              <a:rPr lang="en-US" dirty="0"/>
              <a:t> </a:t>
            </a:r>
            <a:r>
              <a:rPr lang="en-US" dirty="0">
                <a:hlinkClick r:id="rId2"/>
              </a:rPr>
              <a:t>Kaggle.com/hr_data</a:t>
            </a:r>
            <a:endParaRPr lang="en-US" dirty="0"/>
          </a:p>
          <a:p>
            <a:pPr>
              <a:buFont typeface="Arial" panose="020B0604020202020204" pitchFamily="34" charset="0"/>
              <a:buChar char="•"/>
            </a:pPr>
            <a:r>
              <a:rPr lang="en-US" b="1" dirty="0"/>
              <a:t>Size:</a:t>
            </a:r>
            <a:r>
              <a:rPr lang="en-US" dirty="0"/>
              <a:t> 22215 rows and 13 columns</a:t>
            </a:r>
          </a:p>
          <a:p>
            <a:pPr>
              <a:buFont typeface="Arial" panose="020B0604020202020204" pitchFamily="34" charset="0"/>
              <a:buChar char="•"/>
            </a:pPr>
            <a:r>
              <a:rPr lang="en-US" b="1" dirty="0"/>
              <a:t>Data Period:</a:t>
            </a:r>
            <a:r>
              <a:rPr lang="en-US" dirty="0"/>
              <a:t> 2000-2020</a:t>
            </a:r>
          </a:p>
          <a:p>
            <a:pPr marL="0" indent="0">
              <a:buNone/>
            </a:pPr>
            <a:endParaRPr lang="en-IN" dirty="0"/>
          </a:p>
        </p:txBody>
      </p:sp>
      <p:pic>
        <p:nvPicPr>
          <p:cNvPr id="7" name="Content Placeholder 6">
            <a:extLst>
              <a:ext uri="{FF2B5EF4-FFF2-40B4-BE49-F238E27FC236}">
                <a16:creationId xmlns:a16="http://schemas.microsoft.com/office/drawing/2014/main" id="{4BA4073B-1DD8-9654-74A4-428679DB986D}"/>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132114" y="3646714"/>
            <a:ext cx="9753600" cy="2895600"/>
          </a:xfrm>
        </p:spPr>
      </p:pic>
    </p:spTree>
    <p:extLst>
      <p:ext uri="{BB962C8B-B14F-4D97-AF65-F5344CB8AC3E}">
        <p14:creationId xmlns:p14="http://schemas.microsoft.com/office/powerpoint/2010/main" val="349139043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25CFD3-086C-654E-7E96-D4A4EDE66BAA}"/>
              </a:ext>
            </a:extLst>
          </p:cNvPr>
          <p:cNvSpPr>
            <a:spLocks noGrp="1"/>
          </p:cNvSpPr>
          <p:nvPr>
            <p:ph type="title"/>
          </p:nvPr>
        </p:nvSpPr>
        <p:spPr>
          <a:xfrm>
            <a:off x="913775" y="163287"/>
            <a:ext cx="10364451" cy="1600199"/>
          </a:xfrm>
        </p:spPr>
        <p:txBody>
          <a:bodyPr/>
          <a:lstStyle/>
          <a:p>
            <a:r>
              <a:rPr lang="en-IN" b="1" dirty="0"/>
              <a:t>Data Preprocessing</a:t>
            </a:r>
          </a:p>
        </p:txBody>
      </p:sp>
      <p:sp>
        <p:nvSpPr>
          <p:cNvPr id="8" name="Content Placeholder 7">
            <a:extLst>
              <a:ext uri="{FF2B5EF4-FFF2-40B4-BE49-F238E27FC236}">
                <a16:creationId xmlns:a16="http://schemas.microsoft.com/office/drawing/2014/main" id="{07E8E37F-FA64-4F4F-CF1D-F17B80763AD8}"/>
              </a:ext>
            </a:extLst>
          </p:cNvPr>
          <p:cNvSpPr>
            <a:spLocks noGrp="1"/>
          </p:cNvSpPr>
          <p:nvPr>
            <p:ph sz="quarter" idx="13"/>
          </p:nvPr>
        </p:nvSpPr>
        <p:spPr>
          <a:xfrm>
            <a:off x="913150" y="1534885"/>
            <a:ext cx="5182850" cy="4833257"/>
          </a:xfrm>
        </p:spPr>
        <p:txBody>
          <a:bodyPr>
            <a:normAutofit/>
          </a:bodyPr>
          <a:lstStyle/>
          <a:p>
            <a:pPr marL="0" indent="0">
              <a:buNone/>
            </a:pPr>
            <a:r>
              <a:rPr lang="en-US" dirty="0"/>
              <a:t>Creating Database :</a:t>
            </a:r>
          </a:p>
          <a:p>
            <a:r>
              <a:rPr lang="en-US" dirty="0"/>
              <a:t>Established a new database named </a:t>
            </a:r>
            <a:r>
              <a:rPr lang="en-US" b="1" dirty="0"/>
              <a:t>project</a:t>
            </a:r>
            <a:r>
              <a:rPr lang="en-US" dirty="0"/>
              <a:t> in MySQL.</a:t>
            </a:r>
          </a:p>
          <a:p>
            <a:pPr marL="0" indent="0">
              <a:buNone/>
            </a:pPr>
            <a:r>
              <a:rPr lang="en-IN" dirty="0"/>
              <a:t>Importing Data :</a:t>
            </a:r>
          </a:p>
          <a:p>
            <a:r>
              <a:rPr lang="en-US" dirty="0"/>
              <a:t>Loaded HR data into the ‘</a:t>
            </a:r>
            <a:r>
              <a:rPr lang="en-US" b="1" dirty="0" err="1"/>
              <a:t>hr</a:t>
            </a:r>
            <a:r>
              <a:rPr lang="en-US" dirty="0"/>
              <a:t>’ </a:t>
            </a:r>
            <a:r>
              <a:rPr lang="en-IN" dirty="0"/>
              <a:t>table within the database.</a:t>
            </a:r>
          </a:p>
          <a:p>
            <a:pPr marL="0" indent="0">
              <a:buNone/>
            </a:pPr>
            <a:r>
              <a:rPr lang="en-IN" dirty="0"/>
              <a:t>Initial Exploration</a:t>
            </a:r>
          </a:p>
          <a:p>
            <a:r>
              <a:rPr lang="en-IN" dirty="0"/>
              <a:t>Performed preliminary checks using ‘select’ and ‘describe’ statements.</a:t>
            </a:r>
          </a:p>
        </p:txBody>
      </p:sp>
      <p:pic>
        <p:nvPicPr>
          <p:cNvPr id="16" name="Picture 15">
            <a:extLst>
              <a:ext uri="{FF2B5EF4-FFF2-40B4-BE49-F238E27FC236}">
                <a16:creationId xmlns:a16="http://schemas.microsoft.com/office/drawing/2014/main" id="{7C720024-FF11-FB7E-5A19-42192C489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596" y="1300651"/>
            <a:ext cx="5368802" cy="5067492"/>
          </a:xfrm>
          <a:prstGeom prst="rect">
            <a:avLst/>
          </a:prstGeom>
        </p:spPr>
      </p:pic>
    </p:spTree>
    <p:extLst>
      <p:ext uri="{BB962C8B-B14F-4D97-AF65-F5344CB8AC3E}">
        <p14:creationId xmlns:p14="http://schemas.microsoft.com/office/powerpoint/2010/main" val="6943923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E2A1-2A3D-CEB7-50A3-B4F26FDE87C3}"/>
              </a:ext>
            </a:extLst>
          </p:cNvPr>
          <p:cNvSpPr>
            <a:spLocks noGrp="1"/>
          </p:cNvSpPr>
          <p:nvPr>
            <p:ph type="title"/>
          </p:nvPr>
        </p:nvSpPr>
        <p:spPr>
          <a:xfrm>
            <a:off x="913775" y="163287"/>
            <a:ext cx="10364451" cy="1611084"/>
          </a:xfrm>
        </p:spPr>
        <p:txBody>
          <a:bodyPr/>
          <a:lstStyle/>
          <a:p>
            <a:r>
              <a:rPr lang="en-IN" b="1" dirty="0"/>
              <a:t>Data Cleaning - Overview</a:t>
            </a:r>
          </a:p>
        </p:txBody>
      </p:sp>
      <p:sp>
        <p:nvSpPr>
          <p:cNvPr id="4" name="Rectangle 1">
            <a:extLst>
              <a:ext uri="{FF2B5EF4-FFF2-40B4-BE49-F238E27FC236}">
                <a16:creationId xmlns:a16="http://schemas.microsoft.com/office/drawing/2014/main" id="{46568071-47D5-AB37-0B18-210650234357}"/>
              </a:ext>
            </a:extLst>
          </p:cNvPr>
          <p:cNvSpPr>
            <a:spLocks noGrp="1" noChangeArrowheads="1"/>
          </p:cNvSpPr>
          <p:nvPr>
            <p:ph sz="quarter" idx="13"/>
          </p:nvPr>
        </p:nvSpPr>
        <p:spPr bwMode="auto">
          <a:xfrm>
            <a:off x="688179" y="1530889"/>
            <a:ext cx="407188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Objective: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Ensure data accuracy, consistency, and readiness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Key Cleaning Steps: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Renaming columns for clarity.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Formatting date fields appropriately.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Handling missing and invalid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Adding calculated fields (e.g., 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86071FE-00AB-F9A2-6736-F3253931D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235" y="1661948"/>
            <a:ext cx="4915586" cy="743054"/>
          </a:xfrm>
          <a:prstGeom prst="rect">
            <a:avLst/>
          </a:prstGeom>
        </p:spPr>
      </p:pic>
      <p:pic>
        <p:nvPicPr>
          <p:cNvPr id="14" name="Picture 13">
            <a:extLst>
              <a:ext uri="{FF2B5EF4-FFF2-40B4-BE49-F238E27FC236}">
                <a16:creationId xmlns:a16="http://schemas.microsoft.com/office/drawing/2014/main" id="{904C165D-9CC4-D977-5D38-097D17FB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658" y="2500183"/>
            <a:ext cx="7097486" cy="1857634"/>
          </a:xfrm>
          <a:prstGeom prst="rect">
            <a:avLst/>
          </a:prstGeom>
        </p:spPr>
      </p:pic>
      <p:pic>
        <p:nvPicPr>
          <p:cNvPr id="16" name="Picture 15">
            <a:extLst>
              <a:ext uri="{FF2B5EF4-FFF2-40B4-BE49-F238E27FC236}">
                <a16:creationId xmlns:a16="http://schemas.microsoft.com/office/drawing/2014/main" id="{EF9A1E15-742A-6558-CD62-F29CDACEB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66" y="4576841"/>
            <a:ext cx="5750920" cy="1061959"/>
          </a:xfrm>
          <a:prstGeom prst="rect">
            <a:avLst/>
          </a:prstGeom>
        </p:spPr>
      </p:pic>
    </p:spTree>
    <p:extLst>
      <p:ext uri="{BB962C8B-B14F-4D97-AF65-F5344CB8AC3E}">
        <p14:creationId xmlns:p14="http://schemas.microsoft.com/office/powerpoint/2010/main" val="275978824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182B-8D99-4837-2888-C5C9C5100A1A}"/>
              </a:ext>
            </a:extLst>
          </p:cNvPr>
          <p:cNvSpPr>
            <a:spLocks noGrp="1"/>
          </p:cNvSpPr>
          <p:nvPr>
            <p:ph type="title"/>
          </p:nvPr>
        </p:nvSpPr>
        <p:spPr>
          <a:xfrm>
            <a:off x="913775" y="618518"/>
            <a:ext cx="10364451" cy="785740"/>
          </a:xfrm>
        </p:spPr>
        <p:txBody>
          <a:bodyPr/>
          <a:lstStyle/>
          <a:p>
            <a:r>
              <a:rPr lang="en-IN" b="1" dirty="0"/>
              <a:t>Exploratory Data Analysis - Overview</a:t>
            </a:r>
          </a:p>
        </p:txBody>
      </p:sp>
      <p:sp>
        <p:nvSpPr>
          <p:cNvPr id="4" name="Content Placeholder 3">
            <a:extLst>
              <a:ext uri="{FF2B5EF4-FFF2-40B4-BE49-F238E27FC236}">
                <a16:creationId xmlns:a16="http://schemas.microsoft.com/office/drawing/2014/main" id="{D1CE065E-B942-CA90-0CA4-A335DE1EFCDF}"/>
              </a:ext>
            </a:extLst>
          </p:cNvPr>
          <p:cNvSpPr>
            <a:spLocks noGrp="1"/>
          </p:cNvSpPr>
          <p:nvPr>
            <p:ph sz="quarter" idx="13"/>
          </p:nvPr>
        </p:nvSpPr>
        <p:spPr>
          <a:xfrm>
            <a:off x="913773" y="1502230"/>
            <a:ext cx="10254969" cy="511627"/>
          </a:xfrm>
        </p:spPr>
        <p:txBody>
          <a:bodyPr>
            <a:normAutofit/>
          </a:bodyPr>
          <a:lstStyle/>
          <a:p>
            <a:r>
              <a:rPr lang="en-US" b="1" dirty="0"/>
              <a:t>Purpose : </a:t>
            </a:r>
            <a:r>
              <a:rPr lang="en-US" dirty="0"/>
              <a:t>Uncover patterns, trends, and insights within the HR data.</a:t>
            </a:r>
          </a:p>
          <a:p>
            <a:endParaRPr lang="en-IN" dirty="0"/>
          </a:p>
        </p:txBody>
      </p:sp>
      <p:sp>
        <p:nvSpPr>
          <p:cNvPr id="5" name="Content Placeholder 4">
            <a:extLst>
              <a:ext uri="{FF2B5EF4-FFF2-40B4-BE49-F238E27FC236}">
                <a16:creationId xmlns:a16="http://schemas.microsoft.com/office/drawing/2014/main" id="{0DB9A924-5FAA-8E1F-1A0F-8D212857273E}"/>
              </a:ext>
            </a:extLst>
          </p:cNvPr>
          <p:cNvSpPr>
            <a:spLocks noGrp="1"/>
          </p:cNvSpPr>
          <p:nvPr>
            <p:ph sz="quarter" idx="14"/>
          </p:nvPr>
        </p:nvSpPr>
        <p:spPr>
          <a:xfrm>
            <a:off x="598714" y="1915886"/>
            <a:ext cx="10678886" cy="4561114"/>
          </a:xfrm>
        </p:spPr>
        <p:txBody>
          <a:bodyPr>
            <a:normAutofit fontScale="77500" lnSpcReduction="20000"/>
          </a:bodyPr>
          <a:lstStyle/>
          <a:p>
            <a:pPr marL="0" indent="0">
              <a:buNone/>
            </a:pPr>
            <a:r>
              <a:rPr lang="en-IN" dirty="0"/>
              <a:t>Key Questions Explored:</a:t>
            </a:r>
          </a:p>
          <a:p>
            <a:r>
              <a:rPr lang="en-US" b="0" dirty="0">
                <a:solidFill>
                  <a:schemeClr val="tx1">
                    <a:lumMod val="95000"/>
                  </a:schemeClr>
                </a:solidFill>
                <a:effectLst/>
                <a:latin typeface="Consolas" panose="020B0609020204030204" pitchFamily="49" charset="0"/>
              </a:rPr>
              <a:t>-- 1. What is the gender breakdown of employees in the company?</a:t>
            </a:r>
          </a:p>
          <a:p>
            <a:r>
              <a:rPr lang="en-US" b="0" dirty="0">
                <a:solidFill>
                  <a:schemeClr val="tx1">
                    <a:lumMod val="95000"/>
                  </a:schemeClr>
                </a:solidFill>
                <a:effectLst/>
                <a:latin typeface="Consolas" panose="020B0609020204030204" pitchFamily="49" charset="0"/>
              </a:rPr>
              <a:t>-- 2. What is the race/ethnicity breakdown of employees in the company?</a:t>
            </a:r>
          </a:p>
          <a:p>
            <a:r>
              <a:rPr lang="en-US" b="0" dirty="0">
                <a:solidFill>
                  <a:schemeClr val="tx1">
                    <a:lumMod val="95000"/>
                  </a:schemeClr>
                </a:solidFill>
                <a:effectLst/>
                <a:latin typeface="Consolas" panose="020B0609020204030204" pitchFamily="49" charset="0"/>
              </a:rPr>
              <a:t>-- 3. What is the age distribution of employees in the company?</a:t>
            </a:r>
          </a:p>
          <a:p>
            <a:r>
              <a:rPr lang="en-US" b="0" dirty="0">
                <a:solidFill>
                  <a:schemeClr val="tx1">
                    <a:lumMod val="95000"/>
                  </a:schemeClr>
                </a:solidFill>
                <a:effectLst/>
                <a:latin typeface="Consolas" panose="020B0609020204030204" pitchFamily="49" charset="0"/>
              </a:rPr>
              <a:t>-- 4. How many employees work at headquarters versus remote locations?</a:t>
            </a:r>
          </a:p>
          <a:p>
            <a:r>
              <a:rPr lang="en-US" b="0" dirty="0">
                <a:solidFill>
                  <a:schemeClr val="tx1">
                    <a:lumMod val="95000"/>
                  </a:schemeClr>
                </a:solidFill>
                <a:effectLst/>
                <a:latin typeface="Consolas" panose="020B0609020204030204" pitchFamily="49" charset="0"/>
              </a:rPr>
              <a:t>-- 5. What is the average length of employment for employees who have been terminated?</a:t>
            </a:r>
          </a:p>
          <a:p>
            <a:r>
              <a:rPr lang="en-US" b="0" dirty="0">
                <a:solidFill>
                  <a:schemeClr val="tx1">
                    <a:lumMod val="95000"/>
                  </a:schemeClr>
                </a:solidFill>
                <a:effectLst/>
                <a:latin typeface="Consolas" panose="020B0609020204030204" pitchFamily="49" charset="0"/>
              </a:rPr>
              <a:t>-- 6. How does the gender distribution vary across departments and job titles?</a:t>
            </a:r>
          </a:p>
          <a:p>
            <a:r>
              <a:rPr lang="en-US" b="0" dirty="0">
                <a:solidFill>
                  <a:schemeClr val="tx1">
                    <a:lumMod val="95000"/>
                  </a:schemeClr>
                </a:solidFill>
                <a:effectLst/>
                <a:latin typeface="Consolas" panose="020B0609020204030204" pitchFamily="49" charset="0"/>
              </a:rPr>
              <a:t>-- 7. What is the distribution of job titles across the company?</a:t>
            </a:r>
          </a:p>
          <a:p>
            <a:r>
              <a:rPr lang="en-US" b="0" dirty="0">
                <a:solidFill>
                  <a:schemeClr val="tx1">
                    <a:lumMod val="95000"/>
                  </a:schemeClr>
                </a:solidFill>
                <a:effectLst/>
                <a:latin typeface="Consolas" panose="020B0609020204030204" pitchFamily="49" charset="0"/>
              </a:rPr>
              <a:t>-- 8. Which department has the highest turnover rate?</a:t>
            </a:r>
          </a:p>
          <a:p>
            <a:r>
              <a:rPr lang="en-US" b="0" dirty="0">
                <a:solidFill>
                  <a:schemeClr val="tx1">
                    <a:lumMod val="95000"/>
                  </a:schemeClr>
                </a:solidFill>
                <a:effectLst/>
                <a:latin typeface="Consolas" panose="020B0609020204030204" pitchFamily="49" charset="0"/>
              </a:rPr>
              <a:t>-- 9. What is the distribution of employees across locations by city and state?</a:t>
            </a:r>
          </a:p>
          <a:p>
            <a:r>
              <a:rPr lang="en-US" b="0" dirty="0">
                <a:solidFill>
                  <a:schemeClr val="tx1">
                    <a:lumMod val="95000"/>
                  </a:schemeClr>
                </a:solidFill>
                <a:effectLst/>
                <a:latin typeface="Consolas" panose="020B0609020204030204" pitchFamily="49" charset="0"/>
              </a:rPr>
              <a:t>-- 10. How has the company's employee count changed over time based on hire and term dates?</a:t>
            </a:r>
          </a:p>
          <a:p>
            <a:r>
              <a:rPr lang="en-US" b="0" dirty="0">
                <a:solidFill>
                  <a:schemeClr val="tx1">
                    <a:lumMod val="95000"/>
                  </a:schemeClr>
                </a:solidFill>
                <a:effectLst/>
                <a:latin typeface="Consolas" panose="020B0609020204030204" pitchFamily="49" charset="0"/>
              </a:rPr>
              <a:t>-- 11. What is the tenure distribution for each department?</a:t>
            </a:r>
          </a:p>
          <a:p>
            <a:pPr marL="0" indent="0">
              <a:buNone/>
            </a:pPr>
            <a:endParaRPr lang="en-IN" dirty="0">
              <a:solidFill>
                <a:schemeClr val="tx1">
                  <a:lumMod val="95000"/>
                </a:schemeClr>
              </a:solidFill>
            </a:endParaRPr>
          </a:p>
        </p:txBody>
      </p:sp>
    </p:spTree>
    <p:extLst>
      <p:ext uri="{BB962C8B-B14F-4D97-AF65-F5344CB8AC3E}">
        <p14:creationId xmlns:p14="http://schemas.microsoft.com/office/powerpoint/2010/main" val="106125883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542FE2-E0AE-715D-2CDD-A5CDE5BD1E5C}"/>
              </a:ext>
            </a:extLst>
          </p:cNvPr>
          <p:cNvSpPr>
            <a:spLocks noGrp="1"/>
          </p:cNvSpPr>
          <p:nvPr>
            <p:ph type="title"/>
          </p:nvPr>
        </p:nvSpPr>
        <p:spPr>
          <a:xfrm>
            <a:off x="913775" y="618518"/>
            <a:ext cx="10364451" cy="785740"/>
          </a:xfrm>
        </p:spPr>
        <p:txBody>
          <a:bodyPr/>
          <a:lstStyle/>
          <a:p>
            <a:r>
              <a:rPr lang="en-IN" b="1" dirty="0"/>
              <a:t>Gender Breakdown</a:t>
            </a:r>
          </a:p>
        </p:txBody>
      </p:sp>
      <p:sp>
        <p:nvSpPr>
          <p:cNvPr id="7" name="Rectangle 1">
            <a:extLst>
              <a:ext uri="{FF2B5EF4-FFF2-40B4-BE49-F238E27FC236}">
                <a16:creationId xmlns:a16="http://schemas.microsoft.com/office/drawing/2014/main" id="{C387DF0A-0FE3-1415-96AE-E9AE52A82A1B}"/>
              </a:ext>
            </a:extLst>
          </p:cNvPr>
          <p:cNvSpPr>
            <a:spLocks noGrp="1" noChangeArrowheads="1"/>
          </p:cNvSpPr>
          <p:nvPr>
            <p:ph sz="quarter" idx="13"/>
          </p:nvPr>
        </p:nvSpPr>
        <p:spPr bwMode="auto">
          <a:xfrm>
            <a:off x="913775" y="1622205"/>
            <a:ext cx="312482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Determine the distribution of genders among current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Findings: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Present the count and percentage of each gender category.</a:t>
            </a:r>
          </a:p>
        </p:txBody>
      </p:sp>
      <p:pic>
        <p:nvPicPr>
          <p:cNvPr id="9" name="Picture 8">
            <a:extLst>
              <a:ext uri="{FF2B5EF4-FFF2-40B4-BE49-F238E27FC236}">
                <a16:creationId xmlns:a16="http://schemas.microsoft.com/office/drawing/2014/main" id="{62ABFC2C-065C-C541-1676-F9B8FA7E8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33" y="2624025"/>
            <a:ext cx="7201905" cy="1609950"/>
          </a:xfrm>
          <a:prstGeom prst="rect">
            <a:avLst/>
          </a:prstGeom>
        </p:spPr>
      </p:pic>
    </p:spTree>
    <p:extLst>
      <p:ext uri="{BB962C8B-B14F-4D97-AF65-F5344CB8AC3E}">
        <p14:creationId xmlns:p14="http://schemas.microsoft.com/office/powerpoint/2010/main" val="296275164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A2FF-7CBE-10DE-BFFF-531E4D1D2582}"/>
              </a:ext>
            </a:extLst>
          </p:cNvPr>
          <p:cNvSpPr>
            <a:spLocks noGrp="1"/>
          </p:cNvSpPr>
          <p:nvPr>
            <p:ph type="title"/>
          </p:nvPr>
        </p:nvSpPr>
        <p:spPr>
          <a:xfrm>
            <a:off x="913775" y="618518"/>
            <a:ext cx="10364451" cy="938140"/>
          </a:xfrm>
        </p:spPr>
        <p:txBody>
          <a:bodyPr/>
          <a:lstStyle/>
          <a:p>
            <a:r>
              <a:rPr lang="en-US" b="1" dirty="0"/>
              <a:t>Data Visualization with Power BI</a:t>
            </a:r>
            <a:endParaRPr lang="en-IN" b="1" dirty="0"/>
          </a:p>
        </p:txBody>
      </p:sp>
      <p:sp>
        <p:nvSpPr>
          <p:cNvPr id="4" name="Rectangle 1">
            <a:extLst>
              <a:ext uri="{FF2B5EF4-FFF2-40B4-BE49-F238E27FC236}">
                <a16:creationId xmlns:a16="http://schemas.microsoft.com/office/drawing/2014/main" id="{B0D2024F-053F-37F3-2245-1B8AC4E7CA13}"/>
              </a:ext>
            </a:extLst>
          </p:cNvPr>
          <p:cNvSpPr>
            <a:spLocks noGrp="1" noChangeArrowheads="1"/>
          </p:cNvSpPr>
          <p:nvPr>
            <p:ph sz="quarter" idx="13"/>
          </p:nvPr>
        </p:nvSpPr>
        <p:spPr bwMode="auto">
          <a:xfrm>
            <a:off x="1426030" y="2187177"/>
            <a:ext cx="95794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Visuals Used: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Bar charts, line charts, and tables to display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Heatmaps to highlight correlations between variables.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a clear, visual understanding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trends in employee attrition.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39713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71</TotalTime>
  <Words>517</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Tw Cen MT</vt:lpstr>
      <vt:lpstr>Droplet</vt:lpstr>
      <vt:lpstr>HR Data Analysis and Visualization Using MySQL and Power BI</vt:lpstr>
      <vt:lpstr>Agenda</vt:lpstr>
      <vt:lpstr>INTRODUCTION</vt:lpstr>
      <vt:lpstr>Data Overview</vt:lpstr>
      <vt:lpstr>Data Preprocessing</vt:lpstr>
      <vt:lpstr>Data Cleaning - Overview</vt:lpstr>
      <vt:lpstr>Exploratory Data Analysis - Overview</vt:lpstr>
      <vt:lpstr>Gender Breakdown</vt:lpstr>
      <vt:lpstr>Data Visualization with Power BI</vt:lpstr>
      <vt:lpstr>PowerPoint Presentation</vt:lpstr>
      <vt:lpstr>PowerPoint Presentation</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Kumar</dc:creator>
  <cp:lastModifiedBy>Akash Kumar</cp:lastModifiedBy>
  <cp:revision>1</cp:revision>
  <dcterms:created xsi:type="dcterms:W3CDTF">2024-09-03T03:12:44Z</dcterms:created>
  <dcterms:modified xsi:type="dcterms:W3CDTF">2024-09-03T04:23:53Z</dcterms:modified>
</cp:coreProperties>
</file>