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58" r:id="rId6"/>
    <p:sldId id="261" r:id="rId7"/>
    <p:sldId id="262" r:id="rId8"/>
    <p:sldId id="263" r:id="rId9"/>
    <p:sldId id="265" r:id="rId10"/>
    <p:sldId id="266"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House price prediction</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err="1"/>
              <a:t>A</a:t>
            </a:r>
            <a:r>
              <a:rPr lang="en-US" dirty="0" err="1" smtClean="0"/>
              <a:t>kash</a:t>
            </a:r>
            <a:endParaRPr lang="en-US" dirty="0"/>
          </a:p>
        </p:txBody>
      </p:sp>
    </p:spTree>
    <p:extLst>
      <p:ext uri="{BB962C8B-B14F-4D97-AF65-F5344CB8AC3E}">
        <p14:creationId xmlns:p14="http://schemas.microsoft.com/office/powerpoint/2010/main" val="425963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sz="1600" dirty="0" smtClean="0"/>
              <a:t>seventh </a:t>
            </a:r>
            <a:r>
              <a:rPr lang="en-US" sz="1600" dirty="0"/>
              <a:t>diagram is the relationship between </a:t>
            </a:r>
            <a:r>
              <a:rPr lang="en-US" sz="1600" dirty="0" err="1"/>
              <a:t>saleprice</a:t>
            </a:r>
            <a:r>
              <a:rPr lang="en-US" sz="1600" dirty="0"/>
              <a:t> and garage area how it </a:t>
            </a:r>
            <a:r>
              <a:rPr lang="en-US" sz="1600" dirty="0" smtClean="0"/>
              <a:t>impact</a:t>
            </a:r>
          </a:p>
          <a:p>
            <a:r>
              <a:rPr lang="en-US" sz="1600" dirty="0"/>
              <a:t>Eighth </a:t>
            </a:r>
            <a:r>
              <a:rPr lang="en-US" sz="1600" dirty="0" smtClean="0"/>
              <a:t>diagram </a:t>
            </a:r>
            <a:r>
              <a:rPr lang="en-US" sz="1600" dirty="0"/>
              <a:t>is the relationship between </a:t>
            </a:r>
            <a:r>
              <a:rPr lang="en-US" sz="1600" dirty="0" err="1"/>
              <a:t>saleprice</a:t>
            </a:r>
            <a:r>
              <a:rPr lang="en-US" sz="1600" dirty="0"/>
              <a:t> and gr liv </a:t>
            </a:r>
            <a:r>
              <a:rPr lang="en-US" sz="1600" dirty="0" smtClean="0"/>
              <a:t>area.</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Observation of first </a:t>
            </a:r>
            <a:r>
              <a:rPr lang="en-US" sz="1600" dirty="0" smtClean="0"/>
              <a:t>-</a:t>
            </a:r>
            <a:r>
              <a:rPr lang="en-US" sz="1600" dirty="0"/>
              <a:t> the slope is upwards. it shows the </a:t>
            </a:r>
            <a:r>
              <a:rPr lang="en-US" sz="1600" dirty="0" err="1"/>
              <a:t>incresing</a:t>
            </a:r>
            <a:r>
              <a:rPr lang="en-US" sz="1600" dirty="0"/>
              <a:t> trend.</a:t>
            </a:r>
          </a:p>
          <a:p>
            <a:r>
              <a:rPr lang="en-US" sz="1600" dirty="0"/>
              <a:t>the chart showing us the greater the ground area will increase the price</a:t>
            </a:r>
            <a:r>
              <a:rPr lang="en-US" sz="1600" dirty="0" smtClean="0"/>
              <a:t>.</a:t>
            </a:r>
          </a:p>
          <a:p>
            <a:endParaRPr lang="en-US" sz="1600" dirty="0"/>
          </a:p>
          <a:p>
            <a:r>
              <a:rPr lang="en-US" sz="1600" dirty="0"/>
              <a:t>Observation of </a:t>
            </a:r>
            <a:r>
              <a:rPr lang="en-US" sz="1600" dirty="0" smtClean="0"/>
              <a:t>second-</a:t>
            </a:r>
            <a:r>
              <a:rPr lang="en-US" sz="1600" dirty="0"/>
              <a:t> there is much fluctuation in the data but thee trend is upwards shifting</a:t>
            </a:r>
          </a:p>
          <a:p>
            <a:r>
              <a:rPr lang="en-US" sz="1600" dirty="0"/>
              <a:t>the bars shows the greater the ground living area will higher the price.</a:t>
            </a:r>
          </a:p>
          <a:p>
            <a:endParaRPr lang="en-US" sz="1600" dirty="0"/>
          </a:p>
          <a:p>
            <a:endParaRPr lang="en-US" sz="1600" dirty="0" smtClean="0"/>
          </a:p>
          <a:p>
            <a:endParaRPr lang="en-US" sz="1600" dirty="0"/>
          </a:p>
          <a:p>
            <a:endParaRPr lang="en-US" sz="1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22" t="30192" r="43788" b="28306"/>
          <a:stretch/>
        </p:blipFill>
        <p:spPr>
          <a:xfrm>
            <a:off x="336653" y="1444336"/>
            <a:ext cx="3695019" cy="244186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364" t="33157" r="35455" b="17795"/>
          <a:stretch/>
        </p:blipFill>
        <p:spPr>
          <a:xfrm>
            <a:off x="4031672" y="1444336"/>
            <a:ext cx="4405746" cy="2521527"/>
          </a:xfrm>
          <a:prstGeom prst="rect">
            <a:avLst/>
          </a:prstGeom>
        </p:spPr>
      </p:pic>
    </p:spTree>
    <p:extLst>
      <p:ext uri="{BB962C8B-B14F-4D97-AF65-F5344CB8AC3E}">
        <p14:creationId xmlns:p14="http://schemas.microsoft.com/office/powerpoint/2010/main" val="224143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1400" dirty="0"/>
              <a:t>First of all we got 2 data frames test and train data we need to clean up both so first we need to clean the train data in the train data there are 1168 rows and 81 columns inclusive of nan values. So we decide to split the string and numeric columns than fill them all with different mean and mode technique. To clean the data. Than we correlate the targeted variable with some important independent variables</a:t>
            </a:r>
            <a:r>
              <a:rPr lang="en-IN" sz="1400" dirty="0" smtClean="0"/>
              <a:t>.</a:t>
            </a:r>
          </a:p>
          <a:p>
            <a:pPr algn="just"/>
            <a:endParaRPr lang="en-US" sz="1400" dirty="0"/>
          </a:p>
          <a:p>
            <a:endParaRPr lang="en-US" dirty="0"/>
          </a:p>
        </p:txBody>
      </p:sp>
      <p:sp>
        <p:nvSpPr>
          <p:cNvPr id="2" name="Title 1"/>
          <p:cNvSpPr>
            <a:spLocks noGrp="1"/>
          </p:cNvSpPr>
          <p:nvPr>
            <p:ph type="title"/>
          </p:nvPr>
        </p:nvSpPr>
        <p:spPr/>
        <p:txBody>
          <a:bodyPr>
            <a:normAutofit/>
          </a:bodyPr>
          <a:lstStyle/>
          <a:p>
            <a:r>
              <a:rPr lang="en-US" sz="2800" dirty="0" smtClean="0"/>
              <a:t>Data scaling and preprocessing</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364" t="33965" r="24697" b="12945"/>
          <a:stretch/>
        </p:blipFill>
        <p:spPr>
          <a:xfrm>
            <a:off x="990600" y="2743199"/>
            <a:ext cx="7543800" cy="3657601"/>
          </a:xfrm>
          <a:prstGeom prst="rect">
            <a:avLst/>
          </a:prstGeom>
        </p:spPr>
      </p:pic>
    </p:spTree>
    <p:extLst>
      <p:ext uri="{BB962C8B-B14F-4D97-AF65-F5344CB8AC3E}">
        <p14:creationId xmlns:p14="http://schemas.microsoft.com/office/powerpoint/2010/main" val="385160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1600" dirty="0"/>
              <a:t>It was a regression problem that’s why we have used linear regression. We have used random forest </a:t>
            </a:r>
            <a:r>
              <a:rPr lang="en-IN" sz="1600" dirty="0" err="1"/>
              <a:t>regressor</a:t>
            </a:r>
            <a:r>
              <a:rPr lang="en-IN" sz="1600" dirty="0"/>
              <a:t> because it gives as the best r2 score and its cross validation score was also good. And the difference between accuracy and cross validation score is very less. So we took this and also done the hyper parameter </a:t>
            </a:r>
            <a:r>
              <a:rPr lang="en-IN" sz="1600" dirty="0" err="1"/>
              <a:t>tunning</a:t>
            </a:r>
            <a:r>
              <a:rPr lang="en-IN" sz="1600" dirty="0"/>
              <a:t> to tune the data.</a:t>
            </a:r>
            <a:endParaRPr lang="en-US" sz="1600" dirty="0"/>
          </a:p>
          <a:p>
            <a:endParaRPr lang="en-US" dirty="0"/>
          </a:p>
        </p:txBody>
      </p:sp>
      <p:sp>
        <p:nvSpPr>
          <p:cNvPr id="2" name="Title 1"/>
          <p:cNvSpPr>
            <a:spLocks noGrp="1"/>
          </p:cNvSpPr>
          <p:nvPr>
            <p:ph type="title"/>
          </p:nvPr>
        </p:nvSpPr>
        <p:spPr/>
        <p:txBody>
          <a:bodyPr>
            <a:normAutofit/>
          </a:bodyPr>
          <a:lstStyle/>
          <a:p>
            <a:r>
              <a:rPr lang="en-US" sz="2800" dirty="0" smtClean="0"/>
              <a:t>Train the model</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212" t="35043" r="29697" b="36391"/>
          <a:stretch/>
        </p:blipFill>
        <p:spPr>
          <a:xfrm>
            <a:off x="990600" y="3048000"/>
            <a:ext cx="6956942" cy="2514600"/>
          </a:xfrm>
          <a:prstGeom prst="rect">
            <a:avLst/>
          </a:prstGeom>
        </p:spPr>
      </p:pic>
    </p:spTree>
    <p:extLst>
      <p:ext uri="{BB962C8B-B14F-4D97-AF65-F5344CB8AC3E}">
        <p14:creationId xmlns:p14="http://schemas.microsoft.com/office/powerpoint/2010/main" val="229096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000" dirty="0"/>
              <a:t>The conclusion is many factor as I mentioned earlier could effect the prices of the property. The newly built houses have more demand and there prices are also little high. Parking capacity also impacts the price if the garage area is large the price will increase</a:t>
            </a:r>
            <a:r>
              <a:rPr lang="en-IN" dirty="0" smtClean="0"/>
              <a:t>.</a:t>
            </a:r>
          </a:p>
          <a:p>
            <a:pPr algn="just"/>
            <a:endParaRPr lang="en-US" dirty="0"/>
          </a:p>
          <a:p>
            <a:endParaRPr lang="en-US" dirty="0"/>
          </a:p>
        </p:txBody>
      </p:sp>
      <p:sp>
        <p:nvSpPr>
          <p:cNvPr id="2" name="Title 1"/>
          <p:cNvSpPr>
            <a:spLocks noGrp="1"/>
          </p:cNvSpPr>
          <p:nvPr>
            <p:ph type="title"/>
          </p:nvPr>
        </p:nvSpPr>
        <p:spPr/>
        <p:txBody>
          <a:bodyPr>
            <a:noAutofit/>
          </a:bodyPr>
          <a:lstStyle/>
          <a:p>
            <a:r>
              <a:rPr lang="en-US" sz="2800" dirty="0" smtClean="0"/>
              <a:t>Saving the model and predicting the prices of houses with saved model and conclusion.</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212" t="42049" r="37736" b="3244"/>
          <a:stretch/>
        </p:blipFill>
        <p:spPr>
          <a:xfrm>
            <a:off x="838200" y="3352800"/>
            <a:ext cx="7772399" cy="2888673"/>
          </a:xfrm>
          <a:prstGeom prst="rect">
            <a:avLst/>
          </a:prstGeom>
        </p:spPr>
      </p:pic>
    </p:spTree>
    <p:extLst>
      <p:ext uri="{BB962C8B-B14F-4D97-AF65-F5344CB8AC3E}">
        <p14:creationId xmlns:p14="http://schemas.microsoft.com/office/powerpoint/2010/main" val="376921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 of project</a:t>
            </a:r>
          </a:p>
          <a:p>
            <a:r>
              <a:rPr lang="en-US" dirty="0" smtClean="0"/>
              <a:t>Data cleaning</a:t>
            </a:r>
          </a:p>
          <a:p>
            <a:r>
              <a:rPr lang="en-US" dirty="0" smtClean="0"/>
              <a:t>Data visualization</a:t>
            </a:r>
          </a:p>
          <a:p>
            <a:r>
              <a:rPr lang="en-US" dirty="0" smtClean="0"/>
              <a:t>Data scaling</a:t>
            </a:r>
          </a:p>
          <a:p>
            <a:r>
              <a:rPr lang="en-US" dirty="0" smtClean="0"/>
              <a:t>Data preprocessing</a:t>
            </a:r>
          </a:p>
          <a:p>
            <a:r>
              <a:rPr lang="en-US" dirty="0" smtClean="0"/>
              <a:t>Model training</a:t>
            </a:r>
          </a:p>
          <a:p>
            <a:r>
              <a:rPr lang="en-US" dirty="0" smtClean="0"/>
              <a:t>Predicting the prices</a:t>
            </a:r>
            <a:endParaRPr lang="en-US" dirty="0"/>
          </a:p>
        </p:txBody>
      </p:sp>
      <p:sp>
        <p:nvSpPr>
          <p:cNvPr id="2" name="Title 1"/>
          <p:cNvSpPr>
            <a:spLocks noGrp="1"/>
          </p:cNvSpPr>
          <p:nvPr>
            <p:ph type="title"/>
          </p:nvPr>
        </p:nvSpPr>
        <p:spPr>
          <a:xfrm>
            <a:off x="457200" y="304800"/>
            <a:ext cx="8229600" cy="1143000"/>
          </a:xfrm>
        </p:spPr>
        <p:txBody>
          <a:bodyPr>
            <a:normAutofit/>
          </a:bodyPr>
          <a:lstStyle/>
          <a:p>
            <a:r>
              <a:rPr lang="en-US" sz="2800" dirty="0" smtClean="0"/>
              <a:t>Table of Content</a:t>
            </a:r>
            <a:endParaRPr lang="en-US" dirty="0"/>
          </a:p>
        </p:txBody>
      </p:sp>
    </p:spTree>
    <p:extLst>
      <p:ext uri="{BB962C8B-B14F-4D97-AF65-F5344CB8AC3E}">
        <p14:creationId xmlns:p14="http://schemas.microsoft.com/office/powerpoint/2010/main" val="242185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sz="2400" dirty="0"/>
              <a:t>Real estate is the biggest market in the world everyone wants their own houses. It’s the biggest problem to find the exact price of the property or house. Whenever a new company want to comes in the real market or some individual shifted to the new city the want to know the price of the property there. The property price could be vary on many factors like location area garage space parking area, neighbourhood, house facing etc. so because of these many factors the prices changes </a:t>
            </a:r>
            <a:r>
              <a:rPr lang="en-IN" sz="2400" dirty="0" err="1"/>
              <a:t>everytime</a:t>
            </a:r>
            <a:r>
              <a:rPr lang="en-IN" sz="2400" dirty="0"/>
              <a:t>. So the consumer or the company took the idea of the prices of houses using machine learning. </a:t>
            </a:r>
            <a:endParaRPr lang="en-US" sz="2400" dirty="0"/>
          </a:p>
          <a:p>
            <a:endParaRPr lang="en-US" sz="2400" dirty="0"/>
          </a:p>
        </p:txBody>
      </p:sp>
      <p:sp>
        <p:nvSpPr>
          <p:cNvPr id="2" name="Title 1"/>
          <p:cNvSpPr>
            <a:spLocks noGrp="1"/>
          </p:cNvSpPr>
          <p:nvPr>
            <p:ph type="title"/>
          </p:nvPr>
        </p:nvSpPr>
        <p:spPr/>
        <p:txBody>
          <a:bodyPr/>
          <a:lstStyle/>
          <a:p>
            <a:r>
              <a:rPr lang="en-US" dirty="0"/>
              <a:t>I</a:t>
            </a:r>
            <a:r>
              <a:rPr lang="en-US" dirty="0" smtClean="0"/>
              <a:t>ntroduction</a:t>
            </a:r>
            <a:endParaRPr lang="en-US" dirty="0"/>
          </a:p>
        </p:txBody>
      </p:sp>
    </p:spTree>
    <p:extLst>
      <p:ext uri="{BB962C8B-B14F-4D97-AF65-F5344CB8AC3E}">
        <p14:creationId xmlns:p14="http://schemas.microsoft.com/office/powerpoint/2010/main" val="28938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1600" dirty="0" smtClean="0"/>
              <a:t>we </a:t>
            </a:r>
            <a:r>
              <a:rPr lang="en-IN" sz="1600" dirty="0"/>
              <a:t>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a:t>
            </a:r>
            <a:r>
              <a:rPr lang="en-IN" sz="1600" dirty="0" smtClean="0"/>
              <a:t>understand </a:t>
            </a:r>
            <a:r>
              <a:rPr lang="en-IN" sz="1600" dirty="0"/>
              <a:t>the pricing dynamics of a new market. </a:t>
            </a:r>
            <a:endParaRPr lang="en-IN" sz="1600" dirty="0" smtClean="0"/>
          </a:p>
          <a:p>
            <a:pPr algn="just"/>
            <a:endParaRPr lang="en-US" dirty="0"/>
          </a:p>
        </p:txBody>
      </p:sp>
      <p:sp>
        <p:nvSpPr>
          <p:cNvPr id="2" name="Title 1"/>
          <p:cNvSpPr>
            <a:spLocks noGrp="1"/>
          </p:cNvSpPr>
          <p:nvPr>
            <p:ph type="title"/>
          </p:nvPr>
        </p:nvSpPr>
        <p:spPr/>
        <p:txBody>
          <a:bodyPr/>
          <a:lstStyle/>
          <a:p>
            <a:r>
              <a:rPr lang="en-US" dirty="0" smtClean="0"/>
              <a:t>Understanding the model</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061" t="28306" r="8788" b="22646"/>
          <a:stretch/>
        </p:blipFill>
        <p:spPr>
          <a:xfrm>
            <a:off x="838200" y="3124200"/>
            <a:ext cx="7702518" cy="2826327"/>
          </a:xfrm>
          <a:prstGeom prst="rect">
            <a:avLst/>
          </a:prstGeom>
        </p:spPr>
      </p:pic>
    </p:spTree>
    <p:extLst>
      <p:ext uri="{BB962C8B-B14F-4D97-AF65-F5344CB8AC3E}">
        <p14:creationId xmlns:p14="http://schemas.microsoft.com/office/powerpoint/2010/main" val="156396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1400" dirty="0"/>
              <a:t>The mathematical problems are included this was the huge data so getting null values is not a big deal. So there is many null values we need to tackle with them because of huge data there are many rows and columns i.e.80 columns first of all we need to understand all the columns than understand which will work for us to make prediction mode for prices. After these we need to check the data is balanced or not. Checking for outliers adjust them and some other works are </a:t>
            </a:r>
            <a:r>
              <a:rPr lang="en-IN" sz="1400" dirty="0" err="1"/>
              <a:t>accured</a:t>
            </a:r>
            <a:r>
              <a:rPr lang="en-IN" sz="1400" dirty="0"/>
              <a:t> at the time of making the model. We used random forest </a:t>
            </a:r>
            <a:r>
              <a:rPr lang="en-IN" sz="1400" dirty="0" err="1"/>
              <a:t>regressor</a:t>
            </a:r>
            <a:r>
              <a:rPr lang="en-IN" sz="1400" dirty="0"/>
              <a:t> to predict the prices and putting them into the test data to predict the prices of the houses.</a:t>
            </a:r>
            <a:endParaRPr lang="en-US" sz="1400" dirty="0"/>
          </a:p>
          <a:p>
            <a:endParaRPr lang="en-US" dirty="0"/>
          </a:p>
        </p:txBody>
      </p:sp>
      <p:sp>
        <p:nvSpPr>
          <p:cNvPr id="2" name="Title 1"/>
          <p:cNvSpPr>
            <a:spLocks noGrp="1"/>
          </p:cNvSpPr>
          <p:nvPr>
            <p:ph type="title"/>
          </p:nvPr>
        </p:nvSpPr>
        <p:spPr/>
        <p:txBody>
          <a:bodyPr/>
          <a:lstStyle/>
          <a:p>
            <a:r>
              <a:rPr lang="en-US" dirty="0" smtClean="0"/>
              <a:t>Data cleaning</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061" t="29114" r="21515" b="10250"/>
          <a:stretch/>
        </p:blipFill>
        <p:spPr>
          <a:xfrm>
            <a:off x="914400" y="3276600"/>
            <a:ext cx="7391400" cy="3117272"/>
          </a:xfrm>
          <a:prstGeom prst="rect">
            <a:avLst/>
          </a:prstGeom>
        </p:spPr>
      </p:pic>
    </p:spTree>
    <p:extLst>
      <p:ext uri="{BB962C8B-B14F-4D97-AF65-F5344CB8AC3E}">
        <p14:creationId xmlns:p14="http://schemas.microsoft.com/office/powerpoint/2010/main" val="203236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202" t="32295" r="10072" b="4954"/>
          <a:stretch/>
        </p:blipFill>
        <p:spPr>
          <a:xfrm>
            <a:off x="914400" y="1066800"/>
            <a:ext cx="5562600" cy="2743200"/>
          </a:xfrm>
        </p:spPr>
      </p:pic>
      <p:sp>
        <p:nvSpPr>
          <p:cNvPr id="2" name="Title 1"/>
          <p:cNvSpPr>
            <a:spLocks noGrp="1"/>
          </p:cNvSpPr>
          <p:nvPr>
            <p:ph type="title"/>
          </p:nvPr>
        </p:nvSpPr>
        <p:spPr/>
        <p:txBody>
          <a:bodyPr>
            <a:noAutofit/>
          </a:bodyPr>
          <a:lstStyle/>
          <a:p>
            <a:r>
              <a:rPr lang="en-US" sz="2800" dirty="0" smtClean="0"/>
              <a:t>Heat map for null values before and after data cleaning</a:t>
            </a:r>
            <a:endParaRPr lang="en-US" sz="28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606" t="28306" r="16817" b="5669"/>
          <a:stretch/>
        </p:blipFill>
        <p:spPr>
          <a:xfrm>
            <a:off x="3276600" y="4038600"/>
            <a:ext cx="5181600" cy="2667000"/>
          </a:xfrm>
          <a:prstGeom prst="rect">
            <a:avLst/>
          </a:prstGeom>
        </p:spPr>
      </p:pic>
    </p:spTree>
    <p:extLst>
      <p:ext uri="{BB962C8B-B14F-4D97-AF65-F5344CB8AC3E}">
        <p14:creationId xmlns:p14="http://schemas.microsoft.com/office/powerpoint/2010/main" val="81880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400" dirty="0" smtClean="0"/>
              <a:t>Visualization includes the relationships or independent variables with the targeted variable.</a:t>
            </a:r>
          </a:p>
          <a:p>
            <a:r>
              <a:rPr lang="en-US" sz="1400" dirty="0" smtClean="0"/>
              <a:t>First diagram is the </a:t>
            </a:r>
            <a:r>
              <a:rPr lang="en-US" sz="1400" dirty="0" err="1"/>
              <a:t>lineplot</a:t>
            </a:r>
            <a:r>
              <a:rPr lang="en-US" sz="1400" dirty="0"/>
              <a:t> chat for lot area and </a:t>
            </a:r>
            <a:r>
              <a:rPr lang="en-US" sz="1400" dirty="0" smtClean="0"/>
              <a:t>sales</a:t>
            </a:r>
          </a:p>
          <a:p>
            <a:r>
              <a:rPr lang="en-US" sz="1400" dirty="0"/>
              <a:t>Second diagram is  the relationship between </a:t>
            </a:r>
            <a:r>
              <a:rPr lang="en-US" sz="1400" dirty="0" err="1"/>
              <a:t>saleprice</a:t>
            </a:r>
            <a:r>
              <a:rPr lang="en-US" sz="1400" dirty="0"/>
              <a:t> and year of house was </a:t>
            </a:r>
            <a:r>
              <a:rPr lang="en-US" sz="1400" dirty="0" smtClean="0"/>
              <a:t>built.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Observation of first - </a:t>
            </a:r>
            <a:r>
              <a:rPr lang="en-US" sz="1400" dirty="0"/>
              <a:t>property area under 20000 </a:t>
            </a:r>
            <a:r>
              <a:rPr lang="en-US" sz="1400" dirty="0" err="1"/>
              <a:t>sq.ft</a:t>
            </a:r>
            <a:r>
              <a:rPr lang="en-US" sz="1400" dirty="0"/>
              <a:t>. are more in the town and maximum plotting price lies under 6000 too 40000</a:t>
            </a:r>
            <a:r>
              <a:rPr lang="en-US" sz="1400" dirty="0" smtClean="0"/>
              <a:t>.</a:t>
            </a:r>
          </a:p>
          <a:p>
            <a:r>
              <a:rPr lang="en-US" sz="1400" dirty="0" smtClean="0"/>
              <a:t>Observation of second - </a:t>
            </a:r>
            <a:r>
              <a:rPr lang="en-US" sz="1400" dirty="0"/>
              <a:t>newly built house prices are higher than old house which are made before 1980's. only some very old unique houses prices are high maybe they </a:t>
            </a:r>
            <a:r>
              <a:rPr lang="en-US" sz="1400" dirty="0" err="1"/>
              <a:t>builted</a:t>
            </a:r>
            <a:r>
              <a:rPr lang="en-US" sz="1400" dirty="0"/>
              <a:t> with unique style</a:t>
            </a:r>
          </a:p>
        </p:txBody>
      </p:sp>
      <p:sp>
        <p:nvSpPr>
          <p:cNvPr id="2" name="Title 1"/>
          <p:cNvSpPr>
            <a:spLocks noGrp="1"/>
          </p:cNvSpPr>
          <p:nvPr>
            <p:ph type="title"/>
          </p:nvPr>
        </p:nvSpPr>
        <p:spPr/>
        <p:txBody>
          <a:bodyPr>
            <a:normAutofit/>
          </a:bodyPr>
          <a:lstStyle/>
          <a:p>
            <a:r>
              <a:rPr lang="en-US" sz="2800" dirty="0" smtClean="0"/>
              <a:t>Data visualization</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16" t="43668" r="35455" b="8093"/>
          <a:stretch/>
        </p:blipFill>
        <p:spPr>
          <a:xfrm>
            <a:off x="363683" y="2438400"/>
            <a:ext cx="3886199" cy="247996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212" t="40163" r="35000" b="11058"/>
          <a:stretch/>
        </p:blipFill>
        <p:spPr>
          <a:xfrm>
            <a:off x="4177146" y="2410692"/>
            <a:ext cx="4461164" cy="2507673"/>
          </a:xfrm>
          <a:prstGeom prst="rect">
            <a:avLst/>
          </a:prstGeom>
        </p:spPr>
      </p:pic>
    </p:spTree>
    <p:extLst>
      <p:ext uri="{BB962C8B-B14F-4D97-AF65-F5344CB8AC3E}">
        <p14:creationId xmlns:p14="http://schemas.microsoft.com/office/powerpoint/2010/main" val="163604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sz="1600" dirty="0"/>
              <a:t>Third diagram is the relationship between </a:t>
            </a:r>
            <a:r>
              <a:rPr lang="en-US" sz="1600" dirty="0" err="1"/>
              <a:t>saleprice</a:t>
            </a:r>
            <a:r>
              <a:rPr lang="en-US" sz="1600" dirty="0"/>
              <a:t> and sub class of the house and </a:t>
            </a:r>
            <a:r>
              <a:rPr lang="en-US" sz="1600" dirty="0" smtClean="0"/>
              <a:t>zone.</a:t>
            </a:r>
          </a:p>
          <a:p>
            <a:r>
              <a:rPr lang="en-US" sz="1600" dirty="0" smtClean="0"/>
              <a:t>Fourth </a:t>
            </a:r>
            <a:r>
              <a:rPr lang="en-US" sz="1600" dirty="0"/>
              <a:t>diagram is the relationship between </a:t>
            </a:r>
            <a:r>
              <a:rPr lang="en-US" sz="1600" dirty="0" err="1"/>
              <a:t>saleprice</a:t>
            </a:r>
            <a:r>
              <a:rPr lang="en-US" sz="1600" dirty="0"/>
              <a:t> and </a:t>
            </a:r>
            <a:r>
              <a:rPr lang="en-US" sz="1600" dirty="0" smtClean="0"/>
              <a:t>neighborhood.</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Observation of first </a:t>
            </a:r>
            <a:r>
              <a:rPr lang="en-US" sz="1600" dirty="0" smtClean="0"/>
              <a:t>-</a:t>
            </a:r>
            <a:r>
              <a:rPr lang="en-US" sz="1600" dirty="0"/>
              <a:t> there are </a:t>
            </a:r>
            <a:r>
              <a:rPr lang="en-US" sz="1600" dirty="0" err="1"/>
              <a:t>diffrent</a:t>
            </a:r>
            <a:r>
              <a:rPr lang="en-US" sz="1600" dirty="0"/>
              <a:t> types of zones each zone having </a:t>
            </a:r>
            <a:r>
              <a:rPr lang="en-US" sz="1600" dirty="0" err="1"/>
              <a:t>diffrent</a:t>
            </a:r>
            <a:r>
              <a:rPr lang="en-US" sz="1600" dirty="0"/>
              <a:t> price ranges. in the </a:t>
            </a:r>
            <a:r>
              <a:rPr lang="en-US" sz="1600" dirty="0" err="1"/>
              <a:t>barplot</a:t>
            </a:r>
            <a:r>
              <a:rPr lang="en-US" sz="1600" dirty="0"/>
              <a:t> we can see RL zone areas having huge demand and prices are also as demand high.</a:t>
            </a:r>
          </a:p>
          <a:p>
            <a:r>
              <a:rPr lang="en-US" sz="1600" dirty="0"/>
              <a:t>dwellings in houses are have average demand and sales</a:t>
            </a:r>
          </a:p>
          <a:p>
            <a:r>
              <a:rPr lang="en-US" sz="1600" dirty="0"/>
              <a:t>Observation of </a:t>
            </a:r>
            <a:r>
              <a:rPr lang="en-US" sz="1600" dirty="0" smtClean="0"/>
              <a:t>second-</a:t>
            </a:r>
            <a:r>
              <a:rPr lang="en-US" sz="1600" dirty="0"/>
              <a:t> </a:t>
            </a:r>
            <a:r>
              <a:rPr lang="en-US" sz="1600" dirty="0" err="1"/>
              <a:t>noRidge,stoneBR</a:t>
            </a:r>
            <a:r>
              <a:rPr lang="en-US" sz="1600" dirty="0"/>
              <a:t> and </a:t>
            </a:r>
            <a:r>
              <a:rPr lang="en-US" sz="1600" dirty="0" err="1"/>
              <a:t>NridgeHT</a:t>
            </a:r>
            <a:r>
              <a:rPr lang="en-US" sz="1600" dirty="0"/>
              <a:t> is kind of </a:t>
            </a:r>
            <a:r>
              <a:rPr lang="en-US" sz="1600" dirty="0" err="1"/>
              <a:t>porsh</a:t>
            </a:r>
            <a:r>
              <a:rPr lang="en-US" sz="1600" dirty="0"/>
              <a:t> area of something </a:t>
            </a:r>
            <a:r>
              <a:rPr lang="en-US" sz="1600" dirty="0" err="1"/>
              <a:t>thire</a:t>
            </a:r>
            <a:r>
              <a:rPr lang="en-US" sz="1600" dirty="0"/>
              <a:t> is price of houses are very high</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363" t="35177" r="8940" b="10924"/>
          <a:stretch/>
        </p:blipFill>
        <p:spPr>
          <a:xfrm>
            <a:off x="152400" y="1323109"/>
            <a:ext cx="4253344" cy="277090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667" t="41781" r="11363" b="7824"/>
          <a:stretch/>
        </p:blipFill>
        <p:spPr>
          <a:xfrm>
            <a:off x="4648200" y="1323109"/>
            <a:ext cx="4142509" cy="2770909"/>
          </a:xfrm>
          <a:prstGeom prst="rect">
            <a:avLst/>
          </a:prstGeom>
        </p:spPr>
      </p:pic>
    </p:spTree>
    <p:extLst>
      <p:ext uri="{BB962C8B-B14F-4D97-AF65-F5344CB8AC3E}">
        <p14:creationId xmlns:p14="http://schemas.microsoft.com/office/powerpoint/2010/main" val="156504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sz="1600" dirty="0"/>
              <a:t>Fifth diagram is the relationship between </a:t>
            </a:r>
            <a:r>
              <a:rPr lang="en-US" sz="1600" dirty="0" err="1"/>
              <a:t>saleprice</a:t>
            </a:r>
            <a:r>
              <a:rPr lang="en-US" sz="1600" dirty="0"/>
              <a:t> and functional </a:t>
            </a:r>
            <a:r>
              <a:rPr lang="en-US" sz="1600" dirty="0" smtClean="0"/>
              <a:t>area </a:t>
            </a:r>
            <a:r>
              <a:rPr lang="en-US" sz="1600" dirty="0"/>
              <a:t>of </a:t>
            </a:r>
            <a:r>
              <a:rPr lang="en-US" sz="1600" dirty="0" smtClean="0"/>
              <a:t>house.</a:t>
            </a:r>
          </a:p>
          <a:p>
            <a:r>
              <a:rPr lang="en-US" sz="1600" dirty="0"/>
              <a:t>Sixth diagram is the relationship between </a:t>
            </a:r>
            <a:r>
              <a:rPr lang="en-US" sz="1600" dirty="0" err="1"/>
              <a:t>saleprice</a:t>
            </a:r>
            <a:r>
              <a:rPr lang="en-US" sz="1600" dirty="0"/>
              <a:t> and overall quality of the </a:t>
            </a:r>
            <a:r>
              <a:rPr lang="en-US" sz="1600" dirty="0" smtClean="0"/>
              <a:t>house.</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Observation of first </a:t>
            </a:r>
            <a:r>
              <a:rPr lang="en-US" sz="1600" dirty="0" smtClean="0"/>
              <a:t>-</a:t>
            </a:r>
            <a:r>
              <a:rPr lang="en-US" sz="1600" dirty="0"/>
              <a:t> houses with </a:t>
            </a:r>
            <a:r>
              <a:rPr lang="en-US" sz="1600" dirty="0" err="1"/>
              <a:t>typ</a:t>
            </a:r>
            <a:r>
              <a:rPr lang="en-US" sz="1600" dirty="0"/>
              <a:t> function having high price as compare to other functions. and mod,maj1,min1 and min2 having average price between 125000 to 150000 so this </a:t>
            </a:r>
            <a:r>
              <a:rPr lang="en-US" sz="1600" dirty="0" err="1"/>
              <a:t>unctions</a:t>
            </a:r>
            <a:r>
              <a:rPr lang="en-US" sz="1600" dirty="0"/>
              <a:t> are most </a:t>
            </a:r>
            <a:r>
              <a:rPr lang="en-US" sz="1600" dirty="0" smtClean="0"/>
              <a:t>considerable.</a:t>
            </a:r>
          </a:p>
          <a:p>
            <a:endParaRPr lang="en-US" sz="1600" dirty="0" smtClean="0"/>
          </a:p>
          <a:p>
            <a:r>
              <a:rPr lang="en-US" sz="1600" dirty="0"/>
              <a:t>Observation of </a:t>
            </a:r>
            <a:r>
              <a:rPr lang="en-US" sz="1600" dirty="0" smtClean="0"/>
              <a:t>second- </a:t>
            </a:r>
            <a:r>
              <a:rPr lang="en-US" sz="1600" dirty="0"/>
              <a:t>overall quality increases with sales price with property.</a:t>
            </a:r>
          </a:p>
          <a:p>
            <a:r>
              <a:rPr lang="en-US" sz="1600" dirty="0" err="1"/>
              <a:t>overallquality</a:t>
            </a:r>
            <a:r>
              <a:rPr lang="en-US" sz="1600" dirty="0"/>
              <a:t> between 4 to 8 are having good market</a:t>
            </a:r>
          </a:p>
          <a:p>
            <a:endParaRPr lang="en-US" sz="1600" dirty="0"/>
          </a:p>
          <a:p>
            <a:endParaRPr lang="en-US" sz="1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21" t="39624" r="35909" b="12406"/>
          <a:stretch/>
        </p:blipFill>
        <p:spPr>
          <a:xfrm>
            <a:off x="228601" y="1447800"/>
            <a:ext cx="4114800" cy="246611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909" t="40703" r="35455" b="10789"/>
          <a:stretch/>
        </p:blipFill>
        <p:spPr>
          <a:xfrm>
            <a:off x="4343400" y="1427018"/>
            <a:ext cx="4447309" cy="2493819"/>
          </a:xfrm>
          <a:prstGeom prst="rect">
            <a:avLst/>
          </a:prstGeom>
        </p:spPr>
      </p:pic>
    </p:spTree>
    <p:extLst>
      <p:ext uri="{BB962C8B-B14F-4D97-AF65-F5344CB8AC3E}">
        <p14:creationId xmlns:p14="http://schemas.microsoft.com/office/powerpoint/2010/main" val="3729458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TotalTime>
  <Words>928</Words>
  <Application>Microsoft Office PowerPoint</Application>
  <PresentationFormat>On-screen Show (4:3)</PresentationFormat>
  <Paragraphs>104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House price prediction</vt:lpstr>
      <vt:lpstr>Table of Content</vt:lpstr>
      <vt:lpstr>Introduction</vt:lpstr>
      <vt:lpstr>Understanding the model</vt:lpstr>
      <vt:lpstr>Data cleaning</vt:lpstr>
      <vt:lpstr>Heat map for null values before and after data cleaning</vt:lpstr>
      <vt:lpstr>Data visualization</vt:lpstr>
      <vt:lpstr>PowerPoint Presentation</vt:lpstr>
      <vt:lpstr>PowerPoint Presentation</vt:lpstr>
      <vt:lpstr>PowerPoint Presentation</vt:lpstr>
      <vt:lpstr>Data scaling and preprocessing</vt:lpstr>
      <vt:lpstr>Train the model</vt:lpstr>
      <vt:lpstr>Saving the model and predicting the prices of houses with saved model and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HP</dc:creator>
  <cp:lastModifiedBy>HP</cp:lastModifiedBy>
  <cp:revision>10</cp:revision>
  <dcterms:created xsi:type="dcterms:W3CDTF">2006-08-16T00:00:00Z</dcterms:created>
  <dcterms:modified xsi:type="dcterms:W3CDTF">2021-10-06T20:16:04Z</dcterms:modified>
</cp:coreProperties>
</file>