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9" r:id="rId4"/>
    <p:sldId id="260" r:id="rId5"/>
    <p:sldId id="258" r:id="rId6"/>
    <p:sldId id="261" r:id="rId7"/>
    <p:sldId id="262" r:id="rId8"/>
    <p:sldId id="263" r:id="rId9"/>
    <p:sldId id="265" r:id="rId10"/>
    <p:sldId id="266" r:id="rId11"/>
    <p:sldId id="269" r:id="rId12"/>
    <p:sldId id="270" r:id="rId13"/>
    <p:sldId id="271" r:id="rId14"/>
    <p:sldId id="272" r:id="rId15"/>
    <p:sldId id="273" r:id="rId16"/>
    <p:sldId id="274" r:id="rId17"/>
    <p:sldId id="275"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 Project </a:t>
            </a:r>
            <a:endParaRPr lang="en-US" dirty="0"/>
          </a:p>
        </p:txBody>
      </p:sp>
      <p:sp>
        <p:nvSpPr>
          <p:cNvPr id="3" name="Subtitle 2"/>
          <p:cNvSpPr>
            <a:spLocks noGrp="1"/>
          </p:cNvSpPr>
          <p:nvPr>
            <p:ph type="subTitle" idx="1"/>
          </p:nvPr>
        </p:nvSpPr>
        <p:spPr/>
        <p:txBody>
          <a:bodyPr/>
          <a:lstStyle/>
          <a:p>
            <a:r>
              <a:rPr lang="en-US" dirty="0" smtClean="0"/>
              <a:t>Submitted by</a:t>
            </a:r>
          </a:p>
          <a:p>
            <a:r>
              <a:rPr lang="en-US" dirty="0" err="1"/>
              <a:t>A</a:t>
            </a:r>
            <a:r>
              <a:rPr lang="en-US" dirty="0" err="1" smtClean="0"/>
              <a:t>kash</a:t>
            </a:r>
            <a:endParaRPr lang="en-US" dirty="0"/>
          </a:p>
        </p:txBody>
      </p:sp>
    </p:spTree>
    <p:extLst>
      <p:ext uri="{BB962C8B-B14F-4D97-AF65-F5344CB8AC3E}">
        <p14:creationId xmlns:p14="http://schemas.microsoft.com/office/powerpoint/2010/main" val="425963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lvl="0"/>
            <a:r>
              <a:rPr lang="en-US" sz="1600" dirty="0" smtClean="0"/>
              <a:t>seventh </a:t>
            </a:r>
            <a:r>
              <a:rPr lang="en-US" sz="1600" dirty="0"/>
              <a:t>diagram is </a:t>
            </a:r>
            <a:r>
              <a:rPr lang="en-US" sz="1600" dirty="0"/>
              <a:t>checking the data distribution using count plot for </a:t>
            </a:r>
            <a:r>
              <a:rPr lang="en-US" sz="1600" dirty="0" err="1"/>
              <a:t>preffered</a:t>
            </a:r>
            <a:r>
              <a:rPr lang="en-US" sz="1600" dirty="0"/>
              <a:t> payment method</a:t>
            </a:r>
            <a:r>
              <a:rPr lang="en-US" sz="1600" dirty="0" smtClean="0"/>
              <a:t>.</a:t>
            </a:r>
            <a:endParaRPr lang="en-US" sz="1600" dirty="0"/>
          </a:p>
          <a:p>
            <a:r>
              <a:rPr lang="en-US" sz="1600" dirty="0" smtClean="0"/>
              <a:t>Eighth </a:t>
            </a:r>
            <a:r>
              <a:rPr lang="en-US" sz="1600" dirty="0" smtClean="0"/>
              <a:t>diagram </a:t>
            </a:r>
            <a:r>
              <a:rPr lang="en-US" sz="1600" dirty="0"/>
              <a:t>is </a:t>
            </a:r>
            <a:r>
              <a:rPr lang="en-IN" sz="1600" dirty="0"/>
              <a:t>checking the data distribution using count plot for does online shopping gives benefit</a:t>
            </a:r>
            <a:r>
              <a:rPr lang="en-US" sz="1600" dirty="0" smtClean="0"/>
              <a:t>.</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Observation of first </a:t>
            </a:r>
            <a:r>
              <a:rPr lang="en-US" sz="1600" dirty="0" smtClean="0"/>
              <a:t>-</a:t>
            </a:r>
            <a:r>
              <a:rPr lang="en-US" sz="1600" dirty="0"/>
              <a:t> </a:t>
            </a:r>
            <a:r>
              <a:rPr lang="en-IN" sz="1600" dirty="0"/>
              <a:t>most of the customers are using credit/debit card for payments. and few people are using e wallets</a:t>
            </a:r>
            <a:r>
              <a:rPr lang="en-IN" sz="1600" dirty="0" smtClean="0"/>
              <a:t>.</a:t>
            </a:r>
            <a:endParaRPr lang="en-US" sz="1600" dirty="0"/>
          </a:p>
          <a:p>
            <a:r>
              <a:rPr lang="en-US" sz="1600" dirty="0" smtClean="0"/>
              <a:t>Observation </a:t>
            </a:r>
            <a:r>
              <a:rPr lang="en-US" sz="1600" dirty="0"/>
              <a:t>of </a:t>
            </a:r>
            <a:r>
              <a:rPr lang="en-US" sz="1600" dirty="0" smtClean="0"/>
              <a:t>second-</a:t>
            </a:r>
            <a:r>
              <a:rPr lang="en-IN" sz="1600" dirty="0"/>
              <a:t>most of the people believe that online shopping can gives </a:t>
            </a:r>
            <a:r>
              <a:rPr lang="en-IN" sz="1600" dirty="0" err="1"/>
              <a:t>tham</a:t>
            </a:r>
            <a:r>
              <a:rPr lang="en-IN" sz="1600" dirty="0"/>
              <a:t> </a:t>
            </a:r>
            <a:r>
              <a:rPr lang="en-IN" sz="1600" dirty="0" err="1"/>
              <a:t>moonetary</a:t>
            </a:r>
            <a:r>
              <a:rPr lang="en-IN" sz="1600" dirty="0"/>
              <a:t> benefits and online </a:t>
            </a:r>
            <a:r>
              <a:rPr lang="en-IN" sz="1600" dirty="0" err="1"/>
              <a:t>fer</a:t>
            </a:r>
            <a:r>
              <a:rPr lang="en-IN" sz="1600" dirty="0"/>
              <a:t> people suppose its not</a:t>
            </a:r>
            <a:endParaRPr lang="en-US" sz="1600" dirty="0"/>
          </a:p>
          <a:p>
            <a:endParaRPr lang="en-US" sz="1600" dirty="0" smtClean="0"/>
          </a:p>
          <a:p>
            <a:endParaRPr lang="en-US" sz="1600" dirty="0"/>
          </a:p>
          <a:p>
            <a:endParaRPr lang="en-US" sz="1600" dirty="0"/>
          </a:p>
        </p:txBody>
      </p:sp>
      <p:pic>
        <p:nvPicPr>
          <p:cNvPr id="6" name="Picture 5"/>
          <p:cNvPicPr/>
          <p:nvPr/>
        </p:nvPicPr>
        <p:blipFill rotWithShape="1">
          <a:blip r:embed="rId2"/>
          <a:srcRect l="14304" t="33729" r="33304" b="16567"/>
          <a:stretch/>
        </p:blipFill>
        <p:spPr bwMode="auto">
          <a:xfrm>
            <a:off x="381000" y="1600200"/>
            <a:ext cx="4419600" cy="283845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17633" t="28106" r="35289" b="22189"/>
          <a:stretch/>
        </p:blipFill>
        <p:spPr bwMode="auto">
          <a:xfrm>
            <a:off x="4572000" y="1600200"/>
            <a:ext cx="4309745" cy="28730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43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172200"/>
          </a:xfrm>
        </p:spPr>
        <p:txBody>
          <a:bodyPr>
            <a:normAutofit fontScale="77500" lnSpcReduction="20000"/>
          </a:bodyPr>
          <a:lstStyle/>
          <a:p>
            <a:pPr lvl="0"/>
            <a:r>
              <a:rPr lang="en-US" sz="2600" dirty="0" smtClean="0">
                <a:latin typeface="Calibri" pitchFamily="34" charset="0"/>
                <a:cs typeface="Calibri" pitchFamily="34" charset="0"/>
              </a:rPr>
              <a:t>ninth </a:t>
            </a:r>
            <a:r>
              <a:rPr lang="en-US" sz="2600" dirty="0">
                <a:latin typeface="Calibri" pitchFamily="34" charset="0"/>
                <a:cs typeface="Calibri" pitchFamily="34" charset="0"/>
              </a:rPr>
              <a:t>diagram is </a:t>
            </a:r>
            <a:r>
              <a:rPr lang="en-IN" sz="2600" dirty="0">
                <a:latin typeface="Calibri" pitchFamily="34" charset="0"/>
                <a:cs typeface="Calibri" pitchFamily="34" charset="0"/>
              </a:rPr>
              <a:t>checking the data distribution using count plot for convenience or not</a:t>
            </a:r>
            <a:r>
              <a:rPr lang="en-IN" sz="2000" dirty="0"/>
              <a:t>.</a:t>
            </a:r>
            <a:r>
              <a:rPr lang="en-US" sz="2600" dirty="0" smtClean="0"/>
              <a:t>.</a:t>
            </a:r>
            <a:endParaRPr lang="en-US" sz="2600" dirty="0"/>
          </a:p>
          <a:p>
            <a:r>
              <a:rPr lang="en-US" sz="2300" dirty="0" smtClean="0">
                <a:latin typeface="Calibri" pitchFamily="34" charset="0"/>
                <a:cs typeface="Calibri" pitchFamily="34" charset="0"/>
              </a:rPr>
              <a:t>tenth </a:t>
            </a:r>
            <a:r>
              <a:rPr lang="en-US" sz="2300" dirty="0">
                <a:latin typeface="Calibri" pitchFamily="34" charset="0"/>
                <a:cs typeface="Calibri" pitchFamily="34" charset="0"/>
              </a:rPr>
              <a:t>diagram is</a:t>
            </a:r>
            <a:r>
              <a:rPr lang="en-US" sz="3100" dirty="0"/>
              <a:t> </a:t>
            </a:r>
            <a:r>
              <a:rPr lang="en-IN" sz="2000" dirty="0"/>
              <a:t>checking the data distribution using count plot for Getting value for money spent</a:t>
            </a:r>
            <a:r>
              <a:rPr lang="en-US" sz="2600" dirty="0" smtClean="0"/>
              <a:t>.</a:t>
            </a:r>
            <a:endParaRPr lang="en-US" sz="26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300" dirty="0"/>
              <a:t>Observation of first - </a:t>
            </a:r>
            <a:r>
              <a:rPr lang="en-IN" sz="2000" dirty="0"/>
              <a:t>most of the people are strongly agree that online shopping is easy and </a:t>
            </a:r>
            <a:r>
              <a:rPr lang="en-IN" sz="2000" dirty="0" err="1"/>
              <a:t>convinint</a:t>
            </a:r>
            <a:r>
              <a:rPr lang="en-IN" sz="2000" dirty="0"/>
              <a:t> and very </a:t>
            </a:r>
            <a:r>
              <a:rPr lang="en-IN" sz="2000" dirty="0" err="1"/>
              <a:t>fer</a:t>
            </a:r>
            <a:r>
              <a:rPr lang="en-IN" sz="2000" dirty="0"/>
              <a:t> people believe its not</a:t>
            </a:r>
            <a:r>
              <a:rPr lang="en-IN" sz="2000" dirty="0" smtClean="0"/>
              <a:t>.</a:t>
            </a:r>
            <a:endParaRPr lang="en-US" sz="2000" dirty="0"/>
          </a:p>
          <a:p>
            <a:endParaRPr lang="en-US" sz="2300" dirty="0"/>
          </a:p>
          <a:p>
            <a:r>
              <a:rPr lang="en-US" sz="2300" dirty="0"/>
              <a:t>Observation of </a:t>
            </a:r>
            <a:r>
              <a:rPr lang="en-US" sz="2300" dirty="0" smtClean="0"/>
              <a:t>second-</a:t>
            </a:r>
            <a:r>
              <a:rPr lang="en-IN" sz="2000" dirty="0"/>
              <a:t>we can see maximum number of customers believe the they getting the value for money and very </a:t>
            </a:r>
            <a:r>
              <a:rPr lang="en-IN" sz="2000" dirty="0" err="1"/>
              <a:t>fer</a:t>
            </a:r>
            <a:r>
              <a:rPr lang="en-IN" sz="2000" dirty="0"/>
              <a:t> are not satisfy or they can't considered yet.</a:t>
            </a:r>
            <a:endParaRPr lang="en-US" sz="20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469" t="31064" r="33959" b="19527"/>
          <a:stretch/>
        </p:blipFill>
        <p:spPr bwMode="auto">
          <a:xfrm>
            <a:off x="457201" y="1676400"/>
            <a:ext cx="4114799" cy="305816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5967" t="38463" r="36131" b="12129"/>
          <a:stretch/>
        </p:blipFill>
        <p:spPr bwMode="auto">
          <a:xfrm>
            <a:off x="4419600" y="1657985"/>
            <a:ext cx="3962400" cy="3076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55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fontScale="55000" lnSpcReduction="20000"/>
          </a:bodyPr>
          <a:lstStyle/>
          <a:p>
            <a:pPr lvl="0"/>
            <a:r>
              <a:rPr lang="en-US" sz="2800" dirty="0" smtClean="0">
                <a:latin typeface="Calibri" pitchFamily="34" charset="0"/>
                <a:cs typeface="Calibri" pitchFamily="34" charset="0"/>
              </a:rPr>
              <a:t>eleventh </a:t>
            </a:r>
            <a:r>
              <a:rPr lang="en-US" sz="2800" dirty="0">
                <a:latin typeface="Calibri" pitchFamily="34" charset="0"/>
                <a:cs typeface="Calibri" pitchFamily="34" charset="0"/>
              </a:rPr>
              <a:t>diagram is </a:t>
            </a:r>
            <a:r>
              <a:rPr lang="en-IN" sz="2600" dirty="0"/>
              <a:t>checking the data distribution using count plot for Fast loading website speed of website and </a:t>
            </a:r>
            <a:r>
              <a:rPr lang="en-IN" sz="2600" dirty="0" smtClean="0"/>
              <a:t>application.</a:t>
            </a:r>
          </a:p>
          <a:p>
            <a:pPr lvl="0"/>
            <a:endParaRPr lang="en-US" sz="2800" dirty="0"/>
          </a:p>
          <a:p>
            <a:r>
              <a:rPr lang="en-US" sz="2400" dirty="0" smtClean="0">
                <a:cs typeface="Calibri" pitchFamily="34" charset="0"/>
              </a:rPr>
              <a:t>Twelfth </a:t>
            </a:r>
            <a:r>
              <a:rPr lang="en-US" sz="2400" dirty="0">
                <a:cs typeface="Calibri" pitchFamily="34" charset="0"/>
              </a:rPr>
              <a:t>diagram is</a:t>
            </a:r>
            <a:r>
              <a:rPr lang="en-US" sz="3200" dirty="0"/>
              <a:t> </a:t>
            </a:r>
            <a:r>
              <a:rPr lang="en-IN" sz="2300" dirty="0"/>
              <a:t>checking the data distribution using count plot for Quickness to complete purchase.</a:t>
            </a:r>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2400" dirty="0" smtClean="0"/>
          </a:p>
          <a:p>
            <a:endParaRPr lang="en-US" sz="2400" dirty="0"/>
          </a:p>
          <a:p>
            <a:endParaRPr lang="en-US" sz="2200" dirty="0" smtClean="0"/>
          </a:p>
          <a:p>
            <a:r>
              <a:rPr lang="en-US" sz="2200" dirty="0" smtClean="0"/>
              <a:t>Observation </a:t>
            </a:r>
            <a:r>
              <a:rPr lang="en-US" sz="2200" dirty="0"/>
              <a:t>of first - </a:t>
            </a:r>
            <a:r>
              <a:rPr lang="en-IN" sz="2200" dirty="0"/>
              <a:t>amazon is the leading website for e-commerce and its used by most of the customers and </a:t>
            </a:r>
            <a:r>
              <a:rPr lang="en-IN" sz="2200" dirty="0" err="1"/>
              <a:t>flipkart</a:t>
            </a:r>
            <a:r>
              <a:rPr lang="en-IN" sz="2200" dirty="0"/>
              <a:t> is back in the list</a:t>
            </a:r>
            <a:r>
              <a:rPr lang="en-IN" sz="2200" dirty="0" smtClean="0"/>
              <a:t>.</a:t>
            </a:r>
            <a:endParaRPr lang="en-US" sz="2200" dirty="0"/>
          </a:p>
          <a:p>
            <a:endParaRPr lang="en-US" sz="2400" dirty="0"/>
          </a:p>
          <a:p>
            <a:r>
              <a:rPr lang="en-US" sz="2400" dirty="0"/>
              <a:t>Observation of </a:t>
            </a:r>
            <a:r>
              <a:rPr lang="en-US" sz="2400" dirty="0" smtClean="0"/>
              <a:t>second-</a:t>
            </a:r>
            <a:r>
              <a:rPr lang="en-IN" sz="2200" dirty="0"/>
              <a:t>amazon is the quickest site to complete the purchase in other words customers can complete the purchase fastest as compared to other websites and </a:t>
            </a:r>
            <a:r>
              <a:rPr lang="en-IN" sz="2200" dirty="0" err="1"/>
              <a:t>flipkart</a:t>
            </a:r>
            <a:r>
              <a:rPr lang="en-IN" sz="2200" dirty="0"/>
              <a:t> is slower in the list.</a:t>
            </a:r>
            <a:endParaRPr lang="en-US" sz="2200" dirty="0"/>
          </a:p>
          <a:p>
            <a:endParaRPr lang="en-US" sz="2200" dirty="0"/>
          </a:p>
          <a:p>
            <a:endParaRPr lang="en-US" dirty="0"/>
          </a:p>
        </p:txBody>
      </p:sp>
      <p:pic>
        <p:nvPicPr>
          <p:cNvPr id="4" name="Picture 3"/>
          <p:cNvPicPr/>
          <p:nvPr/>
        </p:nvPicPr>
        <p:blipFill rotWithShape="1">
          <a:blip r:embed="rId2"/>
          <a:srcRect l="15034" t="28244" r="32770" b="14666"/>
          <a:stretch/>
        </p:blipFill>
        <p:spPr bwMode="auto">
          <a:xfrm>
            <a:off x="228600" y="1371600"/>
            <a:ext cx="4267200" cy="30480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5636" t="35503" r="33127" b="6805"/>
          <a:stretch/>
        </p:blipFill>
        <p:spPr bwMode="auto">
          <a:xfrm>
            <a:off x="4724400" y="1604962"/>
            <a:ext cx="4185602" cy="2581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690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6553200"/>
          </a:xfrm>
        </p:spPr>
        <p:txBody>
          <a:bodyPr>
            <a:normAutofit fontScale="70000" lnSpcReduction="20000"/>
          </a:bodyPr>
          <a:lstStyle/>
          <a:p>
            <a:pPr lvl="0"/>
            <a:r>
              <a:rPr lang="en-US" sz="2600" dirty="0" smtClean="0">
                <a:cs typeface="Calibri" pitchFamily="34" charset="0"/>
              </a:rPr>
              <a:t>thirteenth </a:t>
            </a:r>
            <a:r>
              <a:rPr lang="en-US" sz="2600" dirty="0">
                <a:cs typeface="Calibri" pitchFamily="34" charset="0"/>
              </a:rPr>
              <a:t>diagram is </a:t>
            </a:r>
            <a:r>
              <a:rPr lang="en-IN" sz="2600" dirty="0"/>
              <a:t>checking the data distribution using count plot for Speedy order delivery</a:t>
            </a:r>
            <a:r>
              <a:rPr lang="en-IN" sz="2600" dirty="0" smtClean="0"/>
              <a:t>.</a:t>
            </a:r>
            <a:endParaRPr lang="en-IN" sz="2600" dirty="0"/>
          </a:p>
          <a:p>
            <a:pPr lvl="0"/>
            <a:endParaRPr lang="en-US" sz="2600" dirty="0"/>
          </a:p>
          <a:p>
            <a:r>
              <a:rPr lang="en-US" sz="2600" dirty="0" smtClean="0">
                <a:cs typeface="Calibri" pitchFamily="34" charset="0"/>
              </a:rPr>
              <a:t>Fourteenth </a:t>
            </a:r>
            <a:r>
              <a:rPr lang="en-US" sz="2600" dirty="0">
                <a:cs typeface="Calibri" pitchFamily="34" charset="0"/>
              </a:rPr>
              <a:t>diagram is</a:t>
            </a:r>
            <a:r>
              <a:rPr lang="en-US" sz="2600" dirty="0"/>
              <a:t> </a:t>
            </a:r>
            <a:r>
              <a:rPr lang="en-IN" sz="2600" dirty="0"/>
              <a:t>checking the data distribution using count plot for Perceived Trustworthiness.</a:t>
            </a:r>
            <a:r>
              <a:rPr lang="en-IN" sz="2600" dirty="0" smtClean="0"/>
              <a:t>.</a:t>
            </a:r>
            <a:endParaRPr lang="en-US" sz="2600" dirty="0" smtClean="0"/>
          </a:p>
          <a:p>
            <a:endParaRPr lang="en-US" sz="2600" dirty="0" smtClean="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Observation of first - </a:t>
            </a:r>
            <a:r>
              <a:rPr lang="en-IN" sz="2600" dirty="0"/>
              <a:t>amazon is the fastest site to deliver the products to the customers and </a:t>
            </a:r>
            <a:r>
              <a:rPr lang="en-IN" sz="2600" dirty="0" err="1"/>
              <a:t>flipkart</a:t>
            </a:r>
            <a:r>
              <a:rPr lang="en-IN" sz="2600" dirty="0"/>
              <a:t> is slowest</a:t>
            </a:r>
            <a:r>
              <a:rPr lang="en-IN" sz="2600" dirty="0" smtClean="0"/>
              <a:t>.</a:t>
            </a:r>
            <a:endParaRPr lang="en-US" sz="2600" dirty="0"/>
          </a:p>
          <a:p>
            <a:endParaRPr lang="en-US" sz="2600" dirty="0"/>
          </a:p>
          <a:p>
            <a:r>
              <a:rPr lang="en-US" sz="2600" dirty="0"/>
              <a:t>Observation of </a:t>
            </a:r>
            <a:r>
              <a:rPr lang="en-US" sz="2600" dirty="0" smtClean="0"/>
              <a:t>second-</a:t>
            </a:r>
            <a:r>
              <a:rPr lang="en-IN" sz="2600" dirty="0"/>
              <a:t>amazon is the fastest site to deliver the products to the customers and </a:t>
            </a:r>
            <a:r>
              <a:rPr lang="en-IN" sz="2600" dirty="0" err="1"/>
              <a:t>flipkart</a:t>
            </a:r>
            <a:r>
              <a:rPr lang="en-IN" sz="2600" dirty="0"/>
              <a:t> is slowest.</a:t>
            </a:r>
            <a:endParaRPr lang="en-US" sz="2600" dirty="0"/>
          </a:p>
          <a:p>
            <a:endParaRPr lang="en-US" sz="26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3455" t="34861" r="33555" b="7824"/>
          <a:stretch/>
        </p:blipFill>
        <p:spPr bwMode="auto">
          <a:xfrm>
            <a:off x="-27709" y="1600200"/>
            <a:ext cx="4066309" cy="294259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6133" t="34616" r="33470" b="10355"/>
          <a:stretch/>
        </p:blipFill>
        <p:spPr bwMode="auto">
          <a:xfrm>
            <a:off x="4038600" y="1585595"/>
            <a:ext cx="4343400" cy="2971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02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477000"/>
          </a:xfrm>
        </p:spPr>
        <p:txBody>
          <a:bodyPr>
            <a:normAutofit fontScale="62500" lnSpcReduction="20000"/>
          </a:bodyPr>
          <a:lstStyle/>
          <a:p>
            <a:pPr lvl="0"/>
            <a:r>
              <a:rPr lang="en-US" sz="2600" dirty="0" smtClean="0">
                <a:cs typeface="Calibri" pitchFamily="34" charset="0"/>
              </a:rPr>
              <a:t>Fifteenth </a:t>
            </a:r>
            <a:r>
              <a:rPr lang="en-US" sz="2600" dirty="0">
                <a:cs typeface="Calibri" pitchFamily="34" charset="0"/>
              </a:rPr>
              <a:t>diagram </a:t>
            </a:r>
            <a:r>
              <a:rPr lang="en-US" sz="2600" dirty="0" smtClean="0">
                <a:cs typeface="Calibri" pitchFamily="34" charset="0"/>
              </a:rPr>
              <a:t>is </a:t>
            </a:r>
            <a:r>
              <a:rPr lang="en-IN" sz="2600" dirty="0" smtClean="0"/>
              <a:t>checking </a:t>
            </a:r>
            <a:r>
              <a:rPr lang="en-IN" sz="2600" dirty="0"/>
              <a:t>the data distribution using count plot for Perceived Trustworthiness</a:t>
            </a:r>
            <a:r>
              <a:rPr lang="en-IN" sz="2600" dirty="0" smtClean="0"/>
              <a:t>.</a:t>
            </a:r>
          </a:p>
          <a:p>
            <a:pPr lvl="0"/>
            <a:endParaRPr lang="en-US" sz="2600" dirty="0"/>
          </a:p>
          <a:p>
            <a:r>
              <a:rPr lang="en-US" sz="2600" dirty="0" smtClean="0">
                <a:cs typeface="Calibri" pitchFamily="34" charset="0"/>
              </a:rPr>
              <a:t>Sixteenth </a:t>
            </a:r>
            <a:r>
              <a:rPr lang="en-US" sz="2600" dirty="0">
                <a:cs typeface="Calibri" pitchFamily="34" charset="0"/>
              </a:rPr>
              <a:t>diagram is</a:t>
            </a:r>
            <a:r>
              <a:rPr lang="en-US" sz="2600" dirty="0"/>
              <a:t> </a:t>
            </a:r>
            <a:r>
              <a:rPr lang="en-IN" sz="2600" dirty="0"/>
              <a:t>checking the data distribution using count plot for Security of customer financial information</a:t>
            </a:r>
            <a:r>
              <a:rPr lang="en-IN" sz="2600" dirty="0" smtClean="0"/>
              <a:t>.</a:t>
            </a:r>
          </a:p>
          <a:p>
            <a:endParaRPr lang="en-IN" sz="2600" dirty="0"/>
          </a:p>
          <a:p>
            <a:pPr marL="109728" indent="0">
              <a:buNone/>
            </a:pPr>
            <a:endParaRPr lang="en-IN" sz="2600" dirty="0"/>
          </a:p>
          <a:p>
            <a:pPr marL="109728" indent="0">
              <a:buNone/>
            </a:pP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Observation of first - </a:t>
            </a:r>
            <a:r>
              <a:rPr lang="en-IN" sz="2600" dirty="0"/>
              <a:t>amazon is top in trustworthiness for customers and </a:t>
            </a:r>
            <a:r>
              <a:rPr lang="en-IN" sz="2600" dirty="0" err="1"/>
              <a:t>myntra</a:t>
            </a:r>
            <a:r>
              <a:rPr lang="en-IN" sz="2600" dirty="0"/>
              <a:t> is not </a:t>
            </a:r>
            <a:r>
              <a:rPr lang="en-IN" sz="2600" dirty="0" err="1"/>
              <a:t>upto</a:t>
            </a:r>
            <a:r>
              <a:rPr lang="en-IN" sz="2600" dirty="0"/>
              <a:t> trustworthiness</a:t>
            </a:r>
            <a:r>
              <a:rPr lang="en-IN" sz="2600" dirty="0" smtClean="0"/>
              <a:t>.</a:t>
            </a:r>
            <a:endParaRPr lang="en-US" sz="2600" dirty="0"/>
          </a:p>
          <a:p>
            <a:endParaRPr lang="en-US" sz="2600" dirty="0"/>
          </a:p>
          <a:p>
            <a:r>
              <a:rPr lang="en-US" sz="2600" dirty="0"/>
              <a:t>Observation of </a:t>
            </a:r>
            <a:r>
              <a:rPr lang="en-US" sz="2600" dirty="0" smtClean="0"/>
              <a:t>second-</a:t>
            </a:r>
            <a:r>
              <a:rPr lang="en-IN" sz="2600" dirty="0"/>
              <a:t>amazon is the best website for security of customer financial information and </a:t>
            </a:r>
            <a:r>
              <a:rPr lang="en-IN" sz="2600" dirty="0" err="1"/>
              <a:t>myntra</a:t>
            </a:r>
            <a:r>
              <a:rPr lang="en-IN" sz="2600" dirty="0"/>
              <a:t> does not suggested by </a:t>
            </a:r>
            <a:r>
              <a:rPr lang="en-IN" sz="2600" dirty="0" err="1"/>
              <a:t>costomers</a:t>
            </a:r>
            <a:r>
              <a:rPr lang="en-IN" sz="2600" dirty="0" smtClean="0"/>
              <a:t>.</a:t>
            </a:r>
            <a:endParaRPr lang="en-US" sz="26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4140" t="30178" r="33792" b="8283"/>
          <a:stretch/>
        </p:blipFill>
        <p:spPr bwMode="auto">
          <a:xfrm>
            <a:off x="261937" y="1524000"/>
            <a:ext cx="3700463" cy="342709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4286" t="33384" r="35216" b="8415"/>
          <a:stretch/>
        </p:blipFill>
        <p:spPr bwMode="auto">
          <a:xfrm>
            <a:off x="3962400" y="1558636"/>
            <a:ext cx="4419600" cy="32419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378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553200"/>
          </a:xfrm>
        </p:spPr>
        <p:txBody>
          <a:bodyPr>
            <a:normAutofit fontScale="47500" lnSpcReduction="20000"/>
          </a:bodyPr>
          <a:lstStyle/>
          <a:p>
            <a:pPr lvl="0"/>
            <a:endParaRPr lang="en-US" sz="3600" dirty="0" smtClean="0">
              <a:cs typeface="Calibri" pitchFamily="34" charset="0"/>
            </a:endParaRPr>
          </a:p>
          <a:p>
            <a:pPr lvl="0"/>
            <a:r>
              <a:rPr lang="en-US" sz="3300" dirty="0" smtClean="0">
                <a:cs typeface="Calibri" pitchFamily="34" charset="0"/>
              </a:rPr>
              <a:t>Seventeenth </a:t>
            </a:r>
            <a:r>
              <a:rPr lang="en-US" sz="3300" dirty="0">
                <a:cs typeface="Calibri" pitchFamily="34" charset="0"/>
              </a:rPr>
              <a:t>diagram is </a:t>
            </a:r>
            <a:r>
              <a:rPr lang="en-IN" sz="3300" dirty="0"/>
              <a:t>checking the data distribution using count plot for Longer time to get logged in (promotion, sales period</a:t>
            </a:r>
            <a:r>
              <a:rPr lang="en-IN" sz="3300" dirty="0" smtClean="0"/>
              <a:t>.</a:t>
            </a:r>
          </a:p>
          <a:p>
            <a:pPr lvl="0"/>
            <a:endParaRPr lang="en-US" sz="3300" dirty="0"/>
          </a:p>
          <a:p>
            <a:pPr lvl="0"/>
            <a:r>
              <a:rPr lang="en-US" sz="3300" dirty="0" smtClean="0">
                <a:cs typeface="Calibri" pitchFamily="34" charset="0"/>
              </a:rPr>
              <a:t>Eighteenth </a:t>
            </a:r>
            <a:r>
              <a:rPr lang="en-US" sz="3300" dirty="0">
                <a:cs typeface="Calibri" pitchFamily="34" charset="0"/>
              </a:rPr>
              <a:t>diagram is</a:t>
            </a:r>
            <a:r>
              <a:rPr lang="en-US" sz="3300" dirty="0"/>
              <a:t> </a:t>
            </a:r>
            <a:r>
              <a:rPr lang="en-IN" sz="3300" dirty="0"/>
              <a:t>checking the data distribution using count plot for Website is as efficient as before.</a:t>
            </a:r>
            <a:endParaRPr lang="en-US" sz="3300" dirty="0"/>
          </a:p>
          <a:p>
            <a:endParaRPr lang="en-US" sz="3300" dirty="0"/>
          </a:p>
          <a:p>
            <a:endParaRPr lang="en-US" sz="3300" dirty="0" smtClean="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endParaRPr lang="en-US" sz="3300" dirty="0"/>
          </a:p>
          <a:p>
            <a:r>
              <a:rPr lang="en-US" sz="3300" dirty="0"/>
              <a:t>Observation of first - </a:t>
            </a:r>
            <a:r>
              <a:rPr lang="en-IN" sz="3300" dirty="0"/>
              <a:t>amazon have all the </a:t>
            </a:r>
            <a:r>
              <a:rPr lang="en-IN" sz="3300" dirty="0" err="1"/>
              <a:t>goood</a:t>
            </a:r>
            <a:r>
              <a:rPr lang="en-IN" sz="3300" dirty="0"/>
              <a:t> things but amazon </a:t>
            </a:r>
            <a:r>
              <a:rPr lang="en-IN" sz="3300" dirty="0" err="1"/>
              <a:t>tooks</a:t>
            </a:r>
            <a:r>
              <a:rPr lang="en-IN" sz="3300" dirty="0"/>
              <a:t> to long to get logged in for users. and </a:t>
            </a:r>
            <a:r>
              <a:rPr lang="en-IN" sz="3300" dirty="0" err="1"/>
              <a:t>flipkart</a:t>
            </a:r>
            <a:r>
              <a:rPr lang="en-IN" sz="3300" dirty="0"/>
              <a:t> is quickest site for logging in.</a:t>
            </a:r>
            <a:endParaRPr lang="en-US" sz="3300" dirty="0"/>
          </a:p>
          <a:p>
            <a:endParaRPr lang="en-US" sz="3300" dirty="0"/>
          </a:p>
          <a:p>
            <a:r>
              <a:rPr lang="en-US" sz="3300" dirty="0"/>
              <a:t>Observation of </a:t>
            </a:r>
            <a:r>
              <a:rPr lang="en-US" sz="3300" dirty="0" smtClean="0"/>
              <a:t>second-</a:t>
            </a:r>
            <a:r>
              <a:rPr lang="en-IN" sz="3300" dirty="0"/>
              <a:t>according to our data amazon.in is as </a:t>
            </a:r>
            <a:r>
              <a:rPr lang="en-IN" sz="3300" dirty="0" err="1"/>
              <a:t>effecient</a:t>
            </a:r>
            <a:r>
              <a:rPr lang="en-IN" sz="3300" dirty="0"/>
              <a:t> as it before but </a:t>
            </a:r>
            <a:r>
              <a:rPr lang="en-IN" sz="3300" dirty="0" err="1"/>
              <a:t>snapdeal</a:t>
            </a:r>
            <a:r>
              <a:rPr lang="en-IN" sz="3300" dirty="0"/>
              <a:t>, </a:t>
            </a:r>
            <a:r>
              <a:rPr lang="en-IN" sz="3300" dirty="0" err="1"/>
              <a:t>paytm</a:t>
            </a:r>
            <a:r>
              <a:rPr lang="en-IN" sz="3300" dirty="0"/>
              <a:t> and </a:t>
            </a:r>
            <a:r>
              <a:rPr lang="en-IN" sz="3300" dirty="0" err="1"/>
              <a:t>flipkart</a:t>
            </a:r>
            <a:r>
              <a:rPr lang="en-IN" sz="3300" dirty="0"/>
              <a:t> are changing.</a:t>
            </a:r>
            <a:endParaRPr lang="en-US" sz="3300" dirty="0"/>
          </a:p>
          <a:p>
            <a:r>
              <a:rPr lang="en-IN" sz="3600" dirty="0" smtClean="0"/>
              <a:t>.</a:t>
            </a:r>
            <a:endParaRPr lang="en-US" sz="3600" dirty="0"/>
          </a:p>
          <a:p>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5637" t="32247" r="35623" b="6510"/>
          <a:stretch/>
        </p:blipFill>
        <p:spPr bwMode="auto">
          <a:xfrm>
            <a:off x="457200" y="1676400"/>
            <a:ext cx="3714750" cy="30480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15305" t="32839" r="36121" b="6509"/>
          <a:stretch/>
        </p:blipFill>
        <p:spPr bwMode="auto">
          <a:xfrm>
            <a:off x="4038600" y="1676400"/>
            <a:ext cx="4300220" cy="29432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428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6553200"/>
          </a:xfrm>
        </p:spPr>
        <p:txBody>
          <a:bodyPr>
            <a:normAutofit fontScale="62500" lnSpcReduction="20000"/>
          </a:bodyPr>
          <a:lstStyle/>
          <a:p>
            <a:pPr lvl="0"/>
            <a:r>
              <a:rPr lang="en-US" sz="2600" dirty="0" smtClean="0">
                <a:cs typeface="Calibri" pitchFamily="34" charset="0"/>
              </a:rPr>
              <a:t>Nineteenth diagram </a:t>
            </a:r>
            <a:r>
              <a:rPr lang="en-US" sz="2600" dirty="0">
                <a:cs typeface="Calibri" pitchFamily="34" charset="0"/>
              </a:rPr>
              <a:t>is </a:t>
            </a:r>
            <a:r>
              <a:rPr lang="en-IN" sz="2600" dirty="0"/>
              <a:t>checking the data distribution using count plot for Which of the Indian online retailer would you recommend to a friend?</a:t>
            </a:r>
            <a:endParaRPr lang="en-US" sz="2600" dirty="0"/>
          </a:p>
          <a:p>
            <a:pPr lvl="0"/>
            <a:endParaRPr lang="en-US" sz="2600" dirty="0"/>
          </a:p>
          <a:p>
            <a:pPr lvl="0"/>
            <a:r>
              <a:rPr lang="en-US" sz="2600" dirty="0" smtClean="0">
                <a:cs typeface="Calibri" pitchFamily="34" charset="0"/>
              </a:rPr>
              <a:t>Twentieth </a:t>
            </a:r>
            <a:r>
              <a:rPr lang="en-US" sz="2600" dirty="0">
                <a:cs typeface="Calibri" pitchFamily="34" charset="0"/>
              </a:rPr>
              <a:t>diagram is</a:t>
            </a:r>
            <a:r>
              <a:rPr lang="en-US" sz="2600" dirty="0"/>
              <a:t> </a:t>
            </a:r>
            <a:r>
              <a:rPr lang="en-US" sz="2600" dirty="0"/>
              <a:t> </a:t>
            </a:r>
            <a:r>
              <a:rPr lang="en-IN" sz="2600" dirty="0"/>
              <a:t>Checking relationship between gender of respondent and age</a:t>
            </a:r>
            <a:r>
              <a:rPr lang="en-IN" sz="2600" dirty="0" smtClean="0"/>
              <a:t>.</a:t>
            </a:r>
            <a:endParaRPr lang="en-US" sz="2600" dirty="0"/>
          </a:p>
          <a:p>
            <a:pPr marL="109728" indent="0">
              <a:buNone/>
            </a:pPr>
            <a:endParaRPr lang="en-US" sz="2600" dirty="0" smtClean="0"/>
          </a:p>
          <a:p>
            <a:pPr marL="109728" indent="0">
              <a:buNone/>
            </a:pPr>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Observation of first - </a:t>
            </a:r>
            <a:r>
              <a:rPr lang="en-IN" sz="2600" dirty="0"/>
              <a:t>most of the people are recommending amazon.in to their family and friends while very few people are </a:t>
            </a:r>
            <a:r>
              <a:rPr lang="en-IN" sz="2600" dirty="0" err="1"/>
              <a:t>recommeding</a:t>
            </a:r>
            <a:r>
              <a:rPr lang="en-IN" sz="2600" dirty="0"/>
              <a:t> </a:t>
            </a:r>
            <a:r>
              <a:rPr lang="en-IN" sz="2600" dirty="0" err="1"/>
              <a:t>paytm</a:t>
            </a:r>
            <a:r>
              <a:rPr lang="en-IN" sz="2600" dirty="0"/>
              <a:t> to their family and friends.</a:t>
            </a:r>
            <a:endParaRPr lang="en-US" sz="2600" dirty="0"/>
          </a:p>
          <a:p>
            <a:endParaRPr lang="en-US" sz="2600" dirty="0"/>
          </a:p>
          <a:p>
            <a:r>
              <a:rPr lang="en-US" sz="2600" dirty="0"/>
              <a:t>Observation of </a:t>
            </a:r>
            <a:r>
              <a:rPr lang="en-US" sz="2600" dirty="0" smtClean="0"/>
              <a:t>second-</a:t>
            </a:r>
            <a:r>
              <a:rPr lang="en-IN" sz="2600" dirty="0"/>
              <a:t>we can see most of male and female customers are of ages 21 to 50 years. minimum number of male and female customers are of age less than 20 years.</a:t>
            </a:r>
            <a:endParaRPr lang="en-US" sz="2600" dirty="0"/>
          </a:p>
          <a:p>
            <a:r>
              <a:rPr lang="en-IN" sz="2600" dirty="0" smtClean="0"/>
              <a:t>.</a:t>
            </a:r>
            <a:endParaRPr lang="en-US" sz="26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4950" t="35157" r="34884" b="6642"/>
          <a:stretch/>
        </p:blipFill>
        <p:spPr bwMode="auto">
          <a:xfrm>
            <a:off x="457200" y="1752600"/>
            <a:ext cx="3733800" cy="283845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6113" t="36929" r="10797" b="20232"/>
          <a:stretch/>
        </p:blipFill>
        <p:spPr bwMode="auto">
          <a:xfrm>
            <a:off x="4184073" y="1752600"/>
            <a:ext cx="4714874" cy="28765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3421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324600"/>
          </a:xfrm>
        </p:spPr>
        <p:txBody>
          <a:bodyPr>
            <a:normAutofit fontScale="92500" lnSpcReduction="20000"/>
          </a:bodyPr>
          <a:lstStyle/>
          <a:p>
            <a:pPr lvl="0"/>
            <a:endParaRPr lang="en-US" sz="2800" dirty="0" smtClean="0">
              <a:cs typeface="Calibri" pitchFamily="34" charset="0"/>
            </a:endParaRPr>
          </a:p>
          <a:p>
            <a:pPr lvl="0"/>
            <a:r>
              <a:rPr lang="en-US" sz="2800" dirty="0" smtClean="0">
                <a:cs typeface="Calibri" pitchFamily="34" charset="0"/>
              </a:rPr>
              <a:t> </a:t>
            </a:r>
            <a:r>
              <a:rPr lang="en-US" sz="2200" dirty="0">
                <a:cs typeface="Calibri" pitchFamily="34" charset="0"/>
              </a:rPr>
              <a:t>diagram is </a:t>
            </a:r>
            <a:r>
              <a:rPr lang="en-US" sz="2200" dirty="0" smtClean="0">
                <a:cs typeface="Calibri" pitchFamily="34" charset="0"/>
              </a:rPr>
              <a:t>showing </a:t>
            </a:r>
            <a:r>
              <a:rPr lang="en-IN" sz="2200" dirty="0" smtClean="0"/>
              <a:t>the </a:t>
            </a:r>
            <a:r>
              <a:rPr lang="en-IN" sz="2200" dirty="0"/>
              <a:t>relationship between gender of respondent and city.</a:t>
            </a:r>
            <a:endParaRPr lang="en-US" sz="22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pPr marL="109728" indent="0">
              <a:buNone/>
            </a:pPr>
            <a:endParaRPr lang="en-US" sz="2400" dirty="0"/>
          </a:p>
          <a:p>
            <a:r>
              <a:rPr lang="en-US" sz="2400" dirty="0" smtClean="0"/>
              <a:t>Observation </a:t>
            </a:r>
            <a:r>
              <a:rPr lang="en-US" sz="2400" dirty="0"/>
              <a:t>- </a:t>
            </a:r>
            <a:r>
              <a:rPr lang="en-IN" sz="2400" dirty="0"/>
              <a:t>we can see most of female </a:t>
            </a:r>
            <a:r>
              <a:rPr lang="en-IN" sz="2400" dirty="0" err="1"/>
              <a:t>respodents</a:t>
            </a:r>
            <a:r>
              <a:rPr lang="en-IN" sz="2400" dirty="0"/>
              <a:t> are greater </a:t>
            </a:r>
            <a:r>
              <a:rPr lang="en-IN" sz="2400" dirty="0" err="1"/>
              <a:t>noida</a:t>
            </a:r>
            <a:r>
              <a:rPr lang="en-IN" sz="2400" dirty="0"/>
              <a:t> and most of male customers are from </a:t>
            </a:r>
            <a:r>
              <a:rPr lang="en-IN" sz="2400" dirty="0" err="1"/>
              <a:t>delhi</a:t>
            </a:r>
            <a:r>
              <a:rPr lang="en-IN" sz="2400" dirty="0"/>
              <a:t>. males and females both customers are from </a:t>
            </a:r>
            <a:r>
              <a:rPr lang="en-IN" sz="2400" dirty="0" err="1"/>
              <a:t>muradabad</a:t>
            </a:r>
            <a:r>
              <a:rPr lang="en-IN" sz="2400" dirty="0"/>
              <a:t> have less customers</a:t>
            </a:r>
            <a:endParaRPr lang="en-US" sz="2400"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4950" t="45858" r="12624" b="12130"/>
          <a:stretch/>
        </p:blipFill>
        <p:spPr bwMode="auto">
          <a:xfrm>
            <a:off x="1662112" y="1600200"/>
            <a:ext cx="5819775" cy="29527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356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t>We can see in the above analysis the e-commerce is booming sector. and the number of users are increasing day by day as most of the customer find it enjoyable, value for money, they believe its </a:t>
            </a:r>
            <a:r>
              <a:rPr lang="en-IN" sz="2000" dirty="0" err="1"/>
              <a:t>realiable</a:t>
            </a:r>
            <a:r>
              <a:rPr lang="en-IN" sz="2000" dirty="0"/>
              <a:t> and there are some trustworthy sites like amazon which provide the </a:t>
            </a:r>
            <a:r>
              <a:rPr lang="en-IN" sz="2000" dirty="0" err="1"/>
              <a:t>secuity</a:t>
            </a:r>
            <a:r>
              <a:rPr lang="en-IN" sz="2000" dirty="0"/>
              <a:t> to the user and financial protection also. some sites are delaying the orders but they changing with the time so people are using the ecommerce site for shopping as using it is fun. so we can conclude that the e-commerce sites will boom in the future as number of customers increasing and its </a:t>
            </a:r>
            <a:r>
              <a:rPr lang="en-IN" sz="2000" dirty="0" err="1"/>
              <a:t>convinient</a:t>
            </a:r>
            <a:r>
              <a:rPr lang="en-IN" sz="2000" dirty="0"/>
              <a:t>. and amazon is leading the e-commerce market with the maximum number of buyers and </a:t>
            </a:r>
            <a:r>
              <a:rPr lang="en-IN" sz="2000" dirty="0" err="1"/>
              <a:t>maxium</a:t>
            </a:r>
            <a:r>
              <a:rPr lang="en-IN" sz="2000" dirty="0"/>
              <a:t> number of varieties of product on their site.</a:t>
            </a:r>
            <a:endParaRPr lang="en-US" sz="2000" dirty="0"/>
          </a:p>
          <a:p>
            <a:r>
              <a:rPr lang="en-IN" sz="1600" dirty="0"/>
              <a:t> </a:t>
            </a:r>
            <a:endParaRPr lang="en-US" sz="1600" dirty="0"/>
          </a:p>
          <a:p>
            <a:endParaRPr lang="en-US" dirty="0"/>
          </a:p>
        </p:txBody>
      </p:sp>
      <p:sp>
        <p:nvSpPr>
          <p:cNvPr id="2" name="Title 1"/>
          <p:cNvSpPr>
            <a:spLocks noGrp="1"/>
          </p:cNvSpPr>
          <p:nvPr>
            <p:ph type="title"/>
          </p:nvPr>
        </p:nvSpPr>
        <p:spPr/>
        <p:txBody>
          <a:bodyPr>
            <a:normAutofit/>
          </a:bodyPr>
          <a:lstStyle/>
          <a:p>
            <a:r>
              <a:rPr lang="en-US" sz="2800" dirty="0" smtClean="0"/>
              <a:t>Conclusion</a:t>
            </a:r>
            <a:endParaRPr lang="en-US" sz="2800" dirty="0"/>
          </a:p>
        </p:txBody>
      </p:sp>
    </p:spTree>
    <p:extLst>
      <p:ext uri="{BB962C8B-B14F-4D97-AF65-F5344CB8AC3E}">
        <p14:creationId xmlns:p14="http://schemas.microsoft.com/office/powerpoint/2010/main" val="229096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Introduction of project</a:t>
            </a:r>
          </a:p>
          <a:p>
            <a:r>
              <a:rPr lang="en-US" dirty="0" smtClean="0"/>
              <a:t>Data cleaning</a:t>
            </a:r>
          </a:p>
          <a:p>
            <a:r>
              <a:rPr lang="en-US" dirty="0" smtClean="0"/>
              <a:t>Data visualization</a:t>
            </a:r>
          </a:p>
          <a:p>
            <a:r>
              <a:rPr lang="en-US" dirty="0" smtClean="0"/>
              <a:t>Data scaling</a:t>
            </a:r>
          </a:p>
          <a:p>
            <a:r>
              <a:rPr lang="en-US" dirty="0" smtClean="0"/>
              <a:t>Data </a:t>
            </a:r>
            <a:r>
              <a:rPr lang="en-US" dirty="0" smtClean="0"/>
              <a:t>preprocessing</a:t>
            </a:r>
            <a:endParaRPr lang="en-US" dirty="0" smtClean="0"/>
          </a:p>
        </p:txBody>
      </p:sp>
      <p:sp>
        <p:nvSpPr>
          <p:cNvPr id="2" name="Title 1"/>
          <p:cNvSpPr>
            <a:spLocks noGrp="1"/>
          </p:cNvSpPr>
          <p:nvPr>
            <p:ph type="title"/>
          </p:nvPr>
        </p:nvSpPr>
        <p:spPr>
          <a:xfrm>
            <a:off x="457200" y="304800"/>
            <a:ext cx="8229600" cy="1143000"/>
          </a:xfrm>
        </p:spPr>
        <p:txBody>
          <a:bodyPr>
            <a:normAutofit/>
          </a:bodyPr>
          <a:lstStyle/>
          <a:p>
            <a:r>
              <a:rPr lang="en-US" sz="2800" dirty="0" smtClean="0"/>
              <a:t>Table of Content</a:t>
            </a:r>
            <a:endParaRPr lang="en-US" dirty="0"/>
          </a:p>
        </p:txBody>
      </p:sp>
    </p:spTree>
    <p:extLst>
      <p:ext uri="{BB962C8B-B14F-4D97-AF65-F5344CB8AC3E}">
        <p14:creationId xmlns:p14="http://schemas.microsoft.com/office/powerpoint/2010/main" val="242185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sz="2400" dirty="0"/>
              <a:t>E-commerce is a crucial part of our lives in this age. The boundaries of online retail are expanding and providing us with complete flexibility while shopping.</a:t>
            </a:r>
          </a:p>
          <a:p>
            <a:r>
              <a:rPr lang="en-US" sz="2400" dirty="0"/>
              <a:t>The idea that originated out of convenience has now become a symbol of flagship and authentic products. The number of online retail businesses are increasing due to the internet era and huge popularity, this brings in a whole field of competition between these corporations. Data analysis is the key for keeping the top spot.</a:t>
            </a:r>
          </a:p>
          <a:p>
            <a:r>
              <a:rPr lang="en-US" sz="2400" dirty="0"/>
              <a:t>Companies must be prepared to face the problem of customer retention. While attracting customers is made easy by marketing the monetary benefits, keeping the consumers loyal is one hard task. Retention directly translates to satisfaction in our case. Higher the number of satisfied consumers, more will be the number of retentions. We now need to understand the factors affecting the happiness of the consumers.</a:t>
            </a:r>
          </a:p>
          <a:p>
            <a:r>
              <a:rPr lang="en-US" sz="2400" dirty="0"/>
              <a:t>This is where data analysis comes in. The data collected by surveys and other methods are </a:t>
            </a:r>
            <a:r>
              <a:rPr lang="en-US" sz="2400" dirty="0" err="1"/>
              <a:t>analysed</a:t>
            </a:r>
            <a:r>
              <a:rPr lang="en-US" sz="2400" dirty="0"/>
              <a:t> methodically keeping in mind the target is to achieve user recommendation. More recommendations give the general attitude of the users which can be used to understand user contentment.</a:t>
            </a:r>
          </a:p>
          <a:p>
            <a:endParaRPr lang="en-US" sz="2400" dirty="0"/>
          </a:p>
        </p:txBody>
      </p:sp>
      <p:sp>
        <p:nvSpPr>
          <p:cNvPr id="2" name="Title 1"/>
          <p:cNvSpPr>
            <a:spLocks noGrp="1"/>
          </p:cNvSpPr>
          <p:nvPr>
            <p:ph type="title"/>
          </p:nvPr>
        </p:nvSpPr>
        <p:spPr/>
        <p:txBody>
          <a:bodyPr/>
          <a:lstStyle/>
          <a:p>
            <a:r>
              <a:rPr lang="en-US" dirty="0"/>
              <a:t>I</a:t>
            </a:r>
            <a:r>
              <a:rPr lang="en-US" dirty="0" smtClean="0"/>
              <a:t>ntroduction</a:t>
            </a:r>
            <a:endParaRPr lang="en-US" dirty="0"/>
          </a:p>
        </p:txBody>
      </p:sp>
    </p:spTree>
    <p:extLst>
      <p:ext uri="{BB962C8B-B14F-4D97-AF65-F5344CB8AC3E}">
        <p14:creationId xmlns:p14="http://schemas.microsoft.com/office/powerpoint/2010/main" val="28938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1600" dirty="0"/>
              <a:t>The data used for analysis purpose the chances of growing the e-commerce in </a:t>
            </a:r>
            <a:r>
              <a:rPr lang="en-IN" sz="1600" dirty="0" err="1"/>
              <a:t>india</a:t>
            </a:r>
            <a:r>
              <a:rPr lang="en-IN" sz="1600" dirty="0"/>
              <a:t> and predict is it safe or not. The data contains 269 rows and 71 columns. The data includes both in integer and string forms.</a:t>
            </a:r>
            <a:endParaRPr lang="en-US" sz="1600" dirty="0"/>
          </a:p>
          <a:p>
            <a:pPr marL="109728" indent="0" algn="just">
              <a:buNone/>
            </a:pPr>
            <a:r>
              <a:rPr lang="en-IN" sz="1600" dirty="0" smtClean="0"/>
              <a:t> </a:t>
            </a:r>
          </a:p>
          <a:p>
            <a:pPr marL="109728" indent="0" algn="just">
              <a:buNone/>
            </a:pPr>
            <a:endParaRPr lang="en-IN" sz="1600" dirty="0"/>
          </a:p>
          <a:p>
            <a:pPr marL="109728" indent="0" algn="just">
              <a:buNone/>
            </a:pPr>
            <a:endParaRPr lang="en-IN" sz="1600" dirty="0" smtClean="0"/>
          </a:p>
          <a:p>
            <a:pPr algn="just"/>
            <a:endParaRPr lang="en-US" dirty="0"/>
          </a:p>
        </p:txBody>
      </p:sp>
      <p:sp>
        <p:nvSpPr>
          <p:cNvPr id="2" name="Title 1"/>
          <p:cNvSpPr>
            <a:spLocks noGrp="1"/>
          </p:cNvSpPr>
          <p:nvPr>
            <p:ph type="title"/>
          </p:nvPr>
        </p:nvSpPr>
        <p:spPr/>
        <p:txBody>
          <a:bodyPr/>
          <a:lstStyle/>
          <a:p>
            <a:r>
              <a:rPr lang="en-US" dirty="0" smtClean="0"/>
              <a:t>Understanding the model</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5970" t="35503" r="9007" b="7988"/>
          <a:stretch/>
        </p:blipFill>
        <p:spPr bwMode="auto">
          <a:xfrm>
            <a:off x="838200" y="2535382"/>
            <a:ext cx="7620000" cy="358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396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400" dirty="0"/>
              <a:t>First of all we got data the data is in excel file so we import this into our model. we need to cleaning up the data although it is a very messed data because we need to doing the proper cleaning so we just added only those columns which we need the most so first we need to clean the data in the data there are 269 rows and 71 columns. Than we correlate the targeted variable with some important independent variables. we have dropped some of unnecessary columns which will not help us to making the model. The data is very </a:t>
            </a:r>
            <a:r>
              <a:rPr lang="en-IN" sz="1400" dirty="0" err="1"/>
              <a:t>inbalanced</a:t>
            </a:r>
            <a:r>
              <a:rPr lang="en-IN" sz="1400" dirty="0"/>
              <a:t> because there are 67.27% female respondents and  32.63% male respondents. So we need to take steps accordingly</a:t>
            </a:r>
            <a:r>
              <a:rPr lang="en-IN" sz="1400" dirty="0" smtClean="0"/>
              <a:t>.</a:t>
            </a:r>
          </a:p>
          <a:p>
            <a:endParaRPr lang="en-IN" sz="1400" dirty="0"/>
          </a:p>
          <a:p>
            <a:endParaRPr lang="en-US" sz="1400" dirty="0"/>
          </a:p>
          <a:p>
            <a:endParaRPr lang="en-US" dirty="0"/>
          </a:p>
        </p:txBody>
      </p:sp>
      <p:sp>
        <p:nvSpPr>
          <p:cNvPr id="2" name="Title 1"/>
          <p:cNvSpPr>
            <a:spLocks noGrp="1"/>
          </p:cNvSpPr>
          <p:nvPr>
            <p:ph type="title"/>
          </p:nvPr>
        </p:nvSpPr>
        <p:spPr/>
        <p:txBody>
          <a:bodyPr>
            <a:normAutofit fontScale="90000"/>
          </a:bodyPr>
          <a:lstStyle/>
          <a:p>
            <a:r>
              <a:rPr lang="en-US" dirty="0" smtClean="0"/>
              <a:t>Data </a:t>
            </a:r>
            <a:r>
              <a:rPr lang="en-US" dirty="0"/>
              <a:t>C</a:t>
            </a:r>
            <a:r>
              <a:rPr lang="en-US" dirty="0" smtClean="0"/>
              <a:t>leaning and Understanding</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4472" t="32545" r="33626" b="18639"/>
          <a:stretch/>
        </p:blipFill>
        <p:spPr bwMode="auto">
          <a:xfrm>
            <a:off x="1219200" y="3581400"/>
            <a:ext cx="6343650" cy="27501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236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546958" y="1481138"/>
            <a:ext cx="8050083" cy="4525962"/>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Autofit/>
          </a:bodyPr>
          <a:lstStyle/>
          <a:p>
            <a:r>
              <a:rPr lang="en-US" sz="2800" dirty="0" smtClean="0"/>
              <a:t>Heat map for null values before and after data cleaning</a:t>
            </a:r>
            <a:endParaRPr lang="en-US" sz="2800" dirty="0"/>
          </a:p>
        </p:txBody>
      </p:sp>
    </p:spTree>
    <p:extLst>
      <p:ext uri="{BB962C8B-B14F-4D97-AF65-F5344CB8AC3E}">
        <p14:creationId xmlns:p14="http://schemas.microsoft.com/office/powerpoint/2010/main" val="81880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400" dirty="0" smtClean="0"/>
              <a:t>Visualization includes the relationships or independent variables with the targeted variable.</a:t>
            </a:r>
          </a:p>
          <a:p>
            <a:pPr lvl="0"/>
            <a:r>
              <a:rPr lang="en-US" sz="1400" dirty="0" smtClean="0"/>
              <a:t>First diagram is the </a:t>
            </a:r>
            <a:r>
              <a:rPr lang="en-IN" sz="1400" dirty="0"/>
              <a:t>checking the data distribution using count plot for age </a:t>
            </a:r>
            <a:r>
              <a:rPr lang="en-IN" sz="1400" dirty="0" smtClean="0"/>
              <a:t>groups</a:t>
            </a:r>
            <a:r>
              <a:rPr lang="en-US" sz="1400" dirty="0"/>
              <a:t>.</a:t>
            </a:r>
            <a:endParaRPr lang="en-US" sz="1400" dirty="0" smtClean="0"/>
          </a:p>
          <a:p>
            <a:pPr lvl="0"/>
            <a:r>
              <a:rPr lang="en-US" sz="1400" dirty="0" smtClean="0"/>
              <a:t>Second </a:t>
            </a:r>
            <a:r>
              <a:rPr lang="en-US" sz="1400" dirty="0"/>
              <a:t>diagram </a:t>
            </a:r>
            <a:r>
              <a:rPr lang="en-IN" sz="1400" dirty="0"/>
              <a:t>checking the data distribution using count plot for city.</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Observation of first - </a:t>
            </a:r>
            <a:r>
              <a:rPr lang="en-IN" sz="1400" dirty="0"/>
              <a:t>we can see </a:t>
            </a:r>
            <a:r>
              <a:rPr lang="en-IN" sz="1400" dirty="0" err="1"/>
              <a:t>macimum</a:t>
            </a:r>
            <a:r>
              <a:rPr lang="en-IN" sz="1400" dirty="0"/>
              <a:t> number of people are from 31-40 age group. less than 20 years group people and 51 years age group people are not use online shopping sites</a:t>
            </a:r>
            <a:r>
              <a:rPr lang="en-US" sz="1400" dirty="0" smtClean="0"/>
              <a:t>.</a:t>
            </a:r>
            <a:endParaRPr lang="en-US" sz="1400" dirty="0" smtClean="0"/>
          </a:p>
          <a:p>
            <a:r>
              <a:rPr lang="en-US" sz="1400" dirty="0" smtClean="0"/>
              <a:t>Observation of second - </a:t>
            </a:r>
            <a:r>
              <a:rPr lang="en-IN" sz="1400" dirty="0" err="1"/>
              <a:t>delhi</a:t>
            </a:r>
            <a:r>
              <a:rPr lang="en-IN" sz="1400" dirty="0"/>
              <a:t> has maximum number of people using e-commerce </a:t>
            </a:r>
            <a:r>
              <a:rPr lang="en-IN" sz="1400" dirty="0" err="1"/>
              <a:t>sites.than</a:t>
            </a:r>
            <a:r>
              <a:rPr lang="en-IN" sz="1400" dirty="0"/>
              <a:t> </a:t>
            </a:r>
            <a:r>
              <a:rPr lang="en-IN" sz="1400" dirty="0" err="1"/>
              <a:t>nida</a:t>
            </a:r>
            <a:r>
              <a:rPr lang="en-IN" sz="1400" dirty="0"/>
              <a:t> </a:t>
            </a:r>
            <a:r>
              <a:rPr lang="en-IN" sz="1400" dirty="0" err="1"/>
              <a:t>banglore</a:t>
            </a:r>
            <a:r>
              <a:rPr lang="en-IN" sz="1400" dirty="0"/>
              <a:t> and greater </a:t>
            </a:r>
            <a:r>
              <a:rPr lang="en-IN" sz="1400" dirty="0" err="1"/>
              <a:t>noida</a:t>
            </a:r>
            <a:r>
              <a:rPr lang="en-IN" sz="1400" dirty="0"/>
              <a:t>. only </a:t>
            </a:r>
            <a:r>
              <a:rPr lang="en-IN" sz="1400" dirty="0" err="1"/>
              <a:t>fer</a:t>
            </a:r>
            <a:r>
              <a:rPr lang="en-IN" sz="1400" dirty="0"/>
              <a:t> people are using online sites in </a:t>
            </a:r>
            <a:r>
              <a:rPr lang="en-IN" sz="1400" dirty="0" err="1"/>
              <a:t>bulandshehar</a:t>
            </a:r>
            <a:r>
              <a:rPr lang="en-IN" sz="1400" dirty="0"/>
              <a:t> and </a:t>
            </a:r>
            <a:r>
              <a:rPr lang="en-IN" sz="1400" dirty="0" err="1" smtClean="0"/>
              <a:t>moradabad</a:t>
            </a:r>
            <a:r>
              <a:rPr lang="en-IN" sz="1400" dirty="0" smtClean="0"/>
              <a:t>.</a:t>
            </a:r>
            <a:endParaRPr lang="en-US" sz="1400" dirty="0"/>
          </a:p>
        </p:txBody>
      </p:sp>
      <p:sp>
        <p:nvSpPr>
          <p:cNvPr id="2" name="Title 1"/>
          <p:cNvSpPr>
            <a:spLocks noGrp="1"/>
          </p:cNvSpPr>
          <p:nvPr>
            <p:ph type="title"/>
          </p:nvPr>
        </p:nvSpPr>
        <p:spPr/>
        <p:txBody>
          <a:bodyPr>
            <a:normAutofit/>
          </a:bodyPr>
          <a:lstStyle/>
          <a:p>
            <a:r>
              <a:rPr lang="en-US" sz="2800" dirty="0" smtClean="0"/>
              <a:t>Data visualization</a:t>
            </a:r>
            <a:endParaRPr lang="en-US" sz="28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6066" t="28571" r="16394" b="23809"/>
          <a:stretch/>
        </p:blipFill>
        <p:spPr bwMode="auto">
          <a:xfrm>
            <a:off x="263237" y="2417619"/>
            <a:ext cx="4080164" cy="229942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17800" t="29882" r="35289" b="16273"/>
          <a:stretch/>
        </p:blipFill>
        <p:spPr bwMode="auto">
          <a:xfrm>
            <a:off x="4379768" y="2417620"/>
            <a:ext cx="4078431" cy="22994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604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r>
              <a:rPr lang="en-US" sz="1600" dirty="0"/>
              <a:t>Third diagram is </a:t>
            </a:r>
            <a:r>
              <a:rPr lang="en-IN" sz="1600" dirty="0"/>
              <a:t>checking the data distribution using count plot for time to use </a:t>
            </a:r>
            <a:r>
              <a:rPr lang="en-IN" sz="1600" dirty="0" smtClean="0"/>
              <a:t>ecommerce.</a:t>
            </a:r>
            <a:endParaRPr lang="en-US" sz="1600" dirty="0" smtClean="0"/>
          </a:p>
          <a:p>
            <a:pPr lvl="0"/>
            <a:r>
              <a:rPr lang="en-US" sz="1600" dirty="0" smtClean="0"/>
              <a:t>Fourth </a:t>
            </a:r>
            <a:r>
              <a:rPr lang="en-US" sz="1600" dirty="0"/>
              <a:t>diagram is </a:t>
            </a:r>
            <a:r>
              <a:rPr lang="en-IN" sz="1600" dirty="0"/>
              <a:t>checking the data distribution using count plot for last time </a:t>
            </a:r>
            <a:r>
              <a:rPr lang="en-IN" sz="1600" dirty="0" err="1"/>
              <a:t>orderd</a:t>
            </a:r>
            <a:r>
              <a:rPr lang="en-IN" sz="1600" dirty="0" smtClean="0"/>
              <a:t>.</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endParaRPr lang="en-US" sz="1600" dirty="0"/>
          </a:p>
          <a:p>
            <a:endParaRPr lang="en-US" sz="1600" dirty="0" smtClean="0"/>
          </a:p>
          <a:p>
            <a:endParaRPr lang="en-US" sz="1600" dirty="0"/>
          </a:p>
          <a:p>
            <a:r>
              <a:rPr lang="en-US" sz="1600" dirty="0"/>
              <a:t>Observation of first </a:t>
            </a:r>
            <a:r>
              <a:rPr lang="en-US" sz="1600" dirty="0" smtClean="0"/>
              <a:t>-</a:t>
            </a:r>
            <a:r>
              <a:rPr lang="en-US" sz="1600" dirty="0"/>
              <a:t> </a:t>
            </a:r>
            <a:r>
              <a:rPr lang="en-IN" sz="1600" dirty="0"/>
              <a:t>maximum people are using the ecommerce sites more than 4 years and numbers are increasing for the people using shopping sites</a:t>
            </a:r>
            <a:r>
              <a:rPr lang="en-IN" sz="1600" dirty="0" smtClean="0"/>
              <a:t>.</a:t>
            </a:r>
            <a:endParaRPr lang="en-US" sz="1600" dirty="0"/>
          </a:p>
          <a:p>
            <a:r>
              <a:rPr lang="en-US" sz="1600" dirty="0" smtClean="0"/>
              <a:t>Observation </a:t>
            </a:r>
            <a:r>
              <a:rPr lang="en-US" sz="1600" dirty="0"/>
              <a:t>of </a:t>
            </a:r>
            <a:r>
              <a:rPr lang="en-US" sz="1600" dirty="0" smtClean="0"/>
              <a:t>second-</a:t>
            </a:r>
            <a:r>
              <a:rPr lang="en-US" sz="1600" dirty="0"/>
              <a:t> </a:t>
            </a:r>
            <a:r>
              <a:rPr lang="en-IN" sz="1600" dirty="0"/>
              <a:t>most of the people are place order less than 10 times and very </a:t>
            </a:r>
            <a:r>
              <a:rPr lang="en-IN" sz="1600" dirty="0" err="1"/>
              <a:t>fer</a:t>
            </a:r>
            <a:r>
              <a:rPr lang="en-IN" sz="1600" dirty="0"/>
              <a:t> people order more than 42 times in a year</a:t>
            </a:r>
            <a:r>
              <a:rPr lang="en-IN" sz="1600" dirty="0" smtClean="0"/>
              <a:t>.</a:t>
            </a:r>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5970" t="43195" r="34957" b="7692"/>
          <a:stretch/>
        </p:blipFill>
        <p:spPr bwMode="auto">
          <a:xfrm>
            <a:off x="533400" y="1676400"/>
            <a:ext cx="3686175" cy="27051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16300" t="34319" r="35133" b="7692"/>
          <a:stretch/>
        </p:blipFill>
        <p:spPr bwMode="auto">
          <a:xfrm>
            <a:off x="4114800" y="1676400"/>
            <a:ext cx="4295775" cy="304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504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endParaRPr lang="en-US" sz="1900" dirty="0" smtClean="0"/>
          </a:p>
          <a:p>
            <a:r>
              <a:rPr lang="en-US" sz="1900" dirty="0" smtClean="0"/>
              <a:t>Fifth </a:t>
            </a:r>
            <a:r>
              <a:rPr lang="en-US" sz="1900" dirty="0"/>
              <a:t>diagram is </a:t>
            </a:r>
            <a:r>
              <a:rPr lang="en-IN" sz="1900" dirty="0"/>
              <a:t>checking the data distribution using count plot for mode of shopping</a:t>
            </a:r>
            <a:r>
              <a:rPr lang="en-US" sz="1900" dirty="0" smtClean="0"/>
              <a:t>.</a:t>
            </a:r>
            <a:endParaRPr lang="en-US" sz="1900" dirty="0" smtClean="0"/>
          </a:p>
          <a:p>
            <a:r>
              <a:rPr lang="en-US" sz="1900" dirty="0"/>
              <a:t>Sixth diagram is </a:t>
            </a:r>
            <a:r>
              <a:rPr lang="en-IN" sz="1900" dirty="0"/>
              <a:t>checking the data distribution using count plot for channel for </a:t>
            </a:r>
            <a:r>
              <a:rPr lang="en-IN" sz="1900" dirty="0" err="1"/>
              <a:t>onine</a:t>
            </a:r>
            <a:r>
              <a:rPr lang="en-IN" sz="1900" dirty="0"/>
              <a:t> </a:t>
            </a:r>
            <a:r>
              <a:rPr lang="en-IN" sz="1900" dirty="0" smtClean="0"/>
              <a:t>shipping.</a:t>
            </a:r>
            <a:endParaRPr lang="en-US" sz="19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pPr marL="109728" indent="0">
              <a:buNone/>
            </a:pP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smtClean="0"/>
          </a:p>
          <a:p>
            <a:r>
              <a:rPr lang="en-US" sz="1600" dirty="0" smtClean="0"/>
              <a:t>Observation </a:t>
            </a:r>
            <a:r>
              <a:rPr lang="en-US" sz="1600" dirty="0"/>
              <a:t>of first </a:t>
            </a:r>
            <a:r>
              <a:rPr lang="en-US" sz="1600" dirty="0" smtClean="0"/>
              <a:t>-</a:t>
            </a:r>
            <a:r>
              <a:rPr lang="en-US" sz="1600" dirty="0"/>
              <a:t> </a:t>
            </a:r>
            <a:r>
              <a:rPr lang="en-IN" sz="1400" dirty="0"/>
              <a:t>most people are using smart phones and laptop for online shopping and few people are using tablets for online shopping</a:t>
            </a:r>
            <a:r>
              <a:rPr lang="en-IN" sz="1400" dirty="0" smtClean="0"/>
              <a:t>.</a:t>
            </a:r>
            <a:endParaRPr lang="en-US" sz="1600" dirty="0" smtClean="0"/>
          </a:p>
          <a:p>
            <a:endParaRPr lang="en-US" sz="1600" dirty="0" smtClean="0"/>
          </a:p>
          <a:p>
            <a:r>
              <a:rPr lang="en-US" sz="1600" dirty="0"/>
              <a:t>Observation of </a:t>
            </a:r>
            <a:r>
              <a:rPr lang="en-US" sz="1600" dirty="0" smtClean="0"/>
              <a:t>second- </a:t>
            </a:r>
            <a:r>
              <a:rPr lang="en-US" sz="1400" dirty="0"/>
              <a:t>we can see most of the people are using search engine for online shopping. and very few people are using content marketing and display advt</a:t>
            </a:r>
            <a:r>
              <a:rPr lang="en-US" sz="1400" dirty="0" smtClean="0"/>
              <a:t>.</a:t>
            </a:r>
            <a:endParaRPr lang="en-US" sz="1400"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6468" t="32545" r="35456" b="18639"/>
          <a:stretch/>
        </p:blipFill>
        <p:spPr bwMode="auto">
          <a:xfrm>
            <a:off x="533400" y="1752600"/>
            <a:ext cx="3733800" cy="2729865"/>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14140" t="34911" r="32295" b="14497"/>
          <a:stretch/>
        </p:blipFill>
        <p:spPr bwMode="auto">
          <a:xfrm>
            <a:off x="4038600" y="1752600"/>
            <a:ext cx="4495800" cy="2809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9458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TotalTime>
  <Words>1472</Words>
  <Application>Microsoft Office PowerPoint</Application>
  <PresentationFormat>On-screen Show (4:3)</PresentationFormat>
  <Paragraphs>241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Customer Retention Project </vt:lpstr>
      <vt:lpstr>Table of Content</vt:lpstr>
      <vt:lpstr>Introduction</vt:lpstr>
      <vt:lpstr>Understanding the model</vt:lpstr>
      <vt:lpstr>Data Cleaning and Understanding</vt:lpstr>
      <vt:lpstr>Heat map for null values before and after data cleaning</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HP</dc:creator>
  <cp:lastModifiedBy>HP</cp:lastModifiedBy>
  <cp:revision>20</cp:revision>
  <dcterms:created xsi:type="dcterms:W3CDTF">2006-08-16T00:00:00Z</dcterms:created>
  <dcterms:modified xsi:type="dcterms:W3CDTF">2021-11-26T13:28:02Z</dcterms:modified>
</cp:coreProperties>
</file>