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9"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10/27/2021</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Malignant comment classification</a:t>
            </a:r>
            <a:r>
              <a:rPr lang="en-US" dirty="0" smtClean="0"/>
              <a:t> </a:t>
            </a:r>
            <a:r>
              <a:rPr lang="en-US" dirty="0" smtClean="0"/>
              <a:t>project</a:t>
            </a:r>
            <a:endParaRPr lang="en-US" dirty="0"/>
          </a:p>
        </p:txBody>
      </p:sp>
      <p:sp>
        <p:nvSpPr>
          <p:cNvPr id="3" name="Subtitle 2"/>
          <p:cNvSpPr>
            <a:spLocks noGrp="1"/>
          </p:cNvSpPr>
          <p:nvPr>
            <p:ph type="subTitle" idx="1"/>
          </p:nvPr>
        </p:nvSpPr>
        <p:spPr/>
        <p:txBody>
          <a:bodyPr>
            <a:normAutofit fontScale="77500" lnSpcReduction="20000"/>
          </a:bodyPr>
          <a:lstStyle/>
          <a:p>
            <a:endParaRPr lang="en-US" dirty="0" smtClean="0"/>
          </a:p>
          <a:p>
            <a:endParaRPr lang="en-US" dirty="0"/>
          </a:p>
          <a:p>
            <a:r>
              <a:rPr lang="en-US" dirty="0" smtClean="0"/>
              <a:t>Submitted by </a:t>
            </a:r>
          </a:p>
          <a:p>
            <a:r>
              <a:rPr lang="en-US" dirty="0" err="1"/>
              <a:t>A</a:t>
            </a:r>
            <a:r>
              <a:rPr lang="en-US" dirty="0" err="1" smtClean="0"/>
              <a:t>kash</a:t>
            </a:r>
            <a:endParaRPr lang="en-US" dirty="0"/>
          </a:p>
        </p:txBody>
      </p:sp>
    </p:spTree>
    <p:extLst>
      <p:ext uri="{BB962C8B-B14F-4D97-AF65-F5344CB8AC3E}">
        <p14:creationId xmlns:p14="http://schemas.microsoft.com/office/powerpoint/2010/main" val="348417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normAutofit/>
          </a:bodyPr>
          <a:lstStyle/>
          <a:p>
            <a:pPr marL="0" indent="0">
              <a:buNone/>
            </a:pPr>
            <a:r>
              <a:rPr lang="en-US" sz="2400" dirty="0" smtClean="0"/>
              <a:t>3. </a:t>
            </a:r>
            <a:r>
              <a:rPr lang="en-US" sz="2000" dirty="0" smtClean="0"/>
              <a:t>Checking the data distribution of abusive and loathe comment.</a:t>
            </a:r>
            <a:endParaRPr lang="en-US" sz="20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000" dirty="0" smtClean="0"/>
              <a:t>Observation - </a:t>
            </a:r>
            <a:r>
              <a:rPr lang="en-IN" sz="2000" dirty="0"/>
              <a:t>The number of threat comments are very low as compare to normal comments. Here the blue bar represents no and 1 represents yes that the comment is threat and rude or not.</a:t>
            </a:r>
            <a:endParaRPr lang="en-US" sz="2000" dirty="0"/>
          </a:p>
          <a:p>
            <a:pPr marL="0" indent="0">
              <a:buNone/>
            </a:pPr>
            <a:endParaRPr lang="en-US" sz="2000" dirty="0"/>
          </a:p>
          <a:p>
            <a:endParaRPr lang="en-US" dirty="0"/>
          </a:p>
        </p:txBody>
      </p:sp>
      <p:pic>
        <p:nvPicPr>
          <p:cNvPr id="5" name="Picture 4"/>
          <p:cNvPicPr/>
          <p:nvPr/>
        </p:nvPicPr>
        <p:blipFill rotWithShape="1">
          <a:blip r:embed="rId2"/>
          <a:srcRect l="11310" t="54142" r="46942" b="6804"/>
          <a:stretch/>
        </p:blipFill>
        <p:spPr bwMode="auto">
          <a:xfrm>
            <a:off x="6927" y="1143000"/>
            <a:ext cx="4641273" cy="335280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11975" t="42900" r="46942" b="17751"/>
          <a:stretch/>
        </p:blipFill>
        <p:spPr bwMode="auto">
          <a:xfrm>
            <a:off x="4191000" y="1143000"/>
            <a:ext cx="4191000" cy="3352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9119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620000" cy="5791200"/>
          </a:xfrm>
        </p:spPr>
        <p:txBody>
          <a:bodyPr>
            <a:normAutofit/>
          </a:bodyPr>
          <a:lstStyle/>
          <a:p>
            <a:r>
              <a:rPr lang="en-US" sz="2800" dirty="0" smtClean="0"/>
              <a:t>checking </a:t>
            </a:r>
            <a:r>
              <a:rPr lang="en-US" sz="2800" dirty="0"/>
              <a:t>correlation of data with target </a:t>
            </a:r>
            <a:r>
              <a:rPr lang="en-US" sz="2800" dirty="0" smtClean="0"/>
              <a:t>variable.</a:t>
            </a:r>
          </a:p>
          <a:p>
            <a:pPr marL="114300" indent="0">
              <a:buNone/>
            </a:pPr>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endParaRPr lang="en-US" sz="2800" dirty="0"/>
          </a:p>
          <a:p>
            <a:endParaRPr lang="en-US" sz="2200" dirty="0" smtClean="0"/>
          </a:p>
          <a:p>
            <a:r>
              <a:rPr lang="en-US" sz="2200" dirty="0" smtClean="0"/>
              <a:t>observation </a:t>
            </a:r>
            <a:r>
              <a:rPr lang="en-US" sz="2200" dirty="0" smtClean="0"/>
              <a:t>- </a:t>
            </a:r>
            <a:r>
              <a:rPr lang="en-US" sz="2200" dirty="0"/>
              <a:t>monthly recharge, 3month recharge and loans for both period are highly correlated with target variable </a:t>
            </a:r>
            <a:endParaRPr lang="en-US" sz="2200" dirty="0" smtClean="0"/>
          </a:p>
          <a:p>
            <a:endParaRPr lang="en-US" sz="2800" dirty="0"/>
          </a:p>
        </p:txBody>
      </p:sp>
      <p:pic>
        <p:nvPicPr>
          <p:cNvPr id="5" name="Picture 4"/>
          <p:cNvPicPr/>
          <p:nvPr/>
        </p:nvPicPr>
        <p:blipFill rotWithShape="1">
          <a:blip r:embed="rId2"/>
          <a:srcRect l="13804" t="33729" r="30976" b="12129"/>
          <a:stretch/>
        </p:blipFill>
        <p:spPr bwMode="auto">
          <a:xfrm>
            <a:off x="838200" y="1295400"/>
            <a:ext cx="6858000" cy="36506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0999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training</a:t>
            </a:r>
            <a:endParaRPr lang="en-US" dirty="0"/>
          </a:p>
        </p:txBody>
      </p:sp>
      <p:sp>
        <p:nvSpPr>
          <p:cNvPr id="3" name="Content Placeholder 2"/>
          <p:cNvSpPr>
            <a:spLocks noGrp="1"/>
          </p:cNvSpPr>
          <p:nvPr>
            <p:ph idx="1"/>
          </p:nvPr>
        </p:nvSpPr>
        <p:spPr/>
        <p:txBody>
          <a:bodyPr>
            <a:normAutofit/>
          </a:bodyPr>
          <a:lstStyle/>
          <a:p>
            <a:pPr algn="just"/>
            <a:r>
              <a:rPr lang="en-US" sz="1600" dirty="0"/>
              <a:t>It was a regression problem that’s why we have used logistic </a:t>
            </a:r>
            <a:r>
              <a:rPr lang="en-US" sz="1600" dirty="0" smtClean="0"/>
              <a:t>regression. </a:t>
            </a:r>
            <a:r>
              <a:rPr lang="en-US" sz="1600" dirty="0"/>
              <a:t>We have used decision tree </a:t>
            </a:r>
            <a:r>
              <a:rPr lang="en-US" sz="1600" dirty="0" err="1"/>
              <a:t>regressor</a:t>
            </a:r>
            <a:r>
              <a:rPr lang="en-US" sz="1600" dirty="0"/>
              <a:t> because it gives as the best accuracy score and its cross validation score was also good. And the difference between accuracy and cross validation score is very less. So we took this and also done the hyper parameter tuning to tune the data. </a:t>
            </a:r>
            <a:endParaRPr lang="en-US" sz="1600" dirty="0" smtClean="0"/>
          </a:p>
          <a:p>
            <a:pPr algn="just"/>
            <a:endParaRPr lang="en-US" sz="1600" dirty="0"/>
          </a:p>
          <a:p>
            <a:pPr algn="just"/>
            <a:endParaRPr lang="en-US" sz="1600" dirty="0" smtClean="0"/>
          </a:p>
          <a:p>
            <a:pPr algn="just"/>
            <a:endParaRPr lang="en-US" sz="1600" dirty="0"/>
          </a:p>
          <a:p>
            <a:endParaRPr lang="en-US" sz="1600" dirty="0"/>
          </a:p>
        </p:txBody>
      </p:sp>
      <p:pic>
        <p:nvPicPr>
          <p:cNvPr id="5" name="Picture 4"/>
          <p:cNvPicPr/>
          <p:nvPr/>
        </p:nvPicPr>
        <p:blipFill rotWithShape="1">
          <a:blip r:embed="rId2">
            <a:extLst>
              <a:ext uri="{28A0092B-C50C-407E-A947-70E740481C1C}">
                <a14:useLocalDpi xmlns:a14="http://schemas.microsoft.com/office/drawing/2010/main" val="0"/>
              </a:ext>
            </a:extLst>
          </a:blip>
          <a:srcRect l="12476" t="36982" r="37785" b="7101"/>
          <a:stretch/>
        </p:blipFill>
        <p:spPr bwMode="auto">
          <a:xfrm>
            <a:off x="609600" y="3200400"/>
            <a:ext cx="7239000" cy="30384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607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AUC ROC CURVE</a:t>
            </a:r>
            <a:endParaRPr lang="en-US" dirty="0"/>
          </a:p>
        </p:txBody>
      </p:sp>
      <p:sp>
        <p:nvSpPr>
          <p:cNvPr id="3" name="Content Placeholder 2"/>
          <p:cNvSpPr>
            <a:spLocks noGrp="1"/>
          </p:cNvSpPr>
          <p:nvPr>
            <p:ph idx="1"/>
          </p:nvPr>
        </p:nvSpPr>
        <p:spPr/>
        <p:txBody>
          <a:bodyPr>
            <a:normAutofit/>
          </a:bodyPr>
          <a:lstStyle/>
          <a:p>
            <a:r>
              <a:rPr lang="en-US" sz="2000" dirty="0" smtClean="0"/>
              <a:t>we </a:t>
            </a:r>
            <a:r>
              <a:rPr lang="en-US" sz="2000" dirty="0"/>
              <a:t>have chose the decision tree </a:t>
            </a:r>
            <a:r>
              <a:rPr lang="en-US" sz="2000" dirty="0" err="1"/>
              <a:t>regressor</a:t>
            </a:r>
            <a:r>
              <a:rPr lang="en-US" sz="2000" dirty="0"/>
              <a:t> because of its best fit </a:t>
            </a:r>
            <a:r>
              <a:rPr lang="en-US" sz="2000" dirty="0" smtClean="0"/>
              <a:t>accuracy </a:t>
            </a:r>
            <a:r>
              <a:rPr lang="en-US" sz="2000" dirty="0"/>
              <a:t>score and cross validation score. </a:t>
            </a:r>
            <a:r>
              <a:rPr lang="en-US" sz="2000" dirty="0" smtClean="0"/>
              <a:t>So we do the hyper parameter tuning on this model</a:t>
            </a:r>
            <a:r>
              <a:rPr lang="en-US" sz="2000" dirty="0" smtClean="0"/>
              <a:t>.</a:t>
            </a:r>
          </a:p>
          <a:p>
            <a:endParaRPr lang="en-US" sz="2000" dirty="0"/>
          </a:p>
          <a:p>
            <a:endParaRPr lang="en-US" sz="2000" dirty="0" smtClean="0"/>
          </a:p>
          <a:p>
            <a:endParaRPr lang="en-US" sz="2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940" t="48412" r="36973" b="8136"/>
          <a:stretch/>
        </p:blipFill>
        <p:spPr bwMode="auto">
          <a:xfrm>
            <a:off x="533400" y="3048000"/>
            <a:ext cx="7924800" cy="317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366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the model</a:t>
            </a:r>
            <a:endParaRPr lang="en-US" dirty="0"/>
          </a:p>
        </p:txBody>
      </p:sp>
      <p:sp>
        <p:nvSpPr>
          <p:cNvPr id="3" name="Content Placeholder 2"/>
          <p:cNvSpPr>
            <a:spLocks noGrp="1"/>
          </p:cNvSpPr>
          <p:nvPr>
            <p:ph idx="1"/>
          </p:nvPr>
        </p:nvSpPr>
        <p:spPr/>
        <p:txBody>
          <a:bodyPr>
            <a:normAutofit/>
          </a:bodyPr>
          <a:lstStyle/>
          <a:p>
            <a:pPr algn="just"/>
            <a:r>
              <a:rPr lang="en-IN" sz="1700" dirty="0"/>
              <a:t>The conclusion is includes many factor as I mentioned earlier could effect the mental health of the celebrities or any individual. Malignant comments or </a:t>
            </a:r>
            <a:r>
              <a:rPr lang="en-IN" sz="1700" dirty="0" err="1"/>
              <a:t>threatfull</a:t>
            </a:r>
            <a:r>
              <a:rPr lang="en-IN" sz="1700" dirty="0"/>
              <a:t> comments and abusive comments on someone page is not right thing. And because of these the user didn’t focus on useful comments so we used the machine learning algorithm to make a project which classify the bad comments with the 98% accuracy in our model now if user wants to remove the bad comments he/she can filter it out and read only the good once.</a:t>
            </a:r>
            <a:endParaRPr lang="en-US" sz="1700" dirty="0"/>
          </a:p>
          <a:p>
            <a:pPr marL="114300" indent="0">
              <a:buNone/>
            </a:pPr>
            <a:endParaRPr lang="en-US" sz="2000" dirty="0" smtClean="0"/>
          </a:p>
          <a:p>
            <a:r>
              <a:rPr lang="en-US" sz="2000" dirty="0" smtClean="0"/>
              <a:t>Saving the model.</a:t>
            </a:r>
          </a:p>
          <a:p>
            <a:endParaRPr lang="en-US" sz="2000" dirty="0" smtClean="0"/>
          </a:p>
          <a:p>
            <a:endParaRPr lang="en-US" sz="2000" dirty="0" smtClean="0"/>
          </a:p>
          <a:p>
            <a:endParaRPr lang="en-US" sz="2000" dirty="0" smtClean="0"/>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3182" t="54177" r="40303" b="31001"/>
          <a:stretch/>
        </p:blipFill>
        <p:spPr>
          <a:xfrm>
            <a:off x="762000" y="4405744"/>
            <a:ext cx="7308024" cy="1537856"/>
          </a:xfrm>
          <a:prstGeom prst="rect">
            <a:avLst/>
          </a:prstGeom>
        </p:spPr>
      </p:pic>
    </p:spTree>
    <p:extLst>
      <p:ext uri="{BB962C8B-B14F-4D97-AF65-F5344CB8AC3E}">
        <p14:creationId xmlns:p14="http://schemas.microsoft.com/office/powerpoint/2010/main" val="294017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Data summery</a:t>
            </a:r>
          </a:p>
          <a:p>
            <a:r>
              <a:rPr lang="en-US" dirty="0" smtClean="0"/>
              <a:t>Data cleaning</a:t>
            </a:r>
          </a:p>
          <a:p>
            <a:r>
              <a:rPr lang="en-US" dirty="0" smtClean="0"/>
              <a:t>Data visualization</a:t>
            </a:r>
          </a:p>
          <a:p>
            <a:r>
              <a:rPr lang="en-US" dirty="0" smtClean="0"/>
              <a:t>Data preprocessing</a:t>
            </a:r>
          </a:p>
          <a:p>
            <a:r>
              <a:rPr lang="en-US" dirty="0" smtClean="0"/>
              <a:t>Train the model</a:t>
            </a:r>
          </a:p>
          <a:p>
            <a:r>
              <a:rPr lang="en-US" dirty="0" smtClean="0"/>
              <a:t>Saving the model</a:t>
            </a:r>
            <a:endParaRPr lang="en-US" dirty="0"/>
          </a:p>
        </p:txBody>
      </p:sp>
    </p:spTree>
    <p:extLst>
      <p:ext uri="{BB962C8B-B14F-4D97-AF65-F5344CB8AC3E}">
        <p14:creationId xmlns:p14="http://schemas.microsoft.com/office/powerpoint/2010/main" val="3139628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summery</a:t>
            </a:r>
            <a:endParaRPr lang="en-US" dirty="0"/>
          </a:p>
        </p:txBody>
      </p:sp>
      <p:sp>
        <p:nvSpPr>
          <p:cNvPr id="3" name="Content Placeholder 2"/>
          <p:cNvSpPr>
            <a:spLocks noGrp="1"/>
          </p:cNvSpPr>
          <p:nvPr>
            <p:ph idx="1"/>
          </p:nvPr>
        </p:nvSpPr>
        <p:spPr>
          <a:xfrm>
            <a:off x="457200" y="1371600"/>
            <a:ext cx="7620000" cy="5029200"/>
          </a:xfrm>
        </p:spPr>
        <p:txBody>
          <a:bodyPr>
            <a:noAutofit/>
          </a:bodyPr>
          <a:lstStyle/>
          <a:p>
            <a:r>
              <a:rPr lang="en-US" sz="14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a:t>
            </a:r>
            <a:r>
              <a:rPr lang="en-US" sz="1400" dirty="0" err="1"/>
              <a:t>cyberbullying</a:t>
            </a:r>
            <a:r>
              <a:rPr lang="en-US" sz="1400" dirty="0"/>
              <a:t>, hatefulness and many others has been identified as a major threat on online social media platforms. Social media platforms are the most prominent </a:t>
            </a:r>
            <a:r>
              <a:rPr lang="en-US" sz="1400" dirty="0" smtClean="0"/>
              <a:t>grounds for </a:t>
            </a:r>
            <a:r>
              <a:rPr lang="en-US" sz="1400" dirty="0"/>
              <a:t>such toxic </a:t>
            </a:r>
            <a:r>
              <a:rPr lang="en-US" sz="1400" dirty="0" err="1"/>
              <a:t>behaviour</a:t>
            </a:r>
            <a:r>
              <a:rPr lang="en-US" sz="1400" dirty="0"/>
              <a:t>.</a:t>
            </a:r>
            <a:r>
              <a:rPr lang="en-US" sz="1400" dirty="0"/>
              <a:t/>
            </a:r>
            <a:br>
              <a:rPr lang="en-US" sz="1400" dirty="0"/>
            </a:br>
            <a:r>
              <a:rPr lang="en-US" sz="1400" dirty="0"/>
              <a:t>There has been a remarkable increase in the cases of </a:t>
            </a:r>
            <a:r>
              <a:rPr lang="en-US" sz="1400" dirty="0" err="1"/>
              <a:t>cyberbullying</a:t>
            </a:r>
            <a:r>
              <a:rPr lang="en-US" sz="1400" dirty="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r>
              <a:rPr lang="en-US" sz="1400" dirty="0"/>
              <a:t/>
            </a:r>
            <a:br>
              <a:rPr lang="en-US" sz="1400" dirty="0"/>
            </a:br>
            <a:r>
              <a:rPr lang="en-US" sz="14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sz="1400" dirty="0" err="1"/>
              <a:t>unoffensive</a:t>
            </a:r>
            <a:r>
              <a:rPr lang="en-US" sz="1400" dirty="0"/>
              <a:t>, but “u are an idiot” is clearly offensive. Our goal is to build a prototype of online hate and abuse comment classifier which can used to classify hate and offensive comments so that it can be controlled and restricted from spreading hatred and </a:t>
            </a:r>
            <a:r>
              <a:rPr lang="en-US" sz="1400" dirty="0" err="1"/>
              <a:t>cyberbullying</a:t>
            </a:r>
            <a:r>
              <a:rPr lang="en-US" sz="1400" dirty="0"/>
              <a:t>. Data Set Description The data set contains the training set, which has approximately 1,59,000 samples and the test set which contains nearly 1,53,000 samples. All the data samples contain 8 fields which includes ‘Id’, ‘Comments’, ‘Malignant’, ‘Highly malignant’, ‘Rude’, ‘Threat’, ‘Abuse’ and ‘Loathe’. The label can be either 0 or 1, where 0 denotes a NO while 1 denotes a YES. There are various comments which have multiple labels. The first attribute is a unique ID associated with each comment.</a:t>
            </a:r>
            <a:r>
              <a:rPr lang="en-US" sz="1400" dirty="0"/>
              <a:t/>
            </a:r>
            <a:br>
              <a:rPr lang="en-US" sz="1400" dirty="0"/>
            </a:br>
            <a:r>
              <a:rPr lang="en-US" sz="1400" dirty="0"/>
              <a:t>The data set includes:</a:t>
            </a:r>
            <a:endParaRPr lang="en-US" sz="1400" dirty="0"/>
          </a:p>
        </p:txBody>
      </p:sp>
    </p:spTree>
    <p:extLst>
      <p:ext uri="{BB962C8B-B14F-4D97-AF65-F5344CB8AC3E}">
        <p14:creationId xmlns:p14="http://schemas.microsoft.com/office/powerpoint/2010/main" val="100469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normAutofit/>
          </a:bodyPr>
          <a:lstStyle/>
          <a:p>
            <a:pPr algn="just"/>
            <a:r>
              <a:rPr lang="en-US" sz="1600" dirty="0"/>
              <a:t>The data is gathered </a:t>
            </a:r>
            <a:r>
              <a:rPr lang="en-US" sz="1600" dirty="0" smtClean="0"/>
              <a:t>from celebrities page</a:t>
            </a:r>
            <a:r>
              <a:rPr lang="en-US" sz="1600" dirty="0" smtClean="0"/>
              <a:t>. </a:t>
            </a:r>
            <a:r>
              <a:rPr lang="en-US" sz="1600" dirty="0"/>
              <a:t>The project was assigned to me by </a:t>
            </a:r>
            <a:r>
              <a:rPr lang="en-US" sz="1600" dirty="0" err="1" smtClean="0"/>
              <a:t>mr.</a:t>
            </a:r>
            <a:r>
              <a:rPr lang="en-US" sz="1600" dirty="0" err="1" smtClean="0"/>
              <a:t>keshav</a:t>
            </a:r>
            <a:r>
              <a:rPr lang="en-US" sz="1600" dirty="0" smtClean="0"/>
              <a:t> </a:t>
            </a:r>
            <a:r>
              <a:rPr lang="en-US" sz="1600" dirty="0" err="1" smtClean="0"/>
              <a:t>bansal</a:t>
            </a:r>
            <a:r>
              <a:rPr lang="en-US" sz="1600" dirty="0" smtClean="0"/>
              <a:t> </a:t>
            </a:r>
            <a:r>
              <a:rPr lang="en-US" sz="1600" dirty="0"/>
              <a:t>data scientist and </a:t>
            </a:r>
            <a:r>
              <a:rPr lang="en-US" sz="1600" dirty="0" err="1"/>
              <a:t>sme</a:t>
            </a:r>
            <a:r>
              <a:rPr lang="en-US" sz="1600" dirty="0"/>
              <a:t>. </a:t>
            </a:r>
          </a:p>
          <a:p>
            <a:pPr algn="just"/>
            <a:r>
              <a:rPr lang="en-US" sz="1600" dirty="0"/>
              <a:t>The data used for making machine learning model to </a:t>
            </a:r>
            <a:r>
              <a:rPr lang="en-US" sz="1600" dirty="0" smtClean="0"/>
              <a:t>classify the bad comments and their categories.</a:t>
            </a:r>
          </a:p>
          <a:p>
            <a:pPr algn="just"/>
            <a:endParaRPr lang="en-US" sz="1600" dirty="0"/>
          </a:p>
          <a:p>
            <a:pPr algn="just"/>
            <a:endParaRPr lang="en-US" sz="1600" dirty="0"/>
          </a:p>
        </p:txBody>
      </p:sp>
      <p:pic>
        <p:nvPicPr>
          <p:cNvPr id="5" name="Picture 4"/>
          <p:cNvPicPr/>
          <p:nvPr/>
        </p:nvPicPr>
        <p:blipFill rotWithShape="1">
          <a:blip r:embed="rId2"/>
          <a:srcRect l="12640" t="37278" r="17170" b="9172"/>
          <a:stretch/>
        </p:blipFill>
        <p:spPr bwMode="auto">
          <a:xfrm>
            <a:off x="609600" y="2667000"/>
            <a:ext cx="7467600" cy="381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0956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normAutofit/>
          </a:bodyPr>
          <a:lstStyle/>
          <a:p>
            <a:pPr algn="just"/>
            <a:r>
              <a:rPr lang="en-IN" sz="1200" dirty="0"/>
              <a:t>First of all we got data the data in </a:t>
            </a:r>
            <a:r>
              <a:rPr lang="en-IN" sz="1200" dirty="0" err="1"/>
              <a:t>csv</a:t>
            </a:r>
            <a:r>
              <a:rPr lang="en-IN" sz="1200" dirty="0"/>
              <a:t> file form so we import this into our workbook. we need to clean up the data although its almost cleaned because we get the sorted data so we just added only those columns which we need the most so first we need to clean the data in the data there are 159000 rows and 8 columns. So first we check the null values in the columns so we have distribute the bad and normal comments in different parts and we got 89.83% normal comments and 10.17% bad comments. So we have check the data distribution of the bad comments and their categories  Than we correlate the targeted variable with some important independent variables. For data cleaning we lower all the comments and remove some artificial words or numbers like nan, /n, umm etc. by using </a:t>
            </a:r>
            <a:r>
              <a:rPr lang="en-IN" sz="1200" dirty="0" err="1"/>
              <a:t>nltk</a:t>
            </a:r>
            <a:r>
              <a:rPr lang="en-IN" sz="1200" dirty="0"/>
              <a:t> than we make the word cloud to find the bad words and classify </a:t>
            </a:r>
            <a:r>
              <a:rPr lang="en-IN" sz="1200" dirty="0" err="1"/>
              <a:t>accourdingly</a:t>
            </a:r>
            <a:r>
              <a:rPr lang="en-IN" sz="1200" dirty="0"/>
              <a:t>. </a:t>
            </a:r>
            <a:endParaRPr lang="en-US" sz="1200" dirty="0"/>
          </a:p>
          <a:p>
            <a:pPr algn="just"/>
            <a:endParaRPr lang="en-US" sz="1400" dirty="0" smtClean="0"/>
          </a:p>
          <a:p>
            <a:pPr algn="just"/>
            <a:endParaRPr lang="en-US" sz="1400" dirty="0"/>
          </a:p>
        </p:txBody>
      </p:sp>
      <p:pic>
        <p:nvPicPr>
          <p:cNvPr id="5" name="Picture 4"/>
          <p:cNvPicPr/>
          <p:nvPr/>
        </p:nvPicPr>
        <p:blipFill rotWithShape="1">
          <a:blip r:embed="rId2"/>
          <a:srcRect l="12609" t="44237" r="45358" b="13707"/>
          <a:stretch/>
        </p:blipFill>
        <p:spPr bwMode="auto">
          <a:xfrm>
            <a:off x="304800" y="3422073"/>
            <a:ext cx="7786255" cy="31140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019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Data Inputs- Logic- Output Relationships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IN" sz="1800" dirty="0"/>
              <a:t>The data set includes:</a:t>
            </a:r>
            <a:endParaRPr lang="en-US" sz="1800" dirty="0"/>
          </a:p>
          <a:p>
            <a:pPr lvl="0"/>
            <a:r>
              <a:rPr lang="en-IN" sz="1800" b="1" dirty="0"/>
              <a:t>Malignant: </a:t>
            </a:r>
            <a:r>
              <a:rPr lang="en-IN" sz="1800" dirty="0"/>
              <a:t>It is the Label column, which includes values 0 and 1, denoting if the comment is malignant or not. </a:t>
            </a:r>
            <a:endParaRPr lang="en-US" sz="1800" dirty="0"/>
          </a:p>
          <a:p>
            <a:pPr lvl="0"/>
            <a:r>
              <a:rPr lang="en-IN" sz="1800" b="1" dirty="0"/>
              <a:t>Highly Malignant:</a:t>
            </a:r>
            <a:r>
              <a:rPr lang="en-IN" sz="1800" dirty="0"/>
              <a:t> It denotes comments that are highly malignant and hurtful. </a:t>
            </a:r>
            <a:endParaRPr lang="en-US" sz="1800" dirty="0"/>
          </a:p>
          <a:p>
            <a:pPr lvl="0"/>
            <a:r>
              <a:rPr lang="en-IN" sz="1800" b="1" dirty="0"/>
              <a:t>Rude: </a:t>
            </a:r>
            <a:r>
              <a:rPr lang="en-IN" sz="1800" dirty="0"/>
              <a:t>It denotes comments that are very rude and offensive.</a:t>
            </a:r>
            <a:endParaRPr lang="en-US" sz="1800" dirty="0"/>
          </a:p>
          <a:p>
            <a:pPr lvl="0"/>
            <a:r>
              <a:rPr lang="en-IN" sz="1800" b="1" dirty="0"/>
              <a:t>Threat:</a:t>
            </a:r>
            <a:r>
              <a:rPr lang="en-IN" sz="1800" dirty="0"/>
              <a:t> It contains indication of the comments that are giving any threat to someone. 	</a:t>
            </a:r>
            <a:endParaRPr lang="en-US" sz="1800" dirty="0"/>
          </a:p>
          <a:p>
            <a:pPr lvl="0"/>
            <a:r>
              <a:rPr lang="en-IN" sz="1800" b="1" dirty="0"/>
              <a:t>Abuse:</a:t>
            </a:r>
            <a:r>
              <a:rPr lang="en-IN" sz="1800" dirty="0"/>
              <a:t> It is for comments that are abusive in nature. </a:t>
            </a:r>
            <a:endParaRPr lang="en-US" sz="1800" dirty="0"/>
          </a:p>
          <a:p>
            <a:pPr lvl="0"/>
            <a:r>
              <a:rPr lang="en-IN" sz="1800" b="1" dirty="0"/>
              <a:t>Loathe:</a:t>
            </a:r>
            <a:r>
              <a:rPr lang="en-IN" sz="1800" dirty="0"/>
              <a:t> It describes the comments which are hateful and loathing in nature.  </a:t>
            </a:r>
            <a:endParaRPr lang="en-US" sz="1800" dirty="0"/>
          </a:p>
          <a:p>
            <a:pPr lvl="0"/>
            <a:r>
              <a:rPr lang="en-IN" sz="1800" b="1" dirty="0"/>
              <a:t>ID: </a:t>
            </a:r>
            <a:r>
              <a:rPr lang="en-IN" sz="1800" dirty="0"/>
              <a:t>It includes unique Ids associated with each comment text given. </a:t>
            </a:r>
            <a:r>
              <a:rPr lang="en-IN" sz="1800" b="1" dirty="0"/>
              <a:t> </a:t>
            </a:r>
            <a:r>
              <a:rPr lang="en-IN" sz="1800" dirty="0"/>
              <a:t> </a:t>
            </a:r>
            <a:endParaRPr lang="en-US" sz="1800" dirty="0"/>
          </a:p>
          <a:p>
            <a:pPr lvl="0"/>
            <a:r>
              <a:rPr lang="en-IN" sz="1800" b="1" dirty="0"/>
              <a:t>Comment text: </a:t>
            </a:r>
            <a:r>
              <a:rPr lang="en-IN" sz="1800" dirty="0"/>
              <a:t>This column contains the comments extracted from various social media platforms. </a:t>
            </a:r>
            <a:endParaRPr lang="en-US" sz="1800" dirty="0"/>
          </a:p>
          <a:p>
            <a:pPr algn="just"/>
            <a:endParaRPr lang="en-US" sz="1800" dirty="0"/>
          </a:p>
        </p:txBody>
      </p:sp>
    </p:spTree>
    <p:extLst>
      <p:ext uri="{BB962C8B-B14F-4D97-AF65-F5344CB8AC3E}">
        <p14:creationId xmlns:p14="http://schemas.microsoft.com/office/powerpoint/2010/main" val="3348995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Testing of Identified Approaches (Algorithms)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dirty="0"/>
              <a:t>Algorithms which are used for training and testing are: </a:t>
            </a:r>
          </a:p>
          <a:p>
            <a:r>
              <a:rPr lang="en-US" sz="2400" dirty="0"/>
              <a:t>Logistic regression </a:t>
            </a:r>
          </a:p>
          <a:p>
            <a:r>
              <a:rPr lang="en-US" sz="2400" dirty="0"/>
              <a:t>Ada boost </a:t>
            </a:r>
            <a:r>
              <a:rPr lang="en-US" sz="2400" dirty="0" err="1"/>
              <a:t>regressor</a:t>
            </a:r>
            <a:r>
              <a:rPr lang="en-US" sz="2400" dirty="0"/>
              <a:t> </a:t>
            </a:r>
          </a:p>
          <a:p>
            <a:r>
              <a:rPr lang="en-US" sz="2400" dirty="0"/>
              <a:t>Decision tree classifier </a:t>
            </a:r>
          </a:p>
          <a:p>
            <a:r>
              <a:rPr lang="en-US" sz="2400" dirty="0"/>
              <a:t>Random forest classifier. </a:t>
            </a:r>
          </a:p>
        </p:txBody>
      </p:sp>
    </p:spTree>
    <p:extLst>
      <p:ext uri="{BB962C8B-B14F-4D97-AF65-F5344CB8AC3E}">
        <p14:creationId xmlns:p14="http://schemas.microsoft.com/office/powerpoint/2010/main" val="345137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sp>
        <p:nvSpPr>
          <p:cNvPr id="3" name="Content Placeholder 2"/>
          <p:cNvSpPr>
            <a:spLocks noGrp="1"/>
          </p:cNvSpPr>
          <p:nvPr>
            <p:ph idx="1"/>
          </p:nvPr>
        </p:nvSpPr>
        <p:spPr/>
        <p:txBody>
          <a:bodyPr/>
          <a:lstStyle/>
          <a:p>
            <a:pPr marL="0" indent="0">
              <a:buNone/>
            </a:pPr>
            <a:r>
              <a:rPr lang="en-US" sz="2400" dirty="0" smtClean="0"/>
              <a:t>1. </a:t>
            </a:r>
            <a:r>
              <a:rPr lang="en-US" sz="2000" dirty="0" smtClean="0"/>
              <a:t>checking </a:t>
            </a:r>
            <a:r>
              <a:rPr lang="en-US" sz="2000" dirty="0" smtClean="0"/>
              <a:t>the data distribution of malignant and highly malignant</a:t>
            </a:r>
            <a:r>
              <a:rPr lang="en-US" sz="2000" dirty="0" smtClean="0"/>
              <a:t>. </a:t>
            </a:r>
            <a:endParaRPr lang="en-US" sz="2000" dirty="0"/>
          </a:p>
          <a:p>
            <a:endParaRPr lang="en-US" dirty="0" smtClean="0"/>
          </a:p>
          <a:p>
            <a:endParaRPr lang="en-US" dirty="0"/>
          </a:p>
          <a:p>
            <a:endParaRPr lang="en-US" dirty="0" smtClean="0"/>
          </a:p>
          <a:p>
            <a:endParaRPr lang="en-US" dirty="0"/>
          </a:p>
          <a:p>
            <a:endParaRPr lang="en-US" dirty="0" smtClean="0"/>
          </a:p>
          <a:p>
            <a:pPr marL="0" indent="0">
              <a:buNone/>
            </a:pPr>
            <a:endParaRPr lang="en-US" sz="1600" dirty="0" smtClean="0"/>
          </a:p>
          <a:p>
            <a:pPr marL="0" indent="0">
              <a:buNone/>
            </a:pPr>
            <a:endParaRPr lang="en-US" sz="1600" dirty="0"/>
          </a:p>
          <a:p>
            <a:pPr marL="0" indent="0">
              <a:buNone/>
            </a:pPr>
            <a:endParaRPr lang="en-US" sz="1600" dirty="0" smtClean="0"/>
          </a:p>
          <a:p>
            <a:r>
              <a:rPr lang="en-US" sz="1600" dirty="0" smtClean="0"/>
              <a:t>Observation-  </a:t>
            </a:r>
            <a:r>
              <a:rPr lang="en-IN" sz="1600" dirty="0"/>
              <a:t>The number of malignant comments are very low as compare to normal comments. Here the blue bar represents no and 1 represents yes that </a:t>
            </a:r>
            <a:r>
              <a:rPr lang="en-IN" sz="1600" dirty="0" err="1"/>
              <a:t>tha</a:t>
            </a:r>
            <a:r>
              <a:rPr lang="en-IN" sz="1600" dirty="0"/>
              <a:t> comment is malignant </a:t>
            </a:r>
            <a:r>
              <a:rPr lang="en-IN" sz="1600" dirty="0" smtClean="0"/>
              <a:t> and highly malignant or </a:t>
            </a:r>
            <a:r>
              <a:rPr lang="en-IN" sz="1600" dirty="0"/>
              <a:t>not.</a:t>
            </a:r>
            <a:endParaRPr lang="en-US" sz="1600" dirty="0"/>
          </a:p>
        </p:txBody>
      </p:sp>
      <p:pic>
        <p:nvPicPr>
          <p:cNvPr id="5" name="Picture 4"/>
          <p:cNvPicPr/>
          <p:nvPr/>
        </p:nvPicPr>
        <p:blipFill rotWithShape="1">
          <a:blip r:embed="rId2"/>
          <a:srcRect l="13639" t="47337" r="50269" b="13610"/>
          <a:stretch/>
        </p:blipFill>
        <p:spPr bwMode="auto">
          <a:xfrm>
            <a:off x="304800" y="2280689"/>
            <a:ext cx="3581400" cy="2343828"/>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11975" t="44083" r="48773" b="17160"/>
          <a:stretch/>
        </p:blipFill>
        <p:spPr bwMode="auto">
          <a:xfrm>
            <a:off x="3678382" y="2280689"/>
            <a:ext cx="4486275" cy="23438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8040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7620000" cy="5562600"/>
          </a:xfrm>
        </p:spPr>
        <p:txBody>
          <a:bodyPr>
            <a:normAutofit fontScale="92500"/>
          </a:bodyPr>
          <a:lstStyle/>
          <a:p>
            <a:pPr marL="457200" indent="-457200">
              <a:buAutoNum type="arabicPeriod" startAt="2"/>
            </a:pPr>
            <a:r>
              <a:rPr lang="en-US" dirty="0" smtClean="0"/>
              <a:t>Checking data distribution of rude and threat category </a:t>
            </a:r>
            <a:r>
              <a:rPr lang="en-US" dirty="0" err="1" smtClean="0"/>
              <a:t>coments</a:t>
            </a:r>
            <a:endParaRPr lang="en-US" dirty="0" smtClean="0"/>
          </a:p>
          <a:p>
            <a:pPr marL="457200" indent="-457200">
              <a:buAutoNum type="arabicPeriod" startAt="2"/>
            </a:pPr>
            <a:endParaRPr lang="en-US" dirty="0"/>
          </a:p>
          <a:p>
            <a:pPr marL="457200" indent="-457200">
              <a:buAutoNum type="arabicPeriod" startAt="2"/>
            </a:pPr>
            <a:endParaRPr lang="en-US"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lgn="just">
              <a:buNone/>
            </a:pPr>
            <a:r>
              <a:rPr lang="en-US" sz="1700" dirty="0" smtClean="0"/>
              <a:t>Observation - </a:t>
            </a:r>
            <a:r>
              <a:rPr lang="en-IN" sz="1700" dirty="0"/>
              <a:t>The number of threat comments are very low as compare to normal comments. Here the blue bar represents no and 1 represents yes that the comment is </a:t>
            </a:r>
            <a:r>
              <a:rPr lang="en-IN" sz="1700" dirty="0" smtClean="0"/>
              <a:t>threat and rude </a:t>
            </a:r>
            <a:r>
              <a:rPr lang="en-IN" sz="1700" dirty="0"/>
              <a:t>or not.</a:t>
            </a:r>
            <a:endParaRPr lang="en-US" sz="1700" dirty="0"/>
          </a:p>
          <a:p>
            <a:pPr marL="0" indent="0">
              <a:buNone/>
            </a:pPr>
            <a:endParaRPr lang="en-US" sz="1600" dirty="0" smtClean="0"/>
          </a:p>
          <a:p>
            <a:pPr marL="0" indent="0">
              <a:buNone/>
            </a:pPr>
            <a:r>
              <a:rPr lang="en-US" sz="1400" dirty="0" smtClean="0"/>
              <a:t> </a:t>
            </a:r>
            <a:endParaRPr lang="en-US" sz="1400" dirty="0"/>
          </a:p>
        </p:txBody>
      </p:sp>
      <p:pic>
        <p:nvPicPr>
          <p:cNvPr id="5" name="Picture 4"/>
          <p:cNvPicPr/>
          <p:nvPr/>
        </p:nvPicPr>
        <p:blipFill rotWithShape="1">
          <a:blip r:embed="rId2"/>
          <a:srcRect l="12474" t="36391" r="48938" b="24556"/>
          <a:stretch/>
        </p:blipFill>
        <p:spPr bwMode="auto">
          <a:xfrm>
            <a:off x="152400" y="1371600"/>
            <a:ext cx="4267200" cy="312420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11310" t="44674" r="48772" b="15977"/>
          <a:stretch/>
        </p:blipFill>
        <p:spPr bwMode="auto">
          <a:xfrm>
            <a:off x="4191000" y="1371600"/>
            <a:ext cx="4262437" cy="3124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02539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111</TotalTime>
  <Words>807</Words>
  <Application>Microsoft Office PowerPoint</Application>
  <PresentationFormat>On-screen Show (4:3)</PresentationFormat>
  <Paragraphs>95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Malignant comment classification project</vt:lpstr>
      <vt:lpstr>Table of contents</vt:lpstr>
      <vt:lpstr>Data summery</vt:lpstr>
      <vt:lpstr>Data cleaning</vt:lpstr>
      <vt:lpstr>Data preprocessing</vt:lpstr>
      <vt:lpstr> Data Inputs- Logic- Output Relationships  </vt:lpstr>
      <vt:lpstr> Testing of Identified Approaches (Algorithms)  </vt:lpstr>
      <vt:lpstr>visualization</vt:lpstr>
      <vt:lpstr>PowerPoint Presentation</vt:lpstr>
      <vt:lpstr>PowerPoint Presentation</vt:lpstr>
      <vt:lpstr>PowerPoint Presentation</vt:lpstr>
      <vt:lpstr>Model training</vt:lpstr>
      <vt:lpstr>AUC ROC CURVE</vt:lpstr>
      <vt:lpstr>Saving the 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prediction project</dc:title>
  <dc:creator>HP</dc:creator>
  <cp:lastModifiedBy>HP</cp:lastModifiedBy>
  <cp:revision>23</cp:revision>
  <dcterms:created xsi:type="dcterms:W3CDTF">2006-08-16T00:00:00Z</dcterms:created>
  <dcterms:modified xsi:type="dcterms:W3CDTF">2021-10-27T14:08:18Z</dcterms:modified>
</cp:coreProperties>
</file>