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0FA2A2EF-5154-BC84-8104-0CBC09EA540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F667C6D6-B1CB-A0A0-B4A2-6E94AE41980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D9AAA1E-9ED8-4410-8C9B-38EC105B8CDB}" type="datetime1">
              <a:rPr lang="en-IN"/>
              <a:pPr lvl="0"/>
              <a:t>30-09-2024</a:t>
            </a:fld>
            <a:endParaRPr lang="en-IN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240DA233-6228-E565-4C0D-DE87E38BDD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CDBA8394-F271-022D-A6FC-BBCB3F1F813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2571E366-4C23-CDC3-B420-FCD568CF89A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ECB75DD-EB2A-5C86-1C58-4C40B726BB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DD6CC97-A154-4761-BB93-351F308472FA}" type="slidenum">
              <a:t>‹#›</a:t>
            </a:fld>
            <a:endParaRPr lang="en-IN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6E48D-A48B-4B88-B929-249EA67D15D7}" type="datetimeFigureOut"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AD6BD-983E-4E4E-ACDB-3124D7FE6A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F7482-7AF0-09F2-7C21-1DF6F3529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5743A5-F14E-7C1A-3EBD-1F03209F6D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48DBC-69B0-98D4-4665-F99C0B06DA50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B83A1-45C1-48A6-99A8-69A78E4638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0507994D-062B-123A-2F28-C1EB73893E5B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7E754FE7-5793-E2E6-0F8C-CD95227743C1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F9ACC2BB-F18D-B24B-D9A4-ACE08A550577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1BE452D4-1EE2-ABCC-18A3-6435C996134B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955FC6E5-2F82-4C74-0210-814A270F4761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8E6C6213-FB38-2D93-26EC-6D3A6F106A27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55D16805-C1BD-C525-D59C-5E083CFEC047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0B537181-1456-0004-A050-B8181D0C236E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9DC365B0-1AF3-106A-6E2F-89AE1C2262BE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86437520-B2BE-8DC3-1A6B-93A5370522AE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9309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D5FE1F5F-5058-CC95-DB4F-1B93E660367B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41B89C20-8106-99CF-6EB2-B79D8472B489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222A2C9E-93B2-271E-1A88-E0B9B2EEE310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403B43EE-6675-1C8C-4973-7CC92EC36583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DFE31683-7658-B4C5-D685-F1990EA15182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5E492334-C51E-01B1-DEAC-924F714E3429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1FBA8405-C60C-2B65-851C-A3753AF373F7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1C794C20-5442-71E3-28E7-09FC22D5337A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064739A8-65B8-AA78-CA7C-849AECB8A28E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E994BDED-550F-C5DD-78F9-6CAFE875B875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71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08000843-6E6D-65FF-44DD-1E2A27A959B3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B6B49C28-96AE-0B34-2FEE-4E2D6584EEDB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4FC85575-A789-96B7-1312-4DAD0A2587A8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6E3C710F-2C84-53CB-F115-B799DDF15E4E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3E53BDE4-68C2-BB6B-CC61-993E2A090101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C75BEAD3-DFA4-05D7-5950-AB91D33A5F86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D7FB8752-1C1D-E76F-9060-46FC2E48F09D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A1042FFD-2C68-73EC-A8AC-2A0ACE940651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0768B11F-B28E-9453-D73F-A05EE63D5980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9E222F37-B34D-65D9-9D31-F7C1B4EC0DC4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187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FCD34790-4180-A317-69BF-0375691D3B6F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CA1552A8-3D08-74A5-514F-0C6328EDFFA4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B14139C3-5ABE-280C-09DF-42B6AC727B55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0AD82715-9178-72FB-62D1-4E2FB2AE977A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2FB6BD97-04AC-D5D5-F774-F4233594AB4F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EC36F224-4166-F5D7-6549-89EBC31C0DCF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2CB283AD-B52F-CB99-4AAD-1B18E12E9E8D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9EA204CD-AF06-021A-0A3E-D94172FD4C5E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BDAEA418-0DC2-9C52-890D-15F121816E33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3C9A43D6-345D-DEAB-F733-680CCF4467D7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8886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4379F1FC-93DD-89C5-4FF8-BF4467E179C2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3F61CC71-A237-0245-DDAB-B626DD5B0395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010CBAD2-4D8E-7E15-9033-6FB0363952DC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4B9ACC5B-923C-8B89-BE31-002E45CA841E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C0B80B7B-A6AB-E5C4-A647-032F895ED5D0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73F1619E-59B7-0B20-7599-F29CEC9B7C7B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36AA6204-35F1-4F10-215F-79034FFA1669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54107D55-3F84-0657-0C15-648167471757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C552D66C-D350-62A7-8A5B-B01309A79EBB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7DBCF195-A951-859B-09E2-CE829CEB6EDE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872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C6D612B4-AEBD-3FC2-8D2E-2ACB8C18D402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1A0D15D3-1A80-D437-93C4-03920D5E79D4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E8FE245B-2662-02CE-A093-776A03485043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230B5487-03C0-7C8F-4553-11A587DBE351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04BC6449-1F1E-3EB6-92D0-BDF32EDEC730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EBBD8E7C-4DC5-7BAA-59C8-1211B6082492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90AD6173-834D-AE69-85C6-DD6F04D3ED12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CEC17766-47BD-384C-595A-10B418D5C390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FF5B851B-F608-BF56-2FCB-CDAC3C3158B0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AB2F1656-5307-8CD7-DAC0-BD64D91E9222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8D65ED01-2813-7D0D-2728-01E9F64DF4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US"/>
          </a:p>
        </p:txBody>
      </p:sp>
      <p:sp>
        <p:nvSpPr>
          <p:cNvPr id="13" name="Holder 3">
            <a:extLst>
              <a:ext uri="{FF2B5EF4-FFF2-40B4-BE49-F238E27FC236}">
                <a16:creationId xmlns:a16="http://schemas.microsoft.com/office/drawing/2014/main" id="{01FA6797-BA22-C13C-CCE2-EC923E864B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3A8BCF92-12F6-0B00-D5DE-BC1B13C62E6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C1153261-9BC3-C5ED-3709-092DA2C25BE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F329ABC-4211-4EB7-8412-F8004F926EB3}" type="datetime1">
              <a:rPr lang="en-US"/>
              <a:pPr lvl="0"/>
              <a:t>9/30/2024</a:t>
            </a:fld>
            <a:endParaRPr lang="en-US"/>
          </a:p>
        </p:txBody>
      </p:sp>
      <p:sp>
        <p:nvSpPr>
          <p:cNvPr id="16" name="Holder 6">
            <a:extLst>
              <a:ext uri="{FF2B5EF4-FFF2-40B4-BE49-F238E27FC236}">
                <a16:creationId xmlns:a16="http://schemas.microsoft.com/office/drawing/2014/main" id="{7FB1E712-4348-BBD0-11C6-27855781D8C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defRPr>
            </a:lvl1pPr>
          </a:lstStyle>
          <a:p>
            <a:pPr lvl="0"/>
            <a:fld id="{E6D27462-A82B-4C3A-A205-ACCDEAFC33F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800" b="1" i="0" u="none" strike="noStrike" kern="0" cap="none" spc="0" baseline="0">
          <a:solidFill>
            <a:srgbClr val="000000"/>
          </a:solidFill>
          <a:uFillTx/>
          <a:latin typeface="Trebuchet MS"/>
          <a:cs typeface="Trebuchet MS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B54E208-31CA-1014-C368-6E0384AE069F}"/>
              </a:ext>
            </a:extLst>
          </p:cNvPr>
          <p:cNvGrpSpPr/>
          <p:nvPr/>
        </p:nvGrpSpPr>
        <p:grpSpPr>
          <a:xfrm>
            <a:off x="552453" y="2268233"/>
            <a:ext cx="1743064" cy="1333497"/>
            <a:chOff x="552453" y="2268233"/>
            <a:chExt cx="1743064" cy="133349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938290A-049A-44DF-EC39-AC0824FCAED4}"/>
                </a:ext>
              </a:extLst>
            </p:cNvPr>
            <p:cNvSpPr/>
            <p:nvPr/>
          </p:nvSpPr>
          <p:spPr>
            <a:xfrm>
              <a:off x="552453" y="2544455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66CAFBB-19A0-C261-CCB1-724EBD21E12B}"/>
                </a:ext>
              </a:extLst>
            </p:cNvPr>
            <p:cNvSpPr/>
            <p:nvPr/>
          </p:nvSpPr>
          <p:spPr>
            <a:xfrm>
              <a:off x="1647821" y="2268233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ED53ED01-C344-C1FD-D31E-9F29E361A725}"/>
              </a:ext>
            </a:extLst>
          </p:cNvPr>
          <p:cNvSpPr/>
          <p:nvPr/>
        </p:nvSpPr>
        <p:spPr>
          <a:xfrm>
            <a:off x="8060115" y="2058542"/>
            <a:ext cx="1836362" cy="1543187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7BF7128-2540-B9B4-D9B2-360CB769EB4F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40A00C3-5574-B713-51CF-4702D3AD33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53952" y="269345"/>
            <a:ext cx="9982203" cy="2478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1" compatLnSpc="1">
            <a:spAutoFit/>
          </a:bodyPr>
          <a:lstStyle/>
          <a:p>
            <a:pPr marL="3213731" lvl="0" algn="ctr">
              <a:spcBef>
                <a:spcPts val="130"/>
              </a:spcBef>
            </a:pPr>
            <a:r>
              <a:rPr lang="en-IN" sz="40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Visualizing employee Attendance trends With Excel charts</a:t>
            </a:r>
            <a:br>
              <a:rPr lang="en-IN" sz="40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</a:br>
            <a:r>
              <a:rPr lang="en-IN" sz="40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    </a:t>
            </a:r>
            <a:endParaRPr lang="en-IN" sz="4000" b="0" spc="15"/>
          </a:p>
        </p:txBody>
      </p:sp>
      <p:pic>
        <p:nvPicPr>
          <p:cNvPr id="8" name="object 9">
            <a:extLst>
              <a:ext uri="{FF2B5EF4-FFF2-40B4-BE49-F238E27FC236}">
                <a16:creationId xmlns:a16="http://schemas.microsoft.com/office/drawing/2014/main" id="{7A70AC72-2B94-E571-F31F-03DBB2FA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1">
            <a:extLst>
              <a:ext uri="{FF2B5EF4-FFF2-40B4-BE49-F238E27FC236}">
                <a16:creationId xmlns:a16="http://schemas.microsoft.com/office/drawing/2014/main" id="{2F961D85-FC1D-5A1C-2620-9D7B76E34F63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3814AB-598A-41AA-83CA-8665285AEDB6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73B36193-0E78-5632-3306-22D8EFC88A8C}"/>
              </a:ext>
            </a:extLst>
          </p:cNvPr>
          <p:cNvSpPr txBox="1"/>
          <p:nvPr/>
        </p:nvSpPr>
        <p:spPr>
          <a:xfrm>
            <a:off x="2295528" y="2798301"/>
            <a:ext cx="8610603" cy="22467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STUDENT NAME:</a:t>
            </a:r>
            <a:r>
              <a:rPr lang="en-IN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IN" sz="2800" dirty="0" err="1">
                <a:solidFill>
                  <a:srgbClr val="000000"/>
                </a:solidFill>
                <a:latin typeface="Calibri"/>
              </a:rPr>
              <a:t>Akash.v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REGISTER NO:</a:t>
            </a:r>
            <a:r>
              <a:rPr lang="en-IN" sz="2800" dirty="0">
                <a:solidFill>
                  <a:srgbClr val="000000"/>
                </a:solidFill>
                <a:latin typeface="Calibri"/>
              </a:rPr>
              <a:t>312212918(5087DADDAF2DB92B52C4076825A4382C</a:t>
            </a:r>
            <a:r>
              <a:rPr lang="en-IN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DEPARTMENT:</a:t>
            </a:r>
            <a:r>
              <a:rPr lang="en-US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B.Com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IN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General </a:t>
            </a:r>
            <a:r>
              <a:rPr lang="en-IN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COLLEGE:</a:t>
            </a:r>
            <a:r>
              <a:rPr lang="en-IN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IN" sz="280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veltech</a:t>
            </a:r>
            <a:r>
              <a:rPr lang="en-IN" sz="280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IN" sz="280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ranga</a:t>
            </a:r>
            <a:r>
              <a:rPr lang="en-IN" sz="280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IN" sz="280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sanku</a:t>
            </a:r>
            <a:r>
              <a:rPr lang="en-IN" sz="280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arts college</a:t>
            </a:r>
            <a:endParaRPr lang="en-IN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11" name="object 2">
            <a:extLst>
              <a:ext uri="{FF2B5EF4-FFF2-40B4-BE49-F238E27FC236}">
                <a16:creationId xmlns:a16="http://schemas.microsoft.com/office/drawing/2014/main" id="{B89CBD6A-B835-520B-D1EA-03A76F046808}"/>
              </a:ext>
            </a:extLst>
          </p:cNvPr>
          <p:cNvGrpSpPr/>
          <p:nvPr/>
        </p:nvGrpSpPr>
        <p:grpSpPr>
          <a:xfrm>
            <a:off x="7313517" y="4739636"/>
            <a:ext cx="1743074" cy="1333497"/>
            <a:chOff x="7313517" y="4739636"/>
            <a:chExt cx="1743074" cy="1333497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0B4FCDFA-8039-3CF2-3CFF-3A0CECD88C1A}"/>
                </a:ext>
              </a:extLst>
            </p:cNvPr>
            <p:cNvSpPr/>
            <p:nvPr/>
          </p:nvSpPr>
          <p:spPr>
            <a:xfrm>
              <a:off x="7313517" y="501585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AA77A214-BA79-DA7F-6983-C277B8644225}"/>
                </a:ext>
              </a:extLst>
            </p:cNvPr>
            <p:cNvSpPr/>
            <p:nvPr/>
          </p:nvSpPr>
          <p:spPr>
            <a:xfrm>
              <a:off x="8408895" y="473963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E1D22A01-DB45-6694-C462-42B75359D68C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1053800E-D960-9AA0-AAAE-B4A4EC89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9CA430B3-F9CB-103C-3686-7FB002E4B213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006C3B-C84F-4C6B-95E6-D52B6662E223}" type="slidenum">
              <a:t>10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681621AF-5551-7D25-79AE-1DFA266913D1}"/>
              </a:ext>
            </a:extLst>
          </p:cNvPr>
          <p:cNvSpPr txBox="1"/>
          <p:nvPr/>
        </p:nvSpPr>
        <p:spPr>
          <a:xfrm>
            <a:off x="739777" y="291144"/>
            <a:ext cx="3303900" cy="7581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M</a:t>
            </a:r>
            <a:r>
              <a:rPr lang="en-US" sz="48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O</a:t>
            </a:r>
            <a:r>
              <a:rPr lang="en-US" sz="4800" b="1" i="0" u="none" strike="noStrike" kern="1200" cap="none" spc="-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D</a:t>
            </a:r>
            <a:r>
              <a:rPr lang="en-US" sz="4800" b="1" i="0" u="none" strike="noStrike" kern="1200" cap="none" spc="-3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4800" b="1" i="0" u="none" strike="noStrike" kern="1200" cap="none" spc="-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LL</a:t>
            </a:r>
            <a:r>
              <a:rPr lang="en-US" sz="4800" b="1" i="0" u="none" strike="noStrike" kern="1200" cap="none" spc="-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4800" b="1" i="0" u="none" strike="noStrike" kern="1200" cap="none" spc="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N</a:t>
            </a:r>
            <a:r>
              <a:rPr lang="en-US" sz="4800" b="1" i="0" u="none" strike="noStrike" kern="1200" cap="none" spc="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G</a:t>
            </a:r>
            <a:endParaRPr lang="en-US" sz="48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26A3D43-9F79-FD93-6F0F-AAA0A36FE853}"/>
              </a:ext>
            </a:extLst>
          </p:cNvPr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BE56ED3-3AEF-2F66-E811-621FDDDC9F0A}"/>
              </a:ext>
            </a:extLst>
          </p:cNvPr>
          <p:cNvSpPr txBox="1"/>
          <p:nvPr/>
        </p:nvSpPr>
        <p:spPr>
          <a:xfrm>
            <a:off x="1743075" y="982339"/>
            <a:ext cx="8169926" cy="60016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Modeling Approach: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Collect attendance data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Clean and prepare data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Extract relevant features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Group employees with similar attendance patterns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Predict future attendance trends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Identify unusual attendance patterns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Visualize attendance trends and insights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Modeling Techniques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Regression-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Decision trees-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Clustering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Anomaly detection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Modeling Tools: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Python libraries (Pandas, Scikit-learn, Matplotlib)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Data visualization tools (Tableau, Power BI)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0D1CD6CC-688D-D11B-B6F2-4A821B2EC1E3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84DCC83B-A424-9F0C-71B7-22B7EB88D4DF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9EB016-2952-DC25-B1B3-1A2B975583C1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FDCB34B1-B80E-88CF-3FB5-C8556008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76AB4712-41E7-53B5-5696-9EA988203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243713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/>
              <a:t>R</a:t>
            </a:r>
            <a:r>
              <a:rPr lang="en-US" spc="-40"/>
              <a:t>E</a:t>
            </a:r>
            <a:r>
              <a:rPr lang="en-US" spc="15"/>
              <a:t>S</a:t>
            </a:r>
            <a:r>
              <a:rPr lang="en-US" spc="-30"/>
              <a:t>U</a:t>
            </a:r>
            <a:r>
              <a:rPr lang="en-US" spc="-405"/>
              <a:t>L</a:t>
            </a:r>
            <a:r>
              <a:rPr lang="en-US"/>
              <a:t>TS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FEA7FD51-E3CB-0F5E-BC4E-8DB3BF349BEE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A13CB6-F530-4C37-879C-CAD47292C86C}" type="slidenum">
              <a:t>11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970C7-B2AD-6111-05FF-CD6AAC410739}"/>
              </a:ext>
            </a:extLst>
          </p:cNvPr>
          <p:cNvSpPr txBox="1"/>
          <p:nvPr/>
        </p:nvSpPr>
        <p:spPr>
          <a:xfrm>
            <a:off x="2421765" y="1143640"/>
            <a:ext cx="61033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Better attendance insights</a:t>
            </a:r>
            <a:endParaRPr lang="en-IN" sz="2400" dirty="0"/>
          </a:p>
          <a:p>
            <a:r>
              <a:rPr lang="en-US" sz="2400" dirty="0"/>
              <a:t>2. Increased employee engagement</a:t>
            </a:r>
            <a:endParaRPr lang="en-IN" sz="2400" dirty="0"/>
          </a:p>
          <a:p>
            <a:r>
              <a:rPr lang="en-US" sz="2400" dirty="0"/>
              <a:t>3. Data-driven decision making</a:t>
            </a:r>
            <a:endParaRPr lang="en-IN" sz="2400" dirty="0"/>
          </a:p>
          <a:p>
            <a:r>
              <a:rPr lang="en-US" sz="2400" dirty="0"/>
              <a:t>4. Improved productivity</a:t>
            </a:r>
            <a:endParaRPr lang="en-IN" sz="2400" dirty="0"/>
          </a:p>
          <a:p>
            <a:r>
              <a:rPr lang="en-US" sz="2400" dirty="0"/>
              <a:t>5. Enhanced work-life </a:t>
            </a:r>
            <a:r>
              <a:rPr lang="en-US" sz="2400" dirty="0" err="1"/>
              <a:t>balanc</a:t>
            </a:r>
            <a:r>
              <a:rPr lang="en-IN" sz="2400" dirty="0"/>
              <a:t>e</a:t>
            </a:r>
          </a:p>
          <a:p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07112-0CC3-A9A2-314C-5B3D0F8B5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78" y="3165475"/>
            <a:ext cx="3381375" cy="33909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7EE-D2C6-8E78-00A9-2F46A15DD6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conclusion</a:t>
            </a:r>
            <a:endParaRPr lang="en-IN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960511-7112-BD96-86E0-55AFA061D6BE}"/>
              </a:ext>
            </a:extLst>
          </p:cNvPr>
          <p:cNvSpPr txBox="1"/>
          <p:nvPr/>
        </p:nvSpPr>
        <p:spPr>
          <a:xfrm>
            <a:off x="1138217" y="1668158"/>
            <a:ext cx="8132987" cy="26776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It seems like you're looking for a concise conclusion. Here's a simple one</a:t>
            </a:r>
            <a:r>
              <a:rPr lang="en-IN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Visualizing employee attendance trends helps organizations improve attendance, engagement, and productivity by identifying patterns, addressing underlying causes, and making data-driven decisions.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482EAF-1941-4989-0E76-7A94532E1E73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A3D90E1-9E05-D934-4A5E-89084B034B68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938745F-9BD1-968C-8F8B-F86C3499C6BE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E4A00BA-1CB0-0354-8C94-6DAB66A3C7C1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13A596B4-AF71-640E-3CE5-8B26DF411031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916D70D-0F4D-5D07-2802-4B6B5706AA85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BCCCF67D-83A4-3FD3-5DD0-449BE3AD82D9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A805D0DE-8F32-D9C7-57F7-F73464D37A0B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E907EAB-6C66-54F5-703A-A58782E3C95D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7A42DFBF-D8F5-EE74-CA94-14BF8EECB965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D89D5B20-C020-A77B-43A5-1ED8C3080325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864409EE-6BC6-3EFA-0373-0C92826E4A73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10D6BB2-3428-B114-F09B-DB2DF7C3048B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9CF3141-C622-6A06-8F98-66C34409DE05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8DF3D4C-AEB2-201B-27BB-F3851B669157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1255165-6BC7-0D39-361C-4EA05FF493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5"/>
              <a:t>PROJECT</a:t>
            </a:r>
            <a:r>
              <a:rPr lang="en-US" sz="4250" spc="-85"/>
              <a:t> </a:t>
            </a:r>
            <a:r>
              <a:rPr lang="en-US" sz="4250" spc="25"/>
              <a:t>TITLE</a:t>
            </a:r>
            <a:endParaRPr lang="en-US" sz="4250"/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CFFA0ED8-0AEC-EB20-362D-5D07AA672C9C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69BB9616-F909-6F9F-7353-62A234AD7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D8C84F86-35E7-D1E4-23E8-FD36513C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2">
            <a:extLst>
              <a:ext uri="{FF2B5EF4-FFF2-40B4-BE49-F238E27FC236}">
                <a16:creationId xmlns:a16="http://schemas.microsoft.com/office/drawing/2014/main" id="{DE692E28-F3E7-9AC7-E934-01F49B639B3D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53CD8-3BF6-45BE-A5BC-EFD70D896FF8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C0CCC1D9-533C-41B7-7C01-5E054E22B532}"/>
              </a:ext>
            </a:extLst>
          </p:cNvPr>
          <p:cNvSpPr txBox="1"/>
          <p:nvPr/>
        </p:nvSpPr>
        <p:spPr>
          <a:xfrm>
            <a:off x="1217523" y="2123273"/>
            <a:ext cx="8593229" cy="1446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1" i="0" u="none" strike="noStrike" kern="1200" cap="none" spc="0" baseline="0">
                <a:solidFill>
                  <a:srgbClr val="0F0F0F"/>
                </a:solidFill>
                <a:uFillTx/>
                <a:latin typeface="Times New Roman" pitchFamily="18"/>
                <a:cs typeface="Times New Roman" pitchFamily="18"/>
              </a:rPr>
              <a:t>Visualizing employee attendance trends with excel charts </a:t>
            </a:r>
            <a:endParaRPr lang="en-IN" sz="2800" b="0" i="0" u="none" strike="noStrike" kern="1200" cap="none" spc="0" baseline="0">
              <a:solidFill>
                <a:srgbClr val="7030A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5AFD0F-6D04-DC3B-6C96-887ECAA6DCC9}"/>
              </a:ext>
            </a:extLst>
          </p:cNvPr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8698679-CB04-171E-AC1E-19EAC6DF80BE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B23E600-24B9-5F9C-4FA6-A7B44B7E9CFC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3583F13-7A65-C1FD-B76F-746D2CCCB96C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926FC96-E789-563C-6E68-B31E98896E6D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4283DAD3-DBCF-404E-19AE-B613DD3C7777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38B7C73-EBFF-8D4C-3D51-B6284B24F7AC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0C23EA8-0490-296F-52EA-5AD25F82F042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7501C187-B265-9DED-72CC-613B8D01E9BC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A75D4C04-7A4E-BE86-8251-E5B255710399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30AE3C35-B410-57BF-F33D-871A96702D47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9BC32F1E-7FEB-8BD2-E3CA-F70D95F24969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F4426285-69E4-0F66-C588-75E91E6AE181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5931128-290A-CE43-8E0C-3428C9E344CB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C8ADAE4-D29A-3621-1DE0-12C754795911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83D0C811-7238-710A-1758-841B58485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53B27FE5-07BF-59C6-3CF9-A2C52D198E01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4DB8AF24-CAD2-7B7D-3673-7F21369C5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9E45AE5D-81CA-931B-8CA1-30654EA27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DF03A634-3863-F91B-9D00-9E5A10ED7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99744C0-7D53-0DE0-A83B-ABD79E89671F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27D6BF-55CD-4F0C-AD49-A13F36FC8D8A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B8B8-0BA1-481B-9845-E15093979C37}"/>
              </a:ext>
            </a:extLst>
          </p:cNvPr>
          <p:cNvSpPr txBox="1"/>
          <p:nvPr/>
        </p:nvSpPr>
        <p:spPr>
          <a:xfrm>
            <a:off x="2509808" y="1041529"/>
            <a:ext cx="5029200" cy="44012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Problem Statement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Project Overview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End Users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Our Solution and Proposition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Dataset Description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Modelling Approach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Results and Discussion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Conclusion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EB473CFA-A2DA-8DAA-9557-49A45A448F45}"/>
              </a:ext>
            </a:extLst>
          </p:cNvPr>
          <p:cNvGrpSpPr/>
          <p:nvPr/>
        </p:nvGrpSpPr>
        <p:grpSpPr>
          <a:xfrm>
            <a:off x="7991471" y="2933696"/>
            <a:ext cx="2762246" cy="3257550"/>
            <a:chOff x="7991471" y="2933696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AF3DE81-DE34-012A-C899-8BB328EAA4C8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42D4E54-B408-8917-FF61-946FC9F0E7FE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371AEC2-3ACC-AB57-2563-E084AB563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1471" y="2933696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C9C075A-BE4B-7228-8DDC-F155033616F8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F26C99C-7600-EC98-8776-FFC715BC55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069" y="575057"/>
            <a:ext cx="5636891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727956" algn="l"/>
              </a:tabLst>
            </a:pPr>
            <a:r>
              <a:rPr lang="en-US" sz="4250" spc="-20"/>
              <a:t>P</a:t>
            </a:r>
            <a:r>
              <a:rPr lang="en-US" sz="4250" spc="15"/>
              <a:t>ROB</a:t>
            </a:r>
            <a:r>
              <a:rPr lang="en-US" sz="4250" spc="55"/>
              <a:t>L</a:t>
            </a:r>
            <a:r>
              <a:rPr lang="en-US" sz="4250" spc="-20"/>
              <a:t>E</a:t>
            </a:r>
            <a:r>
              <a:rPr lang="en-US" sz="4250" spc="20"/>
              <a:t>M</a:t>
            </a:r>
            <a:r>
              <a:rPr lang="en-US" sz="4250"/>
              <a:t>	</a:t>
            </a:r>
            <a:r>
              <a:rPr lang="en-US" sz="4250" spc="10"/>
              <a:t>S</a:t>
            </a:r>
            <a:r>
              <a:rPr lang="en-US" sz="4250" spc="-370"/>
              <a:t>T</a:t>
            </a:r>
            <a:r>
              <a:rPr lang="en-US" sz="4250" spc="-375"/>
              <a:t>A</a:t>
            </a:r>
            <a:r>
              <a:rPr lang="en-US" sz="4250" spc="15"/>
              <a:t>T</a:t>
            </a:r>
            <a:r>
              <a:rPr lang="en-US" sz="4250" spc="-10"/>
              <a:t>E</a:t>
            </a:r>
            <a:r>
              <a:rPr lang="en-US" sz="4250" spc="-20"/>
              <a:t>ME</a:t>
            </a:r>
            <a:r>
              <a:rPr lang="en-US" sz="4250" spc="10"/>
              <a:t>NT</a:t>
            </a:r>
            <a:endParaRPr lang="en-US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DDB4C29E-5231-28A6-0DA9-8621BFB9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359C205E-24E6-509B-AFC3-20093C8A71B5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A188D-499F-4B13-94D0-B3B1736FDB6E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29960DE6-F602-6773-C6D6-8269B40758BA}"/>
              </a:ext>
            </a:extLst>
          </p:cNvPr>
          <p:cNvSpPr txBox="1"/>
          <p:nvPr/>
        </p:nvSpPr>
        <p:spPr>
          <a:xfrm>
            <a:off x="1908645" y="1638476"/>
            <a:ext cx="6082835" cy="48936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Our organization struggles to effectively track and analyze employee attendance patterns, leading to: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Inefficient management of absenteeism and tardiness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Lack of insight into attendance trends and potential underlying causes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Inability to identify employees who may need support or intervention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Difficulty in making data-driven decisions to improve attendance and overall workforce productivity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BF9771B7-8854-DF26-CAFE-622FADEB4DF1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DB6EA36A-9A43-266C-7C7A-6A1BBB6A7C32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E307B1B-AEBF-9348-36FF-E33331B90D56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4E10C8B-A6A1-7F8A-CA27-48DA877F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91EB6C57-6B4C-E027-2A3A-D38B95325470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04C1D50-3C37-5225-3BFD-221C31CB29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5263515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642872" algn="l"/>
              </a:tabLst>
            </a:pPr>
            <a:r>
              <a:rPr lang="en-US" sz="4250" spc="5"/>
              <a:t>PROJECT	</a:t>
            </a:r>
            <a:r>
              <a:rPr lang="en-US" sz="4250" spc="-20"/>
              <a:t>OVERVIEW</a:t>
            </a:r>
            <a:endParaRPr lang="en-US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CE958B58-E682-470C-992E-3587860F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3D22EF42-D093-0EAF-7223-35928D76222A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D8CB6-9E36-4F3F-BD01-967D9ACCAD0A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D2B85C9-FC06-319D-E450-2C5B054C27A8}"/>
              </a:ext>
            </a:extLst>
          </p:cNvPr>
          <p:cNvSpPr txBox="1"/>
          <p:nvPr/>
        </p:nvSpPr>
        <p:spPr>
          <a:xfrm>
            <a:off x="990596" y="2133596"/>
            <a:ext cx="8647535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5F86DA7-3C4D-11AF-113D-8ABBE7DBE00A}"/>
              </a:ext>
            </a:extLst>
          </p:cNvPr>
          <p:cNvSpPr txBox="1"/>
          <p:nvPr/>
        </p:nvSpPr>
        <p:spPr>
          <a:xfrm>
            <a:off x="1747839" y="1402131"/>
            <a:ext cx="8256145" cy="52629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Design and develop an interactive visualization tool to track and analyze employee attendance patterns, providing insights to improve attendance management, employee engagement, and overall workforce productivity.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Collect and integrate attendance data from existing HR systems.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Design and develop a user-friendly visualization dashboard.</a:t>
            </a: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Implement interactive features for exploring attendance trends.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Conduct analysis to identify patterns, anomalies, and correlations.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Develop recommendations for improving attendance and productivity.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77B3976-D41D-1AC0-DE10-541BFECC982C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C73CE16-4160-49D0-430A-2280D8047E5E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FADAD57-BB07-8272-B243-A9C4786A6821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7F4209-3234-85C3-8E44-F8F74424A8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451" y="891796"/>
            <a:ext cx="5014597" cy="518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3200" spc="25"/>
              <a:t>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S?</a:t>
            </a:r>
            <a:endParaRPr lang="en-US" sz="320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D576621-109D-18DC-B689-FB3936E73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93656AD7-46DE-9E1B-F67F-4CFA0550BB19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BE982-8933-4D88-A702-F2B5832B4E06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C665EE9-855F-72A6-58A2-B739E6786578}"/>
              </a:ext>
            </a:extLst>
          </p:cNvPr>
          <p:cNvSpPr txBox="1"/>
          <p:nvPr/>
        </p:nvSpPr>
        <p:spPr>
          <a:xfrm>
            <a:off x="1565589" y="1438698"/>
            <a:ext cx="8481343" cy="48936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HR Managers: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identify attendance patterns, manage absenteeism, and develop strategies to improve employee engagement.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Team Managers: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monitor team attendance, identify trends, and address potential issues affecting team productivity.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Department Heads: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To oversee attendance trends across departments, make informed decisions, and optimize workforce planning.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Business Analysts: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analyze attendance data, identify correlations, and provide insights for business improvement.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view their own attendance records, understand company policies, and manage their own attendance.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8150B1E-364D-5B1C-E082-10D46D3C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1"/>
            <a:ext cx="2695578" cy="3248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7E7B6454-4A84-173F-A17B-A4DBE03692B9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7A8268F-FAD0-DB8B-2687-DD38AF12E746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F797960-72AF-F16F-0FF1-C9F77C43C58D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F3E8740-6A98-31F5-80FD-F9B94297D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9763121" cy="5753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z="3600" spc="10"/>
              <a:t>O</a:t>
            </a:r>
            <a:r>
              <a:rPr lang="en-US" sz="3600" spc="25"/>
              <a:t>U</a:t>
            </a:r>
            <a:r>
              <a:rPr lang="en-US" sz="3600"/>
              <a:t>R</a:t>
            </a:r>
            <a:r>
              <a:rPr lang="en-US" sz="3600" spc="5"/>
              <a:t> </a:t>
            </a:r>
            <a:r>
              <a:rPr lang="en-US" sz="3600" spc="25"/>
              <a:t>S</a:t>
            </a:r>
            <a:r>
              <a:rPr lang="en-US" sz="3600" spc="10"/>
              <a:t>O</a:t>
            </a:r>
            <a:r>
              <a:rPr lang="en-US" sz="3600" spc="25"/>
              <a:t>LU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  <a:r>
              <a:rPr lang="en-US" sz="3600" spc="-345"/>
              <a:t> </a:t>
            </a:r>
            <a:r>
              <a:rPr lang="en-US" sz="3600" spc="-35"/>
              <a:t>A</a:t>
            </a:r>
            <a:r>
              <a:rPr lang="en-US" sz="3600" spc="-5"/>
              <a:t>N</a:t>
            </a:r>
            <a:r>
              <a:rPr lang="en-US" sz="3600"/>
              <a:t>D</a:t>
            </a:r>
            <a:r>
              <a:rPr lang="en-US" sz="3600" spc="35"/>
              <a:t> 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/>
              <a:t>S</a:t>
            </a:r>
            <a:r>
              <a:rPr lang="en-US" sz="3600" spc="60"/>
              <a:t> </a:t>
            </a:r>
            <a:r>
              <a:rPr lang="en-US" sz="3600" spc="-295"/>
              <a:t>V</a:t>
            </a:r>
            <a:r>
              <a:rPr lang="en-US" sz="3600" spc="-35"/>
              <a:t>A</a:t>
            </a:r>
            <a:r>
              <a:rPr lang="en-US" sz="3600" spc="25"/>
              <a:t>LU</a:t>
            </a:r>
            <a:r>
              <a:rPr lang="en-US" sz="3600"/>
              <a:t>E</a:t>
            </a:r>
            <a:r>
              <a:rPr lang="en-US" sz="3600" spc="-65"/>
              <a:t> </a:t>
            </a:r>
            <a:r>
              <a:rPr lang="en-US" sz="3600" spc="-15"/>
              <a:t>P</a:t>
            </a:r>
            <a:r>
              <a:rPr lang="en-US" sz="3600" spc="-30"/>
              <a:t>R</a:t>
            </a:r>
            <a:r>
              <a:rPr lang="en-US" sz="3600" spc="10"/>
              <a:t>O</a:t>
            </a:r>
            <a:r>
              <a:rPr lang="en-US" sz="3600" spc="-15"/>
              <a:t>P</a:t>
            </a:r>
            <a:r>
              <a:rPr lang="en-US" sz="3600" spc="10"/>
              <a:t>O</a:t>
            </a:r>
            <a:r>
              <a:rPr lang="en-US" sz="3600" spc="25"/>
              <a:t>S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38EFE0F0-F4BB-AFFB-1F77-62514314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bject 9">
            <a:extLst>
              <a:ext uri="{FF2B5EF4-FFF2-40B4-BE49-F238E27FC236}">
                <a16:creationId xmlns:a16="http://schemas.microsoft.com/office/drawing/2014/main" id="{3F0405AC-3931-7851-8917-82621BA9CDC8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20735-90A5-4B73-8EC2-40FC6111437C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E80ED71-999F-061A-0549-CE70F5C6A877}"/>
              </a:ext>
            </a:extLst>
          </p:cNvPr>
          <p:cNvSpPr txBox="1"/>
          <p:nvPr/>
        </p:nvSpPr>
        <p:spPr>
          <a:xfrm>
            <a:off x="2720230" y="1371664"/>
            <a:ext cx="8266020" cy="4524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Gain insights: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Identify attendance patterns, trends, and anomalies to inform data-driven decisions.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Improve attendance management: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Reduce absenteeism, tardiness, and turnover by addressing underlying causes.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Enhance employee engagement: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Foster a positive work environment by recognizing and supporting employees with attendance challenges.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Boost productivity: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Optimize workforce planning, reduce costs, and increase overall business performance.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Simplify attendance tracking: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Integrate with existing HR systems for effortless data management.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98A7-BA06-B52E-F401-12D8C00179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IN"/>
              <a:t>Dataset Description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9834D2D-0B10-4B7F-9929-316A9ACFF1C4}"/>
              </a:ext>
            </a:extLst>
          </p:cNvPr>
          <p:cNvSpPr txBox="1"/>
          <p:nvPr/>
        </p:nvSpPr>
        <p:spPr>
          <a:xfrm>
            <a:off x="1007723" y="1702292"/>
            <a:ext cx="8972888" cy="37856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Attendance: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Daily attendance records (Employee ID, Date, Attendance Status)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Info: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Basic employee information (Employee ID, Name, Job Title, Department)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Attendance Trends: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Aggregated attendance data (Date, Total Present, Total Absent, etc.)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Absence Reasons: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Reasons for absences (Reason, Frequency, Percentage)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Performance: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Performance ratings (Employee ID, Performance Rating, Review Date)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8FD2CA6-E4C0-193D-FC46-97B239C8741C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E414D25-CB73-6C96-8BA3-99178F9C42AA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B15127A-5D8F-F233-4938-C69D3E97C260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D853FCE-4BDA-25C9-73A8-28FDBB7A2310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F1D80C8-B98D-D676-134D-2D00EF7C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C3BBCAE6-801F-77ED-CF11-5721A019CE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15"/>
              <a:t>THE</a:t>
            </a:r>
            <a:r>
              <a:rPr lang="en-US" sz="4250" spc="20"/>
              <a:t> "</a:t>
            </a:r>
            <a:r>
              <a:rPr lang="en-US" sz="4250" spc="10"/>
              <a:t>WOW"</a:t>
            </a:r>
            <a:r>
              <a:rPr lang="en-US" sz="4250" spc="85"/>
              <a:t> </a:t>
            </a:r>
            <a:r>
              <a:rPr lang="en-US" sz="4250" spc="10"/>
              <a:t>IN</a:t>
            </a:r>
            <a:r>
              <a:rPr lang="en-US" sz="4250" spc="-5"/>
              <a:t> </a:t>
            </a:r>
            <a:r>
              <a:rPr lang="en-US" sz="4250" spc="15"/>
              <a:t>OUR</a:t>
            </a:r>
            <a:r>
              <a:rPr lang="en-US" sz="4250" spc="-10"/>
              <a:t> </a:t>
            </a:r>
            <a:r>
              <a:rPr lang="en-US" sz="4250" spc="20"/>
              <a:t>SOLUTION</a:t>
            </a:r>
            <a:endParaRPr lang="en-US" sz="425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24A7F7E-D0D1-91EA-C53A-C3AD2298AF89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8998CD-D382-460E-9850-570AAE151B80}" type="slidenum">
              <a:t>9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40F9C-CE70-9AA7-D5F0-2AE7C4F48BCC}"/>
              </a:ext>
            </a:extLst>
          </p:cNvPr>
          <p:cNvSpPr txBox="1"/>
          <p:nvPr/>
        </p:nvSpPr>
        <p:spPr>
          <a:xfrm>
            <a:off x="2743200" y="2354698"/>
            <a:ext cx="8534022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CED0482A-60F0-A603-C47C-CE9F31C1FC53}"/>
              </a:ext>
            </a:extLst>
          </p:cNvPr>
          <p:cNvSpPr txBox="1"/>
          <p:nvPr/>
        </p:nvSpPr>
        <p:spPr>
          <a:xfrm>
            <a:off x="2743200" y="1855902"/>
            <a:ext cx="7283890" cy="3046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Interactive Heatmap: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Visualize attendance patterns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AI-powered Insights: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Predictive analytics for attendance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Real-time Alerts: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Swift response to attendance issues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Engagement Portal: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Easy access to attendance records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Data-Driven Storytelling: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Turn data into actionable stories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Visualizing employee Attendance trends With Excel charts  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gsurendar1402@gmail.com</cp:lastModifiedBy>
  <cp:revision>29</cp:revision>
  <dcterms:created xsi:type="dcterms:W3CDTF">2024-03-29T15:07:22Z</dcterms:created>
  <dcterms:modified xsi:type="dcterms:W3CDTF">2024-09-30T05:25:41Z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