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5" Type="http://schemas.microsoft.com/office/2020/02/relationships/classificationlabels" Target="docMetadata/LabelInfo.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20"/>
  </p:notesMasterIdLst>
  <p:sldIdLst>
    <p:sldId id="1864" r:id="rId5"/>
    <p:sldId id="1845" r:id="rId6"/>
    <p:sldId id="1849" r:id="rId7"/>
    <p:sldId id="1848" r:id="rId8"/>
    <p:sldId id="1866" r:id="rId9"/>
    <p:sldId id="1852" r:id="rId10"/>
    <p:sldId id="1865" r:id="rId11"/>
    <p:sldId id="1859" r:id="rId12"/>
    <p:sldId id="1873" r:id="rId13"/>
    <p:sldId id="1867" r:id="rId14"/>
    <p:sldId id="1869" r:id="rId15"/>
    <p:sldId id="1858" r:id="rId16"/>
    <p:sldId id="1868" r:id="rId17"/>
    <p:sldId id="1870" r:id="rId18"/>
    <p:sldId id="1872" r:id="rId19"/>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Default Section" id="{238237EB-CE2D-4D8E-9DCE-E9ED72C8E2A7}">
          <p14:sldIdLst>
            <p14:sldId id="1864"/>
            <p14:sldId id="1845"/>
            <p14:sldId id="1849"/>
          </p14:sldIdLst>
        </p14:section>
        <p14:section name="Untitled Section" id="{06239662-C475-4F8D-9375-F948A03254FD}">
          <p14:sldIdLst>
            <p14:sldId id="1848"/>
            <p14:sldId id="1866"/>
            <p14:sldId id="1852"/>
            <p14:sldId id="1865"/>
            <p14:sldId id="1859"/>
            <p14:sldId id="1873"/>
            <p14:sldId id="1867"/>
            <p14:sldId id="1869"/>
            <p14:sldId id="1858"/>
            <p14:sldId id="1868"/>
            <p14:sldId id="1870"/>
            <p14:sldId id="1872"/>
          </p14:sldIdLst>
        </p14:section>
      </p14:sectionLst>
    </p:ex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 Ashwini" initials="SA" lastIdx="1" clrIdx="0">
    <p:extLst>
      <p:ext uri="{19B8F6BF-5375-455C-9EA6-DF929625EA0E}">
        <p15:presenceInfo xmlns:p15="http://schemas.microsoft.com/office/powerpoint/2012/main" userId="0b81f06fa36c56b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4387"/>
    <a:srgbClr val="FF2625"/>
    <a:srgbClr val="007788"/>
    <a:srgbClr val="297C2A"/>
    <a:srgbClr val="F69000"/>
    <a:srgbClr val="01C2D1"/>
    <a:srgbClr val="D6D734"/>
    <a:srgbClr val="005C68"/>
    <a:srgbClr val="3B2E58"/>
    <a:srgbClr val="6B292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84" autoAdjust="0"/>
    <p:restoredTop sz="94724" autoAdjust="0"/>
  </p:normalViewPr>
  <p:slideViewPr>
    <p:cSldViewPr snapToGrid="0">
      <p:cViewPr varScale="1">
        <p:scale>
          <a:sx n="61" d="100"/>
          <a:sy n="61" d="100"/>
        </p:scale>
        <p:origin x="102" y="210"/>
      </p:cViewPr>
      <p:guideLst>
        <p:guide orient="horz" pos="2160"/>
        <p:guide pos="480"/>
        <p:guide pos="7200"/>
        <p:guide pos="4368"/>
      </p:guideLst>
    </p:cSldViewPr>
  </p:slideViewPr>
  <p:notesTextViewPr>
    <p:cViewPr>
      <p:scale>
        <a:sx n="1" d="1"/>
        <a:sy n="1" d="1"/>
      </p:scale>
      <p:origin x="0" y="0"/>
    </p:cViewPr>
  </p:notesTextViewPr>
  <p:sorterViewPr>
    <p:cViewPr>
      <p:scale>
        <a:sx n="94" d="100"/>
        <a:sy n="94"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commentAuthors" Target="commentAuthor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ableStyles" Target="tableStyle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notesMaster" Target="notesMasters/notesMaster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heme" Target="theme/theme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viewProps" Target="view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presProps" Target="presProps.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shwini\Downloads\NANCY.ods"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Ashwini\Downloads\NANCY.ods"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[NANCY.ods]Sheet7!PivotTable2</c:name>
    <c:fmtId val="8"/>
  </c:pivotSource>
  <c:chart>
    <c:title>
      <c:tx>
        <c:rich>
          <a:bodyPr rot="0" spcFirstLastPara="1" vertOverflow="ellipsis" vert="horz" wrap="square" anchor="ctr" anchorCtr="1"/>
          <a:lstStyle/>
          <a:p>
            <a:pPr>
              <a:defRPr sz="2200" b="0" i="0" u="none" strike="noStrike" kern="1200" cap="all" baseline="0">
                <a:solidFill>
                  <a:schemeClr val="lt1"/>
                </a:solidFill>
                <a:latin typeface="+mn-lt"/>
                <a:ea typeface="+mn-ea"/>
                <a:cs typeface="+mn-cs"/>
              </a:defRPr>
            </a:pPr>
            <a:r>
              <a:rPr lang="en-IN"/>
              <a:t>EMPLOYEE SALARY RANGE ANALYSIS USING EXCEL</a:t>
            </a:r>
          </a:p>
        </c:rich>
      </c:tx>
      <c:layout>
        <c:manualLayout>
          <c:xMode val="edge"/>
          <c:yMode val="edge"/>
          <c:x val="0.12973080925111433"/>
          <c:y val="0.14018317636312963"/>
        </c:manualLayout>
      </c:layout>
      <c:overlay val="0"/>
      <c:spPr>
        <a:noFill/>
        <a:ln>
          <a:noFill/>
        </a:ln>
        <a:effectLst/>
      </c:spPr>
      <c:txPr>
        <a:bodyPr rot="0" spcFirstLastPara="1" vertOverflow="ellipsis" vert="horz" wrap="square" anchor="ctr" anchorCtr="1"/>
        <a:lstStyle/>
        <a:p>
          <a:pPr>
            <a:defRPr sz="2200" b="0" i="0" u="none" strike="noStrike" kern="1200" cap="all" baseline="0">
              <a:solidFill>
                <a:schemeClr val="lt1"/>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circle"/>
          <c:size val="6"/>
          <c:spPr>
            <a:solidFill>
              <a:schemeClr val="accent1"/>
            </a:solidFill>
            <a:ln w="9525">
              <a:noFill/>
            </a:ln>
            <a:effectLst/>
          </c:spPr>
        </c:marker>
        <c:dLbl>
          <c:idx val="0"/>
          <c:spPr>
            <a:noFill/>
            <a:ln>
              <a:noFill/>
              <a:round/>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circle"/>
          <c:size val="6"/>
          <c:spPr>
            <a:solidFill>
              <a:schemeClr val="accent2"/>
            </a:solidFill>
            <a:ln w="9525">
              <a:noFill/>
            </a:ln>
            <a:effectLst/>
          </c:spPr>
        </c:marker>
        <c:dLbl>
          <c:idx val="0"/>
          <c:spPr>
            <a:noFill/>
            <a:ln>
              <a:noFill/>
              <a:round/>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circle"/>
          <c:size val="6"/>
          <c:spPr>
            <a:solidFill>
              <a:schemeClr val="accent3"/>
            </a:solidFill>
            <a:ln w="9525">
              <a:noFill/>
            </a:ln>
            <a:effectLst/>
          </c:spPr>
        </c:marker>
        <c:dLbl>
          <c:idx val="0"/>
          <c:spPr>
            <a:noFill/>
            <a:ln>
              <a:noFill/>
              <a:round/>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dLbl>
          <c:idx val="0"/>
          <c:showLegendKey val="0"/>
          <c:showVal val="0"/>
          <c:showCatName val="0"/>
          <c:showSerName val="0"/>
          <c:showPercent val="0"/>
          <c:showBubbleSize val="0"/>
          <c:extLst>
            <c:ext xmlns:c15="http://schemas.microsoft.com/office/drawing/2012/chart" uri="{CE6537A1-D6FC-4f65-9D91-7224C49458BB}"/>
          </c:extLst>
        </c:dLbl>
      </c:pivotFmt>
      <c:pivotFmt>
        <c:idx val="16"/>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circle"/>
          <c:size val="6"/>
          <c:spPr>
            <a:solidFill>
              <a:schemeClr val="accent4"/>
            </a:solidFill>
            <a:ln w="9525">
              <a:noFill/>
            </a:ln>
            <a:effectLst/>
          </c:spPr>
        </c:marker>
        <c:dLbl>
          <c:idx val="0"/>
          <c:spPr>
            <a:noFill/>
            <a:ln>
              <a:noFill/>
              <a:round/>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circle"/>
          <c:size val="6"/>
          <c:spPr>
            <a:solidFill>
              <a:schemeClr val="accent5"/>
            </a:solidFill>
            <a:ln w="9525">
              <a:noFill/>
            </a:ln>
            <a:effectLst/>
          </c:spPr>
        </c:marker>
        <c:dLbl>
          <c:idx val="0"/>
          <c:spPr>
            <a:noFill/>
            <a:ln>
              <a:noFill/>
              <a:round/>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dLbl>
          <c:idx val="0"/>
          <c:showLegendKey val="0"/>
          <c:showVal val="0"/>
          <c:showCatName val="0"/>
          <c:showSerName val="0"/>
          <c:showPercent val="0"/>
          <c:showBubbleSize val="0"/>
          <c:extLst>
            <c:ext xmlns:c15="http://schemas.microsoft.com/office/drawing/2012/chart" uri="{CE6537A1-D6FC-4f65-9D91-7224C49458BB}"/>
          </c:extLst>
        </c:dLbl>
      </c:pivotFmt>
      <c:pivotFmt>
        <c:idx val="19"/>
        <c:dLbl>
          <c:idx val="0"/>
          <c:showLegendKey val="0"/>
          <c:showVal val="0"/>
          <c:showCatName val="0"/>
          <c:showSerName val="0"/>
          <c:showPercent val="0"/>
          <c:showBubbleSize val="0"/>
          <c:extLst>
            <c:ext xmlns:c15="http://schemas.microsoft.com/office/drawing/2012/chart" uri="{CE6537A1-D6FC-4f65-9D91-7224C49458BB}"/>
          </c:extLst>
        </c:dLbl>
      </c:pivotFmt>
      <c:pivotFmt>
        <c:idx val="20"/>
        <c:dLbl>
          <c:idx val="0"/>
          <c:showLegendKey val="0"/>
          <c:showVal val="0"/>
          <c:showCatName val="0"/>
          <c:showSerName val="0"/>
          <c:showPercent val="0"/>
          <c:showBubbleSize val="0"/>
          <c:extLst>
            <c:ext xmlns:c15="http://schemas.microsoft.com/office/drawing/2012/chart" uri="{CE6537A1-D6FC-4f65-9D91-7224C49458BB}"/>
          </c:extLst>
        </c:dLbl>
      </c:pivotFmt>
      <c:pivotFmt>
        <c:idx val="21"/>
        <c:dLbl>
          <c:idx val="0"/>
          <c:showLegendKey val="0"/>
          <c:showVal val="0"/>
          <c:showCatName val="0"/>
          <c:showSerName val="0"/>
          <c:showPercent val="0"/>
          <c:showBubbleSize val="0"/>
          <c:extLst>
            <c:ext xmlns:c15="http://schemas.microsoft.com/office/drawing/2012/chart" uri="{CE6537A1-D6FC-4f65-9D91-7224C49458BB}"/>
          </c:extLst>
        </c:dLbl>
      </c:pivotFmt>
      <c:pivotFmt>
        <c:idx val="22"/>
        <c:dLbl>
          <c:idx val="0"/>
          <c:showLegendKey val="0"/>
          <c:showVal val="0"/>
          <c:showCatName val="0"/>
          <c:showSerName val="0"/>
          <c:showPercent val="0"/>
          <c:showBubbleSize val="0"/>
          <c:extLst>
            <c:ext xmlns:c15="http://schemas.microsoft.com/office/drawing/2012/chart" uri="{CE6537A1-D6FC-4f65-9D91-7224C49458BB}"/>
          </c:extLst>
        </c:dLbl>
      </c:pivotFmt>
      <c:pivotFmt>
        <c:idx val="23"/>
        <c:dLbl>
          <c:idx val="0"/>
          <c:showLegendKey val="0"/>
          <c:showVal val="0"/>
          <c:showCatName val="0"/>
          <c:showSerName val="0"/>
          <c:showPercent val="0"/>
          <c:showBubbleSize val="0"/>
          <c:extLst>
            <c:ext xmlns:c15="http://schemas.microsoft.com/office/drawing/2012/chart" uri="{CE6537A1-D6FC-4f65-9D91-7224C49458BB}"/>
          </c:extLst>
        </c:dLbl>
      </c:pivotFmt>
      <c:pivotFmt>
        <c:idx val="24"/>
        <c:dLbl>
          <c:idx val="0"/>
          <c:showLegendKey val="0"/>
          <c:showVal val="0"/>
          <c:showCatName val="0"/>
          <c:showSerName val="0"/>
          <c:showPercent val="0"/>
          <c:showBubbleSize val="0"/>
          <c:extLst>
            <c:ext xmlns:c15="http://schemas.microsoft.com/office/drawing/2012/chart" uri="{CE6537A1-D6FC-4f65-9D91-7224C49458BB}"/>
          </c:extLst>
        </c:dLbl>
      </c:pivotFmt>
      <c:pivotFmt>
        <c:idx val="25"/>
        <c:dLbl>
          <c:idx val="0"/>
          <c:showLegendKey val="0"/>
          <c:showVal val="0"/>
          <c:showCatName val="0"/>
          <c:showSerName val="0"/>
          <c:showPercent val="0"/>
          <c:showBubbleSize val="0"/>
          <c:extLst>
            <c:ext xmlns:c15="http://schemas.microsoft.com/office/drawing/2012/chart" uri="{CE6537A1-D6FC-4f65-9D91-7224C49458BB}"/>
          </c:extLst>
        </c:dLbl>
      </c:pivotFmt>
      <c:pivotFmt>
        <c:idx val="26"/>
        <c:dLbl>
          <c:idx val="0"/>
          <c:showLegendKey val="0"/>
          <c:showVal val="0"/>
          <c:showCatName val="0"/>
          <c:showSerName val="0"/>
          <c:showPercent val="0"/>
          <c:showBubbleSize val="0"/>
          <c:extLst>
            <c:ext xmlns:c15="http://schemas.microsoft.com/office/drawing/2012/chart" uri="{CE6537A1-D6FC-4f65-9D91-7224C49458BB}"/>
          </c:extLst>
        </c:dLbl>
      </c:pivotFmt>
      <c:pivotFmt>
        <c:idx val="27"/>
        <c:dLbl>
          <c:idx val="0"/>
          <c:showLegendKey val="0"/>
          <c:showVal val="0"/>
          <c:showCatName val="0"/>
          <c:showSerName val="0"/>
          <c:showPercent val="0"/>
          <c:showBubbleSize val="0"/>
          <c:extLst>
            <c:ext xmlns:c15="http://schemas.microsoft.com/office/drawing/2012/chart" uri="{CE6537A1-D6FC-4f65-9D91-7224C49458BB}"/>
          </c:extLst>
        </c:dLbl>
      </c:pivotFmt>
      <c:pivotFmt>
        <c:idx val="28"/>
        <c:dLbl>
          <c:idx val="0"/>
          <c:showLegendKey val="0"/>
          <c:showVal val="0"/>
          <c:showCatName val="0"/>
          <c:showSerName val="0"/>
          <c:showPercent val="0"/>
          <c:showBubbleSize val="0"/>
          <c:extLst>
            <c:ext xmlns:c15="http://schemas.microsoft.com/office/drawing/2012/chart" uri="{CE6537A1-D6FC-4f65-9D91-7224C49458BB}"/>
          </c:extLst>
        </c:dLbl>
      </c:pivotFmt>
      <c:pivotFmt>
        <c:idx val="29"/>
        <c:dLbl>
          <c:idx val="0"/>
          <c:showLegendKey val="0"/>
          <c:showVal val="0"/>
          <c:showCatName val="0"/>
          <c:showSerName val="0"/>
          <c:showPercent val="0"/>
          <c:showBubbleSize val="0"/>
          <c:extLst>
            <c:ext xmlns:c15="http://schemas.microsoft.com/office/drawing/2012/chart" uri="{CE6537A1-D6FC-4f65-9D91-7224C49458BB}"/>
          </c:extLst>
        </c:dLbl>
      </c:pivotFmt>
      <c:pivotFmt>
        <c:idx val="30"/>
        <c:dLbl>
          <c:idx val="0"/>
          <c:showLegendKey val="0"/>
          <c:showVal val="0"/>
          <c:showCatName val="0"/>
          <c:showSerName val="0"/>
          <c:showPercent val="0"/>
          <c:showBubbleSize val="0"/>
          <c:extLst>
            <c:ext xmlns:c15="http://schemas.microsoft.com/office/drawing/2012/chart" uri="{CE6537A1-D6FC-4f65-9D91-7224C49458BB}"/>
          </c:extLst>
        </c:dLbl>
      </c:pivotFmt>
      <c:pivotFmt>
        <c:idx val="31"/>
        <c:dLbl>
          <c:idx val="0"/>
          <c:showLegendKey val="0"/>
          <c:showVal val="0"/>
          <c:showCatName val="0"/>
          <c:showSerName val="0"/>
          <c:showPercent val="0"/>
          <c:showBubbleSize val="0"/>
          <c:extLst>
            <c:ext xmlns:c15="http://schemas.microsoft.com/office/drawing/2012/chart" uri="{CE6537A1-D6FC-4f65-9D91-7224C49458BB}"/>
          </c:extLst>
        </c:dLbl>
      </c:pivotFmt>
      <c:pivotFmt>
        <c:idx val="32"/>
        <c:dLbl>
          <c:idx val="0"/>
          <c:showLegendKey val="0"/>
          <c:showVal val="0"/>
          <c:showCatName val="0"/>
          <c:showSerName val="0"/>
          <c:showPercent val="0"/>
          <c:showBubbleSize val="0"/>
          <c:extLst>
            <c:ext xmlns:c15="http://schemas.microsoft.com/office/drawing/2012/chart" uri="{CE6537A1-D6FC-4f65-9D91-7224C49458BB}"/>
          </c:extLst>
        </c:dLbl>
      </c:pivotFmt>
      <c:pivotFmt>
        <c:idx val="33"/>
        <c:dLbl>
          <c:idx val="0"/>
          <c:showLegendKey val="0"/>
          <c:showVal val="0"/>
          <c:showCatName val="0"/>
          <c:showSerName val="0"/>
          <c:showPercent val="0"/>
          <c:showBubbleSize val="0"/>
          <c:extLst>
            <c:ext xmlns:c15="http://schemas.microsoft.com/office/drawing/2012/chart" uri="{CE6537A1-D6FC-4f65-9D91-7224C49458BB}"/>
          </c:extLst>
        </c:dLbl>
      </c:pivotFmt>
      <c:pivotFmt>
        <c:idx val="34"/>
        <c:dLbl>
          <c:idx val="0"/>
          <c:showLegendKey val="0"/>
          <c:showVal val="0"/>
          <c:showCatName val="0"/>
          <c:showSerName val="0"/>
          <c:showPercent val="0"/>
          <c:showBubbleSize val="0"/>
          <c:extLst>
            <c:ext xmlns:c15="http://schemas.microsoft.com/office/drawing/2012/chart" uri="{CE6537A1-D6FC-4f65-9D91-7224C49458BB}"/>
          </c:extLst>
        </c:dLbl>
      </c:pivotFmt>
      <c:pivotFmt>
        <c:idx val="35"/>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dLbl>
          <c:idx val="0"/>
          <c:spPr>
            <a:noFill/>
            <a:ln>
              <a:noFill/>
              <a:round/>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dLbl>
          <c:idx val="0"/>
          <c:spPr>
            <a:noFill/>
            <a:ln>
              <a:noFill/>
              <a:round/>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dLbl>
          <c:idx val="0"/>
          <c:spPr>
            <a:noFill/>
            <a:ln>
              <a:noFill/>
              <a:round/>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dLbl>
          <c:idx val="0"/>
          <c:spPr>
            <a:noFill/>
            <a:ln>
              <a:noFill/>
              <a:round/>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dLbl>
          <c:idx val="0"/>
          <c:spPr>
            <a:noFill/>
            <a:ln>
              <a:noFill/>
              <a:round/>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dLbl>
          <c:idx val="0"/>
          <c:spPr>
            <a:noFill/>
            <a:ln>
              <a:noFill/>
              <a:round/>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dLbl>
          <c:idx val="0"/>
          <c:spPr>
            <a:noFill/>
            <a:ln>
              <a:noFill/>
              <a:round/>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dLbl>
          <c:idx val="0"/>
          <c:spPr>
            <a:noFill/>
            <a:ln>
              <a:noFill/>
              <a:round/>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dLbl>
          <c:idx val="0"/>
          <c:spPr>
            <a:noFill/>
            <a:ln>
              <a:noFill/>
              <a:round/>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dLbl>
          <c:idx val="0"/>
          <c:spPr>
            <a:noFill/>
            <a:ln>
              <a:noFill/>
              <a:round/>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Sheet7!$B$3:$B$4</c:f>
              <c:strCache>
                <c:ptCount val="1"/>
                <c:pt idx="0">
                  <c:v>6</c:v>
                </c:pt>
              </c:strCache>
            </c:strRef>
          </c:tx>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invertIfNegative val="0"/>
          <c:dLbls>
            <c:spPr>
              <a:solidFill>
                <a:schemeClr val="accent1">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Sheet7!$A$5:$A$10</c:f>
              <c:strCache>
                <c:ptCount val="5"/>
                <c:pt idx="0">
                  <c:v>29</c:v>
                </c:pt>
                <c:pt idx="1">
                  <c:v>39</c:v>
                </c:pt>
                <c:pt idx="2">
                  <c:v>49</c:v>
                </c:pt>
                <c:pt idx="3">
                  <c:v>54</c:v>
                </c:pt>
                <c:pt idx="4">
                  <c:v>62</c:v>
                </c:pt>
              </c:strCache>
            </c:strRef>
          </c:cat>
          <c:val>
            <c:numRef>
              <c:f>Sheet7!$B$5:$B$10</c:f>
              <c:numCache>
                <c:formatCode>General</c:formatCode>
                <c:ptCount val="5"/>
                <c:pt idx="4">
                  <c:v>25</c:v>
                </c:pt>
              </c:numCache>
            </c:numRef>
          </c:val>
          <c:extLst>
            <c:ext xmlns:c16="http://schemas.microsoft.com/office/drawing/2014/chart" uri="{C3380CC4-5D6E-409C-BE32-E72D297353CC}">
              <c16:uniqueId val="{00000000-B23B-4361-8BF0-36D709A29D64}"/>
            </c:ext>
          </c:extLst>
        </c:ser>
        <c:ser>
          <c:idx val="1"/>
          <c:order val="1"/>
          <c:tx>
            <c:strRef>
              <c:f>Sheet7!$C$3:$C$4</c:f>
              <c:strCache>
                <c:ptCount val="1"/>
                <c:pt idx="0">
                  <c:v>12</c:v>
                </c:pt>
              </c:strCache>
            </c:strRef>
          </c:tx>
          <c:spPr>
            <a:solidFill>
              <a:schemeClr val="accent2">
                <a:alpha val="88000"/>
              </a:schemeClr>
            </a:solidFill>
            <a:ln>
              <a:solidFill>
                <a:schemeClr val="accent2">
                  <a:lumMod val="50000"/>
                </a:schemeClr>
              </a:solidFill>
            </a:ln>
            <a:effectLst/>
            <a:scene3d>
              <a:camera prst="orthographicFront"/>
              <a:lightRig rig="threePt" dir="t"/>
            </a:scene3d>
            <a:sp3d prstMaterial="flat">
              <a:contourClr>
                <a:schemeClr val="accent2">
                  <a:lumMod val="50000"/>
                </a:schemeClr>
              </a:contourClr>
            </a:sp3d>
          </c:spPr>
          <c:invertIfNegative val="0"/>
          <c:dLbls>
            <c:spPr>
              <a:solidFill>
                <a:srgbClr val="3578AF">
                  <a:alpha val="30000"/>
                </a:srgbClr>
              </a:solidFill>
              <a:ln>
                <a:solidFill>
                  <a:prstClr val="white">
                    <a:alpha val="50000"/>
                  </a:prst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Sheet7!$A$5:$A$10</c:f>
              <c:strCache>
                <c:ptCount val="5"/>
                <c:pt idx="0">
                  <c:v>29</c:v>
                </c:pt>
                <c:pt idx="1">
                  <c:v>39</c:v>
                </c:pt>
                <c:pt idx="2">
                  <c:v>49</c:v>
                </c:pt>
                <c:pt idx="3">
                  <c:v>54</c:v>
                </c:pt>
                <c:pt idx="4">
                  <c:v>62</c:v>
                </c:pt>
              </c:strCache>
            </c:strRef>
          </c:cat>
          <c:val>
            <c:numRef>
              <c:f>Sheet7!$C$5:$C$10</c:f>
              <c:numCache>
                <c:formatCode>General</c:formatCode>
                <c:ptCount val="5"/>
                <c:pt idx="0">
                  <c:v>6</c:v>
                </c:pt>
              </c:numCache>
            </c:numRef>
          </c:val>
          <c:extLst>
            <c:ext xmlns:c16="http://schemas.microsoft.com/office/drawing/2014/chart" uri="{C3380CC4-5D6E-409C-BE32-E72D297353CC}">
              <c16:uniqueId val="{00000019-B23B-4361-8BF0-36D709A29D64}"/>
            </c:ext>
          </c:extLst>
        </c:ser>
        <c:ser>
          <c:idx val="2"/>
          <c:order val="2"/>
          <c:tx>
            <c:strRef>
              <c:f>Sheet7!$D$3:$D$4</c:f>
              <c:strCache>
                <c:ptCount val="1"/>
                <c:pt idx="0">
                  <c:v>13</c:v>
                </c:pt>
              </c:strCache>
            </c:strRef>
          </c:tx>
          <c:spPr>
            <a:solidFill>
              <a:schemeClr val="accent3">
                <a:alpha val="88000"/>
              </a:schemeClr>
            </a:solidFill>
            <a:ln>
              <a:solidFill>
                <a:schemeClr val="accent3">
                  <a:lumMod val="50000"/>
                </a:schemeClr>
              </a:solidFill>
            </a:ln>
            <a:effectLst/>
            <a:scene3d>
              <a:camera prst="orthographicFront"/>
              <a:lightRig rig="threePt" dir="t"/>
            </a:scene3d>
            <a:sp3d prstMaterial="flat">
              <a:contourClr>
                <a:schemeClr val="accent3">
                  <a:lumMod val="50000"/>
                </a:schemeClr>
              </a:contourClr>
            </a:sp3d>
          </c:spPr>
          <c:invertIfNegative val="0"/>
          <c:dLbls>
            <c:spPr>
              <a:solidFill>
                <a:srgbClr val="C4C4C4">
                  <a:alpha val="30000"/>
                </a:srgbClr>
              </a:solidFill>
              <a:ln>
                <a:solidFill>
                  <a:prstClr val="white">
                    <a:alpha val="50000"/>
                  </a:prst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Sheet7!$A$5:$A$10</c:f>
              <c:strCache>
                <c:ptCount val="5"/>
                <c:pt idx="0">
                  <c:v>29</c:v>
                </c:pt>
                <c:pt idx="1">
                  <c:v>39</c:v>
                </c:pt>
                <c:pt idx="2">
                  <c:v>49</c:v>
                </c:pt>
                <c:pt idx="3">
                  <c:v>54</c:v>
                </c:pt>
                <c:pt idx="4">
                  <c:v>62</c:v>
                </c:pt>
              </c:strCache>
            </c:strRef>
          </c:cat>
          <c:val>
            <c:numRef>
              <c:f>Sheet7!$D$5:$D$10</c:f>
              <c:numCache>
                <c:formatCode>General</c:formatCode>
                <c:ptCount val="5"/>
                <c:pt idx="1">
                  <c:v>14</c:v>
                </c:pt>
              </c:numCache>
            </c:numRef>
          </c:val>
          <c:extLst>
            <c:ext xmlns:c16="http://schemas.microsoft.com/office/drawing/2014/chart" uri="{C3380CC4-5D6E-409C-BE32-E72D297353CC}">
              <c16:uniqueId val="{0000001A-B23B-4361-8BF0-36D709A29D64}"/>
            </c:ext>
          </c:extLst>
        </c:ser>
        <c:ser>
          <c:idx val="3"/>
          <c:order val="3"/>
          <c:tx>
            <c:strRef>
              <c:f>Sheet7!$E$3:$E$4</c:f>
              <c:strCache>
                <c:ptCount val="1"/>
                <c:pt idx="0">
                  <c:v>21</c:v>
                </c:pt>
              </c:strCache>
            </c:strRef>
          </c:tx>
          <c:spPr>
            <a:solidFill>
              <a:schemeClr val="accent4">
                <a:alpha val="88000"/>
              </a:schemeClr>
            </a:solidFill>
            <a:ln>
              <a:solidFill>
                <a:schemeClr val="accent4">
                  <a:lumMod val="50000"/>
                </a:schemeClr>
              </a:solidFill>
            </a:ln>
            <a:effectLst/>
            <a:scene3d>
              <a:camera prst="orthographicFront"/>
              <a:lightRig rig="threePt" dir="t"/>
            </a:scene3d>
            <a:sp3d prstMaterial="flat">
              <a:contourClr>
                <a:schemeClr val="accent4">
                  <a:lumMod val="50000"/>
                </a:schemeClr>
              </a:contourClr>
            </a:sp3d>
          </c:spPr>
          <c:invertIfNegative val="0"/>
          <c:dLbls>
            <c:spPr>
              <a:solidFill>
                <a:srgbClr val="A80B22">
                  <a:alpha val="30000"/>
                </a:srgbClr>
              </a:solidFill>
              <a:ln>
                <a:solidFill>
                  <a:prstClr val="white">
                    <a:alpha val="50000"/>
                  </a:prst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Sheet7!$A$5:$A$10</c:f>
              <c:strCache>
                <c:ptCount val="5"/>
                <c:pt idx="0">
                  <c:v>29</c:v>
                </c:pt>
                <c:pt idx="1">
                  <c:v>39</c:v>
                </c:pt>
                <c:pt idx="2">
                  <c:v>49</c:v>
                </c:pt>
                <c:pt idx="3">
                  <c:v>54</c:v>
                </c:pt>
                <c:pt idx="4">
                  <c:v>62</c:v>
                </c:pt>
              </c:strCache>
            </c:strRef>
          </c:cat>
          <c:val>
            <c:numRef>
              <c:f>Sheet7!$E$5:$E$10</c:f>
              <c:numCache>
                <c:formatCode>General</c:formatCode>
                <c:ptCount val="5"/>
                <c:pt idx="3">
                  <c:v>15</c:v>
                </c:pt>
              </c:numCache>
            </c:numRef>
          </c:val>
          <c:extLst>
            <c:ext xmlns:c16="http://schemas.microsoft.com/office/drawing/2014/chart" uri="{C3380CC4-5D6E-409C-BE32-E72D297353CC}">
              <c16:uniqueId val="{0000001B-B23B-4361-8BF0-36D709A29D64}"/>
            </c:ext>
          </c:extLst>
        </c:ser>
        <c:ser>
          <c:idx val="4"/>
          <c:order val="4"/>
          <c:tx>
            <c:strRef>
              <c:f>Sheet7!$F$3:$F$4</c:f>
              <c:strCache>
                <c:ptCount val="1"/>
                <c:pt idx="0">
                  <c:v>23</c:v>
                </c:pt>
              </c:strCache>
            </c:strRef>
          </c:tx>
          <c:spPr>
            <a:solidFill>
              <a:schemeClr val="accent5">
                <a:alpha val="88000"/>
              </a:schemeClr>
            </a:solidFill>
            <a:ln>
              <a:solidFill>
                <a:schemeClr val="accent5">
                  <a:lumMod val="50000"/>
                </a:schemeClr>
              </a:solidFill>
            </a:ln>
            <a:effectLst/>
            <a:scene3d>
              <a:camera prst="orthographicFront"/>
              <a:lightRig rig="threePt" dir="t"/>
            </a:scene3d>
            <a:sp3d prstMaterial="flat">
              <a:contourClr>
                <a:schemeClr val="accent5">
                  <a:lumMod val="50000"/>
                </a:schemeClr>
              </a:contourClr>
            </a:sp3d>
          </c:spPr>
          <c:invertIfNegative val="0"/>
          <c:dLbls>
            <c:spPr>
              <a:solidFill>
                <a:srgbClr val="E2E2E2">
                  <a:alpha val="30000"/>
                </a:srgbClr>
              </a:solidFill>
              <a:ln>
                <a:solidFill>
                  <a:prstClr val="white">
                    <a:alpha val="50000"/>
                  </a:prst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Sheet7!$A$5:$A$10</c:f>
              <c:strCache>
                <c:ptCount val="5"/>
                <c:pt idx="0">
                  <c:v>29</c:v>
                </c:pt>
                <c:pt idx="1">
                  <c:v>39</c:v>
                </c:pt>
                <c:pt idx="2">
                  <c:v>49</c:v>
                </c:pt>
                <c:pt idx="3">
                  <c:v>54</c:v>
                </c:pt>
                <c:pt idx="4">
                  <c:v>62</c:v>
                </c:pt>
              </c:strCache>
            </c:strRef>
          </c:cat>
          <c:val>
            <c:numRef>
              <c:f>Sheet7!$F$5:$F$10</c:f>
              <c:numCache>
                <c:formatCode>General</c:formatCode>
                <c:ptCount val="5"/>
                <c:pt idx="0">
                  <c:v>5</c:v>
                </c:pt>
              </c:numCache>
            </c:numRef>
          </c:val>
          <c:extLst>
            <c:ext xmlns:c16="http://schemas.microsoft.com/office/drawing/2014/chart" uri="{C3380CC4-5D6E-409C-BE32-E72D297353CC}">
              <c16:uniqueId val="{0000001C-B23B-4361-8BF0-36D709A29D64}"/>
            </c:ext>
          </c:extLst>
        </c:ser>
        <c:ser>
          <c:idx val="5"/>
          <c:order val="5"/>
          <c:tx>
            <c:strRef>
              <c:f>Sheet7!$G$3:$G$4</c:f>
              <c:strCache>
                <c:ptCount val="1"/>
                <c:pt idx="0">
                  <c:v>35</c:v>
                </c:pt>
              </c:strCache>
            </c:strRef>
          </c:tx>
          <c:spPr>
            <a:solidFill>
              <a:schemeClr val="accent6">
                <a:alpha val="88000"/>
              </a:schemeClr>
            </a:solidFill>
            <a:ln>
              <a:solidFill>
                <a:schemeClr val="accent6">
                  <a:lumMod val="50000"/>
                </a:schemeClr>
              </a:solidFill>
            </a:ln>
            <a:effectLst/>
            <a:scene3d>
              <a:camera prst="orthographicFront"/>
              <a:lightRig rig="threePt" dir="t"/>
            </a:scene3d>
            <a:sp3d prstMaterial="flat">
              <a:contourClr>
                <a:schemeClr val="accent6">
                  <a:lumMod val="50000"/>
                </a:schemeClr>
              </a:contourClr>
            </a:sp3d>
          </c:spPr>
          <c:invertIfNegative val="0"/>
          <c:dLbls>
            <c:spPr>
              <a:solidFill>
                <a:srgbClr val="2A6187">
                  <a:alpha val="30000"/>
                </a:srgbClr>
              </a:solidFill>
              <a:ln>
                <a:solidFill>
                  <a:prstClr val="white">
                    <a:alpha val="50000"/>
                  </a:prst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Sheet7!$A$5:$A$10</c:f>
              <c:strCache>
                <c:ptCount val="5"/>
                <c:pt idx="0">
                  <c:v>29</c:v>
                </c:pt>
                <c:pt idx="1">
                  <c:v>39</c:v>
                </c:pt>
                <c:pt idx="2">
                  <c:v>49</c:v>
                </c:pt>
                <c:pt idx="3">
                  <c:v>54</c:v>
                </c:pt>
                <c:pt idx="4">
                  <c:v>62</c:v>
                </c:pt>
              </c:strCache>
            </c:strRef>
          </c:cat>
          <c:val>
            <c:numRef>
              <c:f>Sheet7!$G$5:$G$10</c:f>
              <c:numCache>
                <c:formatCode>General</c:formatCode>
                <c:ptCount val="5"/>
                <c:pt idx="2">
                  <c:v>16</c:v>
                </c:pt>
              </c:numCache>
            </c:numRef>
          </c:val>
          <c:extLst>
            <c:ext xmlns:c16="http://schemas.microsoft.com/office/drawing/2014/chart" uri="{C3380CC4-5D6E-409C-BE32-E72D297353CC}">
              <c16:uniqueId val="{0000001D-B23B-4361-8BF0-36D709A29D64}"/>
            </c:ext>
          </c:extLst>
        </c:ser>
        <c:dLbls>
          <c:showLegendKey val="0"/>
          <c:showVal val="1"/>
          <c:showCatName val="0"/>
          <c:showSerName val="0"/>
          <c:showPercent val="0"/>
          <c:showBubbleSize val="0"/>
        </c:dLbls>
        <c:gapWidth val="84"/>
        <c:gapDepth val="53"/>
        <c:shape val="box"/>
        <c:axId val="1165724496"/>
        <c:axId val="1165729296"/>
        <c:axId val="0"/>
      </c:bar3DChart>
      <c:catAx>
        <c:axId val="116572449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165729296"/>
        <c:crosses val="autoZero"/>
        <c:auto val="1"/>
        <c:lblAlgn val="ctr"/>
        <c:lblOffset val="100"/>
        <c:noMultiLvlLbl val="0"/>
      </c:catAx>
      <c:valAx>
        <c:axId val="1165729296"/>
        <c:scaling>
          <c:orientation val="minMax"/>
        </c:scaling>
        <c:delete val="1"/>
        <c:axPos val="l"/>
        <c:numFmt formatCode="General" sourceLinked="1"/>
        <c:majorTickMark val="out"/>
        <c:minorTickMark val="none"/>
        <c:tickLblPos val="nextTo"/>
        <c:crossAx val="1165724496"/>
        <c:crosses val="autoZero"/>
        <c:crossBetween val="between"/>
      </c:valAx>
      <c:spPr>
        <a:noFill/>
        <a:ln>
          <a:noFill/>
        </a:ln>
        <a:effectLst/>
      </c:spPr>
    </c:plotArea>
    <c:legend>
      <c:legendPos val="r"/>
      <c:layout>
        <c:manualLayout>
          <c:xMode val="edge"/>
          <c:yMode val="edge"/>
          <c:x val="0.85837033273032048"/>
          <c:y val="0.42436300292481227"/>
          <c:w val="4.867378678749594E-2"/>
          <c:h val="0.41597676792484495"/>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6350" cap="flat" cmpd="sng" algn="ctr">
      <a:solidFill>
        <a:schemeClr val="dk1">
          <a:tint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[NANCY.ods]Sheet7!PivotTable2</c:name>
    <c:fmtId val="18"/>
  </c:pivotSource>
  <c:chart>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0"/>
    </c:view3D>
    <c:floor>
      <c:thickness val="0"/>
      <c:spPr>
        <a:noFill/>
        <a:ln w="9525" cap="flat" cmpd="sng" algn="ctr">
          <a:solidFill>
            <a:schemeClr val="dk1">
              <a:lumMod val="50000"/>
              <a:lumOff val="50000"/>
            </a:schemeClr>
          </a:solidFill>
          <a:round/>
        </a:ln>
        <a:effectLst/>
        <a:sp3d contourW="9525">
          <a:contourClr>
            <a:schemeClr val="dk1">
              <a:lumMod val="50000"/>
              <a:lumOff val="50000"/>
            </a:schemeClr>
          </a:contourClr>
        </a:sp3d>
      </c:spPr>
    </c:floor>
    <c:sideWall>
      <c:thickness val="0"/>
      <c:spPr>
        <a:noFill/>
        <a:ln>
          <a:noFill/>
        </a:ln>
        <a:effectLst/>
        <a:sp3d/>
      </c:spPr>
    </c:sideWall>
    <c:backWall>
      <c:thickness val="0"/>
      <c:spPr>
        <a:noFill/>
        <a:ln>
          <a:noFill/>
        </a:ln>
        <a:effectLst/>
        <a:sp3d/>
      </c:spPr>
    </c:backWall>
    <c:plotArea>
      <c:layout/>
      <c:area3DChart>
        <c:grouping val="standard"/>
        <c:varyColors val="0"/>
        <c:ser>
          <c:idx val="0"/>
          <c:order val="0"/>
          <c:tx>
            <c:strRef>
              <c:f>Sheet7!$B$3:$B$4</c:f>
              <c:strCache>
                <c:ptCount val="1"/>
                <c:pt idx="0">
                  <c:v>6</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cat>
            <c:strRef>
              <c:f>Sheet7!$A$5:$A$10</c:f>
              <c:strCache>
                <c:ptCount val="5"/>
                <c:pt idx="0">
                  <c:v>29</c:v>
                </c:pt>
                <c:pt idx="1">
                  <c:v>39</c:v>
                </c:pt>
                <c:pt idx="2">
                  <c:v>49</c:v>
                </c:pt>
                <c:pt idx="3">
                  <c:v>54</c:v>
                </c:pt>
                <c:pt idx="4">
                  <c:v>62</c:v>
                </c:pt>
              </c:strCache>
            </c:strRef>
          </c:cat>
          <c:val>
            <c:numRef>
              <c:f>Sheet7!$B$5:$B$10</c:f>
              <c:numCache>
                <c:formatCode>General</c:formatCode>
                <c:ptCount val="5"/>
                <c:pt idx="4">
                  <c:v>25</c:v>
                </c:pt>
              </c:numCache>
            </c:numRef>
          </c:val>
          <c:extLst>
            <c:ext xmlns:c16="http://schemas.microsoft.com/office/drawing/2014/chart" uri="{C3380CC4-5D6E-409C-BE32-E72D297353CC}">
              <c16:uniqueId val="{00000000-8927-46EB-9A45-BEA25375FDA9}"/>
            </c:ext>
          </c:extLst>
        </c:ser>
        <c:ser>
          <c:idx val="1"/>
          <c:order val="1"/>
          <c:tx>
            <c:strRef>
              <c:f>Sheet7!$C$3:$C$4</c:f>
              <c:strCache>
                <c:ptCount val="1"/>
                <c:pt idx="0">
                  <c:v>12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cat>
            <c:strRef>
              <c:f>Sheet7!$A$5:$A$10</c:f>
              <c:strCache>
                <c:ptCount val="5"/>
                <c:pt idx="0">
                  <c:v>29</c:v>
                </c:pt>
                <c:pt idx="1">
                  <c:v>39</c:v>
                </c:pt>
                <c:pt idx="2">
                  <c:v>49</c:v>
                </c:pt>
                <c:pt idx="3">
                  <c:v>54</c:v>
                </c:pt>
                <c:pt idx="4">
                  <c:v>62</c:v>
                </c:pt>
              </c:strCache>
            </c:strRef>
          </c:cat>
          <c:val>
            <c:numRef>
              <c:f>Sheet7!$C$5:$C$10</c:f>
              <c:numCache>
                <c:formatCode>General</c:formatCode>
                <c:ptCount val="5"/>
                <c:pt idx="0">
                  <c:v>6</c:v>
                </c:pt>
              </c:numCache>
            </c:numRef>
          </c:val>
          <c:extLst>
            <c:ext xmlns:c16="http://schemas.microsoft.com/office/drawing/2014/chart" uri="{C3380CC4-5D6E-409C-BE32-E72D297353CC}">
              <c16:uniqueId val="{00000001-8927-46EB-9A45-BEA25375FDA9}"/>
            </c:ext>
          </c:extLst>
        </c:ser>
        <c:ser>
          <c:idx val="2"/>
          <c:order val="2"/>
          <c:tx>
            <c:strRef>
              <c:f>Sheet7!$D$3:$D$4</c:f>
              <c:strCache>
                <c:ptCount val="1"/>
                <c:pt idx="0">
                  <c:v>13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cat>
            <c:strRef>
              <c:f>Sheet7!$A$5:$A$10</c:f>
              <c:strCache>
                <c:ptCount val="5"/>
                <c:pt idx="0">
                  <c:v>29</c:v>
                </c:pt>
                <c:pt idx="1">
                  <c:v>39</c:v>
                </c:pt>
                <c:pt idx="2">
                  <c:v>49</c:v>
                </c:pt>
                <c:pt idx="3">
                  <c:v>54</c:v>
                </c:pt>
                <c:pt idx="4">
                  <c:v>62</c:v>
                </c:pt>
              </c:strCache>
            </c:strRef>
          </c:cat>
          <c:val>
            <c:numRef>
              <c:f>Sheet7!$D$5:$D$10</c:f>
              <c:numCache>
                <c:formatCode>General</c:formatCode>
                <c:ptCount val="5"/>
                <c:pt idx="1">
                  <c:v>14</c:v>
                </c:pt>
              </c:numCache>
            </c:numRef>
          </c:val>
          <c:extLst>
            <c:ext xmlns:c16="http://schemas.microsoft.com/office/drawing/2014/chart" uri="{C3380CC4-5D6E-409C-BE32-E72D297353CC}">
              <c16:uniqueId val="{00000002-8927-46EB-9A45-BEA25375FDA9}"/>
            </c:ext>
          </c:extLst>
        </c:ser>
        <c:ser>
          <c:idx val="3"/>
          <c:order val="3"/>
          <c:tx>
            <c:strRef>
              <c:f>Sheet7!$E$3:$E$4</c:f>
              <c:strCache>
                <c:ptCount val="1"/>
                <c:pt idx="0">
                  <c:v>21</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cat>
            <c:strRef>
              <c:f>Sheet7!$A$5:$A$10</c:f>
              <c:strCache>
                <c:ptCount val="5"/>
                <c:pt idx="0">
                  <c:v>29</c:v>
                </c:pt>
                <c:pt idx="1">
                  <c:v>39</c:v>
                </c:pt>
                <c:pt idx="2">
                  <c:v>49</c:v>
                </c:pt>
                <c:pt idx="3">
                  <c:v>54</c:v>
                </c:pt>
                <c:pt idx="4">
                  <c:v>62</c:v>
                </c:pt>
              </c:strCache>
            </c:strRef>
          </c:cat>
          <c:val>
            <c:numRef>
              <c:f>Sheet7!$E$5:$E$10</c:f>
              <c:numCache>
                <c:formatCode>General</c:formatCode>
                <c:ptCount val="5"/>
                <c:pt idx="3">
                  <c:v>15</c:v>
                </c:pt>
              </c:numCache>
            </c:numRef>
          </c:val>
          <c:extLst>
            <c:ext xmlns:c16="http://schemas.microsoft.com/office/drawing/2014/chart" uri="{C3380CC4-5D6E-409C-BE32-E72D297353CC}">
              <c16:uniqueId val="{00000003-8927-46EB-9A45-BEA25375FDA9}"/>
            </c:ext>
          </c:extLst>
        </c:ser>
        <c:ser>
          <c:idx val="4"/>
          <c:order val="4"/>
          <c:tx>
            <c:strRef>
              <c:f>Sheet7!$F$3:$F$4</c:f>
              <c:strCache>
                <c:ptCount val="1"/>
                <c:pt idx="0">
                  <c:v>23</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cat>
            <c:strRef>
              <c:f>Sheet7!$A$5:$A$10</c:f>
              <c:strCache>
                <c:ptCount val="5"/>
                <c:pt idx="0">
                  <c:v>29</c:v>
                </c:pt>
                <c:pt idx="1">
                  <c:v>39</c:v>
                </c:pt>
                <c:pt idx="2">
                  <c:v>49</c:v>
                </c:pt>
                <c:pt idx="3">
                  <c:v>54</c:v>
                </c:pt>
                <c:pt idx="4">
                  <c:v>62</c:v>
                </c:pt>
              </c:strCache>
            </c:strRef>
          </c:cat>
          <c:val>
            <c:numRef>
              <c:f>Sheet7!$F$5:$F$10</c:f>
              <c:numCache>
                <c:formatCode>General</c:formatCode>
                <c:ptCount val="5"/>
                <c:pt idx="0">
                  <c:v>5</c:v>
                </c:pt>
              </c:numCache>
            </c:numRef>
          </c:val>
          <c:extLst>
            <c:ext xmlns:c16="http://schemas.microsoft.com/office/drawing/2014/chart" uri="{C3380CC4-5D6E-409C-BE32-E72D297353CC}">
              <c16:uniqueId val="{00000004-8927-46EB-9A45-BEA25375FDA9}"/>
            </c:ext>
          </c:extLst>
        </c:ser>
        <c:ser>
          <c:idx val="5"/>
          <c:order val="5"/>
          <c:tx>
            <c:strRef>
              <c:f>Sheet7!$G$3:$G$4</c:f>
              <c:strCache>
                <c:ptCount val="1"/>
                <c:pt idx="0">
                  <c:v>35</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cat>
            <c:strRef>
              <c:f>Sheet7!$A$5:$A$10</c:f>
              <c:strCache>
                <c:ptCount val="5"/>
                <c:pt idx="0">
                  <c:v>29</c:v>
                </c:pt>
                <c:pt idx="1">
                  <c:v>39</c:v>
                </c:pt>
                <c:pt idx="2">
                  <c:v>49</c:v>
                </c:pt>
                <c:pt idx="3">
                  <c:v>54</c:v>
                </c:pt>
                <c:pt idx="4">
                  <c:v>62</c:v>
                </c:pt>
              </c:strCache>
            </c:strRef>
          </c:cat>
          <c:val>
            <c:numRef>
              <c:f>Sheet7!$G$5:$G$10</c:f>
              <c:numCache>
                <c:formatCode>General</c:formatCode>
                <c:ptCount val="5"/>
                <c:pt idx="2">
                  <c:v>16</c:v>
                </c:pt>
              </c:numCache>
            </c:numRef>
          </c:val>
          <c:extLst>
            <c:ext xmlns:c16="http://schemas.microsoft.com/office/drawing/2014/chart" uri="{C3380CC4-5D6E-409C-BE32-E72D297353CC}">
              <c16:uniqueId val="{00000005-8927-46EB-9A45-BEA25375FDA9}"/>
            </c:ext>
          </c:extLst>
        </c:ser>
        <c:dLbls>
          <c:showLegendKey val="0"/>
          <c:showVal val="0"/>
          <c:showCatName val="0"/>
          <c:showSerName val="0"/>
          <c:showPercent val="0"/>
          <c:showBubbleSize val="0"/>
        </c:dLbls>
        <c:axId val="1165715856"/>
        <c:axId val="1165726416"/>
        <c:axId val="1333596832"/>
      </c:area3DChart>
      <c:catAx>
        <c:axId val="1165715856"/>
        <c:scaling>
          <c:orientation val="minMax"/>
        </c:scaling>
        <c:delete val="0"/>
        <c:axPos val="b"/>
        <c:numFmt formatCode="General" sourceLinked="1"/>
        <c:majorTickMark val="out"/>
        <c:minorTickMark val="none"/>
        <c:tickLblPos val="nextTo"/>
        <c:spPr>
          <a:noFill/>
          <a:ln w="9525" cap="flat" cmpd="sng" algn="ctr">
            <a:solidFill>
              <a:schemeClr val="dk1">
                <a:lumMod val="50000"/>
                <a:lumOff val="5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165726416"/>
        <c:crosses val="autoZero"/>
        <c:auto val="1"/>
        <c:lblAlgn val="ctr"/>
        <c:lblOffset val="100"/>
        <c:noMultiLvlLbl val="0"/>
      </c:catAx>
      <c:valAx>
        <c:axId val="1165726416"/>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165715856"/>
        <c:crosses val="autoZero"/>
        <c:crossBetween val="midCat"/>
      </c:valAx>
      <c:serAx>
        <c:axId val="1333596832"/>
        <c:scaling>
          <c:orientation val="minMax"/>
        </c:scaling>
        <c:delete val="0"/>
        <c:axPos val="b"/>
        <c:majorTickMark val="out"/>
        <c:minorTickMark val="none"/>
        <c:tickLblPos val="nextTo"/>
        <c:spPr>
          <a:noFill/>
          <a:ln w="9525" cap="flat" cmpd="sng" algn="ctr">
            <a:solidFill>
              <a:schemeClr val="dk1">
                <a:lumMod val="50000"/>
                <a:lumOff val="5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165726416"/>
        <c:crosses val="autoZero"/>
      </c:ser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1197"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33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1197"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1197"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22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tx1"/>
    </cs:fontRef>
    <cs:spPr>
      <a:sp3d/>
    </cs:spPr>
  </cs:wall>
</cs:chartStyle>
</file>

<file path=ppt/charts/style2.xml><?xml version="1.0" encoding="utf-8"?>
<cs:chartStyle xmlns:cs="http://schemas.microsoft.com/office/drawing/2012/chartStyle" xmlns:a="http://schemas.openxmlformats.org/drawingml/2006/main" id="315">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dk1">
            <a:lumMod val="50000"/>
            <a:lumOff val="5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spPr>
      <a:ln w="9525" cap="flat" cmpd="sng" algn="ctr">
        <a:solidFill>
          <a:schemeClr val="dk1">
            <a:lumMod val="50000"/>
            <a:lumOff val="50000"/>
          </a:schemeClr>
        </a:solidFill>
        <a:round/>
      </a:ln>
    </cs:spPr>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9525" cap="flat" cmpd="sng" algn="ctr">
        <a:solidFill>
          <a:schemeClr val="dk1">
            <a:lumMod val="50000"/>
            <a:lumOff val="50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5081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2</a:t>
            </a:fld>
            <a:endParaRPr lang="en-US" altLang="en-US" dirty="0"/>
          </a:p>
        </p:txBody>
      </p:sp>
    </p:spTree>
    <p:extLst>
      <p:ext uri="{BB962C8B-B14F-4D97-AF65-F5344CB8AC3E}">
        <p14:creationId xmlns:p14="http://schemas.microsoft.com/office/powerpoint/2010/main" val="1632278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4</a:t>
            </a:fld>
            <a:endParaRPr lang="en-US" altLang="en-US" dirty="0"/>
          </a:p>
        </p:txBody>
      </p:sp>
    </p:spTree>
    <p:extLst>
      <p:ext uri="{BB962C8B-B14F-4D97-AF65-F5344CB8AC3E}">
        <p14:creationId xmlns:p14="http://schemas.microsoft.com/office/powerpoint/2010/main" val="1383417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8</a:t>
            </a:fld>
            <a:endParaRPr lang="en-US" altLang="en-US" dirty="0"/>
          </a:p>
        </p:txBody>
      </p:sp>
    </p:spTree>
    <p:extLst>
      <p:ext uri="{BB962C8B-B14F-4D97-AF65-F5344CB8AC3E}">
        <p14:creationId xmlns:p14="http://schemas.microsoft.com/office/powerpoint/2010/main" val="4095288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9</a:t>
            </a:fld>
            <a:endParaRPr lang="en-US" altLang="en-US" dirty="0"/>
          </a:p>
        </p:txBody>
      </p:sp>
    </p:spTree>
    <p:extLst>
      <p:ext uri="{BB962C8B-B14F-4D97-AF65-F5344CB8AC3E}">
        <p14:creationId xmlns:p14="http://schemas.microsoft.com/office/powerpoint/2010/main" val="3306190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11</a:t>
            </a:fld>
            <a:endParaRPr lang="en-US" altLang="en-US" dirty="0"/>
          </a:p>
        </p:txBody>
      </p:sp>
    </p:spTree>
    <p:extLst>
      <p:ext uri="{BB962C8B-B14F-4D97-AF65-F5344CB8AC3E}">
        <p14:creationId xmlns:p14="http://schemas.microsoft.com/office/powerpoint/2010/main" val="39644282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DB60B1-BEF5-4848-BB02-98EBFE355C13}"/>
              </a:ext>
            </a:extLst>
          </p:cNvPr>
          <p:cNvPicPr>
            <a:picLocks noChangeAspect="1"/>
          </p:cNvPicPr>
          <p:nvPr userDrawn="1"/>
        </p:nvPicPr>
        <p:blipFill>
          <a:blip r:embed="rId2"/>
          <a:srcRect/>
          <a:stretch/>
        </p:blipFill>
        <p:spPr>
          <a:xfrm>
            <a:off x="0" y="1"/>
            <a:ext cx="12191998" cy="6857999"/>
          </a:xfrm>
          <a:prstGeom prst="rect">
            <a:avLst/>
          </a:prstGeom>
        </p:spPr>
      </p:pic>
      <p:sp>
        <p:nvSpPr>
          <p:cNvPr id="4" name="Title 3">
            <a:extLst>
              <a:ext uri="{FF2B5EF4-FFF2-40B4-BE49-F238E27FC236}">
                <a16:creationId xmlns:a16="http://schemas.microsoft.com/office/drawing/2014/main" id="{FE7964CB-E75A-4A03-88D3-6A48EF650A09}"/>
              </a:ext>
            </a:extLst>
          </p:cNvPr>
          <p:cNvSpPr>
            <a:spLocks noGrp="1"/>
          </p:cNvSpPr>
          <p:nvPr>
            <p:ph type="title" hasCustomPrompt="1"/>
          </p:nvPr>
        </p:nvSpPr>
        <p:spPr>
          <a:xfrm>
            <a:off x="5442012" y="2766219"/>
            <a:ext cx="6220101" cy="1325563"/>
          </a:xfrm>
          <a:prstGeom prst="rect">
            <a:avLst/>
          </a:prstGeom>
        </p:spPr>
        <p:txBody>
          <a:bodyPr/>
          <a:lstStyle>
            <a:lvl1pPr>
              <a:defRPr b="1"/>
            </a:lvl1pPr>
          </a:lstStyle>
          <a:p>
            <a:r>
              <a:rPr lang="en-US" dirty="0"/>
              <a:t>Insert title here</a:t>
            </a:r>
          </a:p>
        </p:txBody>
      </p:sp>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1"/>
                </a:solidFill>
                <a:effectLst/>
                <a:latin typeface="+mj-lt"/>
                <a:ea typeface="+mn-ea"/>
                <a:cs typeface="Segoe UI" pitchFamily="34" charset="0"/>
              </a:defRPr>
            </a:lvl1pPr>
          </a:lstStyle>
          <a:p>
            <a:r>
              <a:rPr lang="en-US" dirty="0"/>
              <a:t>Insert title here</a:t>
            </a:r>
          </a:p>
        </p:txBody>
      </p:sp>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906BF34F-6945-4E11-BAEC-F66F7254C4C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ft Pattern Content Blue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BC85C715-EF0D-4E33-AC89-C35DD2596E5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84037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ight Patter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340929"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8FD53BA4-73D2-4CCA-8580-11F4221524F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17207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2"/>
        </a:solidFill>
        <a:effectLst/>
      </p:bgPr>
    </p:bg>
    <p:spTree>
      <p:nvGrpSpPr>
        <p:cNvPr id="1" name=""/>
        <p:cNvGrpSpPr/>
        <p:nvPr/>
      </p:nvGrpSpPr>
      <p:grpSpPr>
        <a:xfrm>
          <a:off x="0" y="0"/>
          <a:ext cx="0" cy="0"/>
          <a:chOff x="0" y="0"/>
          <a:chExt cx="0" cy="0"/>
        </a:xfrm>
      </p:grpSpPr>
      <p:pic>
        <p:nvPicPr>
          <p:cNvPr id="8" name="Picture Placeholder 6" descr="White Striped background">
            <a:extLst>
              <a:ext uri="{FF2B5EF4-FFF2-40B4-BE49-F238E27FC236}">
                <a16:creationId xmlns:a16="http://schemas.microsoft.com/office/drawing/2014/main" id="{3917D528-010E-4303-97BF-F7F67BC6612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2"/>
                </a:solidFill>
              </a:defRPr>
            </a:lvl1pPr>
          </a:lstStyle>
          <a:p>
            <a:r>
              <a:rPr lang="en-US" dirty="0"/>
              <a:t>Insert title here</a:t>
            </a:r>
          </a:p>
        </p:txBody>
      </p:sp>
      <p:sp>
        <p:nvSpPr>
          <p:cNvPr id="10" name="Text Placeholder 15">
            <a:extLst>
              <a:ext uri="{FF2B5EF4-FFF2-40B4-BE49-F238E27FC236}">
                <a16:creationId xmlns:a16="http://schemas.microsoft.com/office/drawing/2014/main" id="{780F473D-F2DF-4163-AB6E-F7327F60EC4A}"/>
              </a:ext>
            </a:extLst>
          </p:cNvPr>
          <p:cNvSpPr>
            <a:spLocks noGrp="1"/>
          </p:cNvSpPr>
          <p:nvPr>
            <p:ph type="body" sz="quarter" idx="11" hasCustomPrompt="1"/>
          </p:nvPr>
        </p:nvSpPr>
        <p:spPr>
          <a:xfrm>
            <a:off x="762000" y="1432562"/>
            <a:ext cx="10667999" cy="1158237"/>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11" name="Table Placeholder 10">
            <a:extLst>
              <a:ext uri="{FF2B5EF4-FFF2-40B4-BE49-F238E27FC236}">
                <a16:creationId xmlns:a16="http://schemas.microsoft.com/office/drawing/2014/main" id="{7DC18506-6205-438F-AA5C-D337F9975FC3}"/>
              </a:ext>
            </a:extLst>
          </p:cNvPr>
          <p:cNvSpPr>
            <a:spLocks noGrp="1"/>
          </p:cNvSpPr>
          <p:nvPr>
            <p:ph type="tbl" sz="quarter" idx="12" hasCustomPrompt="1"/>
          </p:nvPr>
        </p:nvSpPr>
        <p:spPr>
          <a:xfrm>
            <a:off x="757381" y="2591662"/>
            <a:ext cx="10667999" cy="2833776"/>
          </a:xfrm>
          <a:prstGeom prst="rect">
            <a:avLst/>
          </a:prstGeom>
        </p:spPr>
        <p:txBody>
          <a:bodyPr/>
          <a:lstStyle>
            <a:lvl1pPr marL="0" indent="0">
              <a:buNone/>
              <a:defRPr sz="1800" b="0"/>
            </a:lvl1pPr>
          </a:lstStyle>
          <a:p>
            <a:r>
              <a:rPr lang="en-US" dirty="0"/>
              <a:t>Insert content here</a:t>
            </a:r>
          </a:p>
        </p:txBody>
      </p:sp>
      <p:pic>
        <p:nvPicPr>
          <p:cNvPr id="7" name="Picture Placeholder 5" descr="Red, blue grey white pattern background">
            <a:extLst>
              <a:ext uri="{FF2B5EF4-FFF2-40B4-BE49-F238E27FC236}">
                <a16:creationId xmlns:a16="http://schemas.microsoft.com/office/drawing/2014/main" id="{CD2D4C14-919B-45F8-8FB9-55AAC8A8FCF8}"/>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0252"/>
            <a:ext cx="12192000" cy="867748"/>
          </a:xfrm>
          <a:prstGeom prst="rect">
            <a:avLst/>
          </a:prstGeom>
        </p:spPr>
      </p:pic>
    </p:spTree>
    <p:extLst>
      <p:ext uri="{BB962C8B-B14F-4D97-AF65-F5344CB8AC3E}">
        <p14:creationId xmlns:p14="http://schemas.microsoft.com/office/powerpoint/2010/main" val="1422917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1"/>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6" descr="Red, blue grey white pattern background">
            <a:extLst>
              <a:ext uri="{FF2B5EF4-FFF2-40B4-BE49-F238E27FC236}">
                <a16:creationId xmlns:a16="http://schemas.microsoft.com/office/drawing/2014/main" id="{3A82D859-AED3-485F-A04E-40320B1043AA}"/>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3">
                    <a:lumMod val="75000"/>
                  </a:schemeClr>
                </a:solidFill>
              </a:defRPr>
            </a:lvl1pPr>
          </a:lstStyle>
          <a:p>
            <a:r>
              <a:rPr lang="en-US" dirty="0"/>
              <a:t>Insert title here</a:t>
            </a:r>
          </a:p>
        </p:txBody>
      </p:sp>
      <p:sp>
        <p:nvSpPr>
          <p:cNvPr id="7" name="Text Placeholder 15">
            <a:extLst>
              <a:ext uri="{FF2B5EF4-FFF2-40B4-BE49-F238E27FC236}">
                <a16:creationId xmlns:a16="http://schemas.microsoft.com/office/drawing/2014/main" id="{DF03C311-DDF4-44A3-9D51-D5FDC4A8E7B5}"/>
              </a:ext>
            </a:extLst>
          </p:cNvPr>
          <p:cNvSpPr>
            <a:spLocks noGrp="1"/>
          </p:cNvSpPr>
          <p:nvPr>
            <p:ph type="body" sz="quarter" idx="11" hasCustomPrompt="1"/>
          </p:nvPr>
        </p:nvSpPr>
        <p:spPr>
          <a:xfrm>
            <a:off x="762000" y="1432562"/>
            <a:ext cx="10667999" cy="927425"/>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8" name="SmartArt Placeholder 7">
            <a:extLst>
              <a:ext uri="{FF2B5EF4-FFF2-40B4-BE49-F238E27FC236}">
                <a16:creationId xmlns:a16="http://schemas.microsoft.com/office/drawing/2014/main" id="{9FD563C5-3DFB-47DD-8A9E-30D8084590F6}"/>
              </a:ext>
            </a:extLst>
          </p:cNvPr>
          <p:cNvSpPr>
            <a:spLocks noGrp="1"/>
          </p:cNvSpPr>
          <p:nvPr>
            <p:ph type="dgm" sz="quarter" idx="14" hasCustomPrompt="1"/>
          </p:nvPr>
        </p:nvSpPr>
        <p:spPr>
          <a:xfrm>
            <a:off x="762001" y="2369129"/>
            <a:ext cx="10667998" cy="3343657"/>
          </a:xfrm>
          <a:prstGeom prst="rect">
            <a:avLst/>
          </a:prstGeom>
        </p:spPr>
        <p:txBody>
          <a:bodyPr/>
          <a:lstStyle>
            <a:lvl1pPr marL="0" indent="0">
              <a:buNone/>
              <a:defRPr sz="1800" b="0"/>
            </a:lvl1pPr>
          </a:lstStyle>
          <a:p>
            <a:r>
              <a:rPr lang="en-US" dirty="0"/>
              <a:t>Insert Content here</a:t>
            </a:r>
          </a:p>
        </p:txBody>
      </p:sp>
      <p:pic>
        <p:nvPicPr>
          <p:cNvPr id="9" name="Picture Placeholder 8" descr="Red, blue grey white pattern background">
            <a:extLst>
              <a:ext uri="{FF2B5EF4-FFF2-40B4-BE49-F238E27FC236}">
                <a16:creationId xmlns:a16="http://schemas.microsoft.com/office/drawing/2014/main" id="{EFDBB6A3-9760-4B41-9E31-6D5DD396E16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294626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Photo Conten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3F45076F-4240-4B40-8CE4-637DD751A68B}"/>
              </a:ext>
            </a:extLst>
          </p:cNvPr>
          <p:cNvSpPr>
            <a:spLocks noGrp="1"/>
          </p:cNvSpPr>
          <p:nvPr>
            <p:ph type="title" hasCustomPrompt="1"/>
          </p:nvPr>
        </p:nvSpPr>
        <p:spPr>
          <a:xfrm>
            <a:off x="762000" y="715963"/>
            <a:ext cx="5334000" cy="1189038"/>
          </a:xfrm>
          <a:prstGeom prst="rect">
            <a:avLst/>
          </a:prstGeom>
        </p:spPr>
        <p:txBody>
          <a:bodyPr anchor="t">
            <a:normAutofit/>
          </a:bodyPr>
          <a:lstStyle>
            <a:lvl1pPr>
              <a:spcBef>
                <a:spcPts val="1000"/>
              </a:spcBef>
              <a:defRPr sz="4000" b="1">
                <a:solidFill>
                  <a:schemeClr val="accent2"/>
                </a:solidFill>
              </a:defRPr>
            </a:lvl1pPr>
          </a:lstStyle>
          <a:p>
            <a:r>
              <a:rPr lang="en-US" dirty="0"/>
              <a:t>Insert title here</a:t>
            </a:r>
          </a:p>
        </p:txBody>
      </p:sp>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hasCustomPrompt="1"/>
          </p:nvPr>
        </p:nvSpPr>
        <p:spPr>
          <a:xfrm>
            <a:off x="762000" y="1905000"/>
            <a:ext cx="5334000" cy="3276600"/>
          </a:xfrm>
          <a:prstGeom prst="rect">
            <a:avLst/>
          </a:prstGeom>
        </p:spPr>
        <p:txBody>
          <a:bodyPr/>
          <a:lstStyle>
            <a:lvl1pPr marL="0" indent="0">
              <a:lnSpc>
                <a:spcPct val="100000"/>
              </a:lnSpc>
              <a:buNone/>
              <a:defRPr sz="1800" b="1"/>
            </a:lvl1pPr>
            <a:lvl2pPr marL="228600">
              <a:lnSpc>
                <a:spcPct val="100000"/>
              </a:lnSpc>
              <a:spcBef>
                <a:spcPts val="1000"/>
              </a:spcBef>
              <a:defRPr sz="1800"/>
            </a:lvl2pPr>
          </a:lstStyle>
          <a:p>
            <a:pPr lvl="0"/>
            <a:r>
              <a:rPr lang="en-US" dirty="0"/>
              <a:t>Insert subtitle here</a:t>
            </a:r>
          </a:p>
          <a:p>
            <a:pPr lvl="1"/>
            <a:r>
              <a:rPr lang="en-US" dirty="0"/>
              <a:t>Insert content here</a:t>
            </a:r>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305541"/>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pic>
        <p:nvPicPr>
          <p:cNvPr id="11" name="Picture Placeholder 5" descr="Red, blue grey white pattern background">
            <a:extLst>
              <a:ext uri="{FF2B5EF4-FFF2-40B4-BE49-F238E27FC236}">
                <a16:creationId xmlns:a16="http://schemas.microsoft.com/office/drawing/2014/main" id="{1014381E-E235-4624-9267-69EEEE9826F2}"/>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80922"/>
            <a:ext cx="12192000" cy="877078"/>
          </a:xfrm>
          <a:prstGeom prst="rect">
            <a:avLst/>
          </a:prstGeom>
        </p:spPr>
      </p:pic>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ight Pattern Content Gray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3">
                    <a:lumMod val="75000"/>
                  </a:schemeClr>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477000"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6696C96D-182E-490E-A117-B60FF1853675}"/>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3951428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clusion">
    <p:bg>
      <p:bgPr>
        <a:solidFill>
          <a:schemeClr val="accent1"/>
        </a:solidFill>
        <a:effectLst/>
      </p:bgPr>
    </p:bg>
    <p:spTree>
      <p:nvGrpSpPr>
        <p:cNvPr id="1" name=""/>
        <p:cNvGrpSpPr/>
        <p:nvPr/>
      </p:nvGrpSpPr>
      <p:grpSpPr>
        <a:xfrm>
          <a:off x="0" y="0"/>
          <a:ext cx="0" cy="0"/>
          <a:chOff x="0" y="0"/>
          <a:chExt cx="0" cy="0"/>
        </a:xfrm>
      </p:grpSpPr>
      <p:pic>
        <p:nvPicPr>
          <p:cNvPr id="8" name="Picture Placeholder 6" descr="Picture placeholder ">
            <a:extLst>
              <a:ext uri="{FF2B5EF4-FFF2-40B4-BE49-F238E27FC236}">
                <a16:creationId xmlns:a16="http://schemas.microsoft.com/office/drawing/2014/main" id="{21F9B252-B7D4-4DA8-92E8-8A98BFEF41B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410071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9690444"/>
      </p:ext>
    </p:extLst>
  </p:cSld>
  <p:clrMap bg1="dk1" tx1="lt1" bg2="dk2" tx2="lt2" accent1="accent1" accent2="accent2" accent3="accent3" accent4="accent4" accent5="accent5" accent6="accent6" hlink="hlink" folHlink="folHlink"/>
  <p:sldLayoutIdLst>
    <p:sldLayoutId id="2147483689" r:id="rId1"/>
    <p:sldLayoutId id="2147483699" r:id="rId2"/>
    <p:sldLayoutId id="2147483700" r:id="rId3"/>
    <p:sldLayoutId id="2147483691" r:id="rId4"/>
    <p:sldLayoutId id="2147483701" r:id="rId5"/>
    <p:sldLayoutId id="2147483706" r:id="rId6"/>
    <p:sldLayoutId id="2147483702" r:id="rId7"/>
    <p:sldLayoutId id="2147483704" r:id="rId8"/>
    <p:sldLayoutId id="2147483703" r:id="rId9"/>
    <p:sldLayoutId id="2147483690" r:id="rId10"/>
    <p:sldLayoutId id="2147483708"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0.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6.xml" /></Relationships>
</file>

<file path=ppt/slides/_rels/slide14.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6.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0.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0.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D2DB031-9003-4F74-A88F-FE2A2ABABC72}"/>
              </a:ext>
            </a:extLst>
          </p:cNvPr>
          <p:cNvSpPr>
            <a:spLocks noGrp="1" noChangeArrowheads="1"/>
          </p:cNvSpPr>
          <p:nvPr>
            <p:ph type="title"/>
          </p:nvPr>
        </p:nvSpPr>
        <p:spPr/>
        <p:txBody>
          <a:bodyPr anchor="ctr">
            <a:noAutofit/>
          </a:bodyPr>
          <a:lstStyle/>
          <a:p>
            <a:r>
              <a:rPr lang="en-US" altLang="en-US" dirty="0">
                <a:solidFill>
                  <a:schemeClr val="accent2"/>
                </a:solidFill>
              </a:rPr>
              <a:t>EMPLOYEE DATA ANALYSIS </a:t>
            </a:r>
            <a:r>
              <a:rPr lang="en-US" altLang="en-US" dirty="0">
                <a:solidFill>
                  <a:srgbClr val="FF0000"/>
                </a:solidFill>
              </a:rPr>
              <a:t>USING EXCEL</a:t>
            </a:r>
          </a:p>
        </p:txBody>
      </p:sp>
      <p:sp>
        <p:nvSpPr>
          <p:cNvPr id="2" name="Text Placeholder 1">
            <a:extLst>
              <a:ext uri="{FF2B5EF4-FFF2-40B4-BE49-F238E27FC236}">
                <a16:creationId xmlns:a16="http://schemas.microsoft.com/office/drawing/2014/main" id="{E43FE5C7-1424-9B32-0DC5-3D07993879BE}"/>
              </a:ext>
            </a:extLst>
          </p:cNvPr>
          <p:cNvSpPr>
            <a:spLocks noGrp="1"/>
          </p:cNvSpPr>
          <p:nvPr>
            <p:ph type="body" sz="quarter" idx="11"/>
          </p:nvPr>
        </p:nvSpPr>
        <p:spPr>
          <a:xfrm>
            <a:off x="5184546" y="2865439"/>
            <a:ext cx="6477000" cy="3276600"/>
          </a:xfrm>
        </p:spPr>
        <p:txBody>
          <a:bodyPr/>
          <a:lstStyle/>
          <a:p>
            <a:pPr>
              <a:lnSpc>
                <a:spcPct val="150000"/>
              </a:lnSpc>
            </a:pPr>
            <a:r>
              <a:rPr lang="en-IN" b="0" dirty="0">
                <a:latin typeface="Californian FB" panose="0207040306080B030204" pitchFamily="18" charset="0"/>
              </a:rPr>
              <a:t>STUDENT NAME : S. AKASH </a:t>
            </a:r>
          </a:p>
          <a:p>
            <a:pPr>
              <a:lnSpc>
                <a:spcPct val="150000"/>
              </a:lnSpc>
            </a:pPr>
            <a:r>
              <a:rPr lang="en-IN" b="0" dirty="0">
                <a:latin typeface="Californian FB" panose="0207040306080B030204" pitchFamily="18" charset="0"/>
              </a:rPr>
              <a:t>REGISTER NO </a:t>
            </a:r>
            <a:r>
              <a:rPr lang="en-US" b="0" dirty="0">
                <a:latin typeface="Californian FB" panose="0207040306080B030204" pitchFamily="18" charset="0"/>
              </a:rPr>
              <a:t>: </a:t>
            </a:r>
            <a:r>
              <a:rPr lang="en-IN" b="0" dirty="0">
                <a:latin typeface="Californian FB" panose="0207040306080B030204" pitchFamily="18" charset="0"/>
              </a:rPr>
              <a:t>122203211</a:t>
            </a:r>
            <a:endParaRPr lang="en-US" b="0" dirty="0">
              <a:latin typeface="Californian FB" panose="0207040306080B030204" pitchFamily="18" charset="0"/>
            </a:endParaRPr>
          </a:p>
          <a:p>
            <a:pPr>
              <a:lnSpc>
                <a:spcPct val="150000"/>
              </a:lnSpc>
            </a:pPr>
            <a:r>
              <a:rPr lang="en-US" b="0" dirty="0">
                <a:latin typeface="Californian FB" panose="0207040306080B030204" pitchFamily="18" charset="0"/>
              </a:rPr>
              <a:t>NM ID: </a:t>
            </a:r>
            <a:r>
              <a:rPr lang="en-IN" b="0" dirty="0">
                <a:latin typeface="Californian FB" panose="0207040306080B030204" pitchFamily="18" charset="0"/>
              </a:rPr>
              <a:t>C4C08241C4E9E57B7A84049F5D0250C0</a:t>
            </a:r>
          </a:p>
          <a:p>
            <a:pPr>
              <a:lnSpc>
                <a:spcPct val="150000"/>
              </a:lnSpc>
            </a:pPr>
            <a:r>
              <a:rPr lang="en-IN" b="0" dirty="0">
                <a:latin typeface="Californian FB" panose="0207040306080B030204" pitchFamily="18" charset="0"/>
              </a:rPr>
              <a:t>DEPARTMENT: B.COM ( CORPORATE SECRETARYSHIP )</a:t>
            </a:r>
          </a:p>
          <a:p>
            <a:pPr>
              <a:lnSpc>
                <a:spcPct val="150000"/>
              </a:lnSpc>
            </a:pPr>
            <a:r>
              <a:rPr lang="en-IN" b="0" dirty="0">
                <a:latin typeface="Californian FB" panose="0207040306080B030204" pitchFamily="18" charset="0"/>
              </a:rPr>
              <a:t>COLLEGE: ST. THOMAS COLLEGE OF ARTS AND SCIENCE</a:t>
            </a:r>
          </a:p>
        </p:txBody>
      </p:sp>
    </p:spTree>
    <p:extLst>
      <p:ext uri="{BB962C8B-B14F-4D97-AF65-F5344CB8AC3E}">
        <p14:creationId xmlns:p14="http://schemas.microsoft.com/office/powerpoint/2010/main" val="154326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A36B3A-558B-413E-877B-7275290AB783}"/>
              </a:ext>
            </a:extLst>
          </p:cNvPr>
          <p:cNvSpPr>
            <a:spLocks noGrp="1"/>
          </p:cNvSpPr>
          <p:nvPr>
            <p:ph type="title"/>
          </p:nvPr>
        </p:nvSpPr>
        <p:spPr>
          <a:xfrm>
            <a:off x="5056867" y="567531"/>
            <a:ext cx="6477000" cy="1189037"/>
          </a:xfrm>
        </p:spPr>
        <p:txBody>
          <a:bodyPr>
            <a:normAutofit fontScale="90000"/>
          </a:bodyPr>
          <a:lstStyle/>
          <a:p>
            <a:pPr>
              <a:lnSpc>
                <a:spcPct val="100000"/>
              </a:lnSpc>
            </a:pPr>
            <a:r>
              <a:rPr lang="en-US" dirty="0">
                <a:latin typeface="Californian FB" panose="0207040306080B030204" pitchFamily="18" charset="0"/>
              </a:rPr>
              <a:t>THE “WOW” IN OUR SOLUTION</a:t>
            </a:r>
          </a:p>
        </p:txBody>
      </p:sp>
      <p:sp>
        <p:nvSpPr>
          <p:cNvPr id="3" name="Text Placeholder 2">
            <a:extLst>
              <a:ext uri="{FF2B5EF4-FFF2-40B4-BE49-F238E27FC236}">
                <a16:creationId xmlns:a16="http://schemas.microsoft.com/office/drawing/2014/main" id="{68675CE5-70A2-411D-881E-7B75B82931F4}"/>
              </a:ext>
            </a:extLst>
          </p:cNvPr>
          <p:cNvSpPr>
            <a:spLocks noGrp="1"/>
          </p:cNvSpPr>
          <p:nvPr>
            <p:ph type="body" sz="quarter" idx="11"/>
          </p:nvPr>
        </p:nvSpPr>
        <p:spPr>
          <a:xfrm>
            <a:off x="5056867" y="2419350"/>
            <a:ext cx="6477000" cy="3276600"/>
          </a:xfrm>
        </p:spPr>
        <p:txBody>
          <a:bodyPr/>
          <a:lstStyle/>
          <a:p>
            <a:pPr>
              <a:lnSpc>
                <a:spcPct val="150000"/>
              </a:lnSpc>
            </a:pPr>
            <a:r>
              <a:rPr lang="en-US" sz="2000" dirty="0">
                <a:latin typeface="Californian FB" panose="0207040306080B030204" pitchFamily="18" charset="0"/>
              </a:rPr>
              <a:t>Salary Range =IFS(E2&gt;=1000000,"Very high", E2&gt;=500000,"High",E2&gt;=100000,"Medium",TRUE,"Low")</a:t>
            </a:r>
          </a:p>
          <a:p>
            <a:endParaRPr lang="en-US" dirty="0"/>
          </a:p>
        </p:txBody>
      </p:sp>
    </p:spTree>
    <p:extLst>
      <p:ext uri="{BB962C8B-B14F-4D97-AF65-F5344CB8AC3E}">
        <p14:creationId xmlns:p14="http://schemas.microsoft.com/office/powerpoint/2010/main" val="3366527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160750" y="838179"/>
            <a:ext cx="9141397" cy="615553"/>
          </a:xfrm>
        </p:spPr>
        <p:txBody>
          <a:bodyPr/>
          <a:lstStyle/>
          <a:p>
            <a:r>
              <a:rPr lang="en-US" dirty="0">
                <a:latin typeface="Californian FB" panose="0207040306080B030204" pitchFamily="18" charset="0"/>
              </a:rPr>
              <a:t>MODELLING</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489746" y="1453732"/>
            <a:ext cx="7799387" cy="1534757"/>
          </a:xfrm>
        </p:spPr>
        <p:txBody>
          <a:bodyPr/>
          <a:lstStyle/>
          <a:p>
            <a:pPr lvl="4" indent="0">
              <a:lnSpc>
                <a:spcPct val="150000"/>
              </a:lnSpc>
              <a:buNone/>
            </a:pPr>
            <a:r>
              <a:rPr lang="en-US" altLang="en-US" sz="2000" dirty="0">
                <a:latin typeface="Californian FB" panose="0207040306080B030204" pitchFamily="18" charset="0"/>
              </a:rPr>
              <a:t>DATA  COLLECTION :</a:t>
            </a:r>
          </a:p>
          <a:p>
            <a:pPr marL="2343150" lvl="4" indent="-285750">
              <a:lnSpc>
                <a:spcPct val="150000"/>
              </a:lnSpc>
            </a:pPr>
            <a:r>
              <a:rPr lang="en-US" altLang="en-US" sz="2000" dirty="0">
                <a:latin typeface="Californian FB" panose="0207040306080B030204" pitchFamily="18" charset="0"/>
              </a:rPr>
              <a:t>Collected data from the website called Kaggle</a:t>
            </a:r>
          </a:p>
          <a:p>
            <a:pPr lvl="4" indent="0">
              <a:lnSpc>
                <a:spcPct val="150000"/>
              </a:lnSpc>
              <a:buNone/>
            </a:pPr>
            <a:r>
              <a:rPr lang="en-US" altLang="en-US" sz="2000" dirty="0">
                <a:latin typeface="Californian FB" panose="0207040306080B030204" pitchFamily="18" charset="0"/>
              </a:rPr>
              <a:t>FEATURE COLLECTION: </a:t>
            </a:r>
          </a:p>
          <a:p>
            <a:pPr marL="2343150" lvl="4" indent="-285750">
              <a:lnSpc>
                <a:spcPct val="150000"/>
              </a:lnSpc>
            </a:pPr>
            <a:r>
              <a:rPr lang="en-US" altLang="en-US" sz="2000" dirty="0">
                <a:latin typeface="Californian FB" panose="0207040306080B030204" pitchFamily="18" charset="0"/>
              </a:rPr>
              <a:t>Distinguished various features relating to the project in the excel sheet </a:t>
            </a:r>
          </a:p>
          <a:p>
            <a:pPr lvl="4" indent="0">
              <a:lnSpc>
                <a:spcPct val="150000"/>
              </a:lnSpc>
              <a:buNone/>
            </a:pPr>
            <a:r>
              <a:rPr lang="en-US" altLang="en-US" sz="2000" dirty="0">
                <a:latin typeface="Californian FB" panose="0207040306080B030204" pitchFamily="18" charset="0"/>
              </a:rPr>
              <a:t>DATA CLEANING</a:t>
            </a:r>
          </a:p>
          <a:p>
            <a:pPr marL="2343150" lvl="4" indent="-285750">
              <a:lnSpc>
                <a:spcPct val="150000"/>
              </a:lnSpc>
            </a:pPr>
            <a:r>
              <a:rPr lang="en-US" altLang="en-US" sz="2000" dirty="0">
                <a:latin typeface="Californian FB" panose="0207040306080B030204" pitchFamily="18" charset="0"/>
              </a:rPr>
              <a:t>Found the missing values by using the conditional formatting technique.</a:t>
            </a:r>
          </a:p>
          <a:p>
            <a:pPr marL="2343150" lvl="4" indent="-285750">
              <a:lnSpc>
                <a:spcPct val="150000"/>
              </a:lnSpc>
            </a:pPr>
            <a:r>
              <a:rPr lang="en-US" altLang="en-US" sz="2000" dirty="0">
                <a:latin typeface="Californian FB" panose="0207040306080B030204" pitchFamily="18" charset="0"/>
              </a:rPr>
              <a:t>Filtered all the blank cells from the excel </a:t>
            </a:r>
          </a:p>
          <a:p>
            <a:pPr lvl="4" indent="0">
              <a:lnSpc>
                <a:spcPct val="150000"/>
              </a:lnSpc>
              <a:buNone/>
            </a:pPr>
            <a:endParaRPr lang="en-US" altLang="en-US" dirty="0"/>
          </a:p>
          <a:p>
            <a:pPr lvl="4" indent="0">
              <a:lnSpc>
                <a:spcPct val="150000"/>
              </a:lnSpc>
              <a:buNone/>
            </a:pPr>
            <a:endParaRPr lang="en-US" altLang="en-US" dirty="0"/>
          </a:p>
          <a:p>
            <a:pPr lvl="4" indent="0">
              <a:lnSpc>
                <a:spcPct val="150000"/>
              </a:lnSpc>
              <a:buNone/>
            </a:pPr>
            <a:endParaRPr lang="en-US" altLang="en-US" dirty="0"/>
          </a:p>
          <a:p>
            <a:pPr lvl="4" indent="0">
              <a:lnSpc>
                <a:spcPct val="150000"/>
              </a:lnSpc>
              <a:buNone/>
            </a:pPr>
            <a:endParaRPr lang="en-US" altLang="en-US" dirty="0"/>
          </a:p>
          <a:p>
            <a:pPr lvl="4" indent="0">
              <a:lnSpc>
                <a:spcPct val="150000"/>
              </a:lnSpc>
              <a:buNone/>
            </a:pPr>
            <a:endParaRPr lang="en-US" altLang="en-US" dirty="0"/>
          </a:p>
        </p:txBody>
      </p:sp>
    </p:spTree>
    <p:extLst>
      <p:ext uri="{BB962C8B-B14F-4D97-AF65-F5344CB8AC3E}">
        <p14:creationId xmlns:p14="http://schemas.microsoft.com/office/powerpoint/2010/main" val="605140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46C383EF-0463-1BF3-6EBD-2206BB4F6D15}"/>
              </a:ext>
            </a:extLst>
          </p:cNvPr>
          <p:cNvSpPr txBox="1"/>
          <p:nvPr/>
        </p:nvSpPr>
        <p:spPr>
          <a:xfrm>
            <a:off x="1575196" y="185737"/>
            <a:ext cx="6093618" cy="5996513"/>
          </a:xfrm>
          <a:prstGeom prst="rect">
            <a:avLst/>
          </a:prstGeom>
          <a:noFill/>
        </p:spPr>
        <p:txBody>
          <a:bodyPr wrap="square">
            <a:spAutoFit/>
          </a:bodyPr>
          <a:lstStyle/>
          <a:p>
            <a:pPr>
              <a:lnSpc>
                <a:spcPct val="150000"/>
              </a:lnSpc>
            </a:pPr>
            <a:r>
              <a:rPr lang="en-IN" sz="2000" dirty="0">
                <a:solidFill>
                  <a:schemeClr val="bg1">
                    <a:lumMod val="95000"/>
                    <a:lumOff val="5000"/>
                  </a:schemeClr>
                </a:solidFill>
                <a:latin typeface="Californian FB" panose="0207040306080B030204" pitchFamily="18" charset="0"/>
              </a:rPr>
              <a:t>SALARY RANGE</a:t>
            </a:r>
            <a:r>
              <a:rPr lang="en-IN" sz="2000" i="1" dirty="0">
                <a:solidFill>
                  <a:schemeClr val="bg1">
                    <a:lumMod val="95000"/>
                    <a:lumOff val="5000"/>
                  </a:schemeClr>
                </a:solidFill>
                <a:latin typeface="Californian FB" panose="0207040306080B030204" pitchFamily="18" charset="0"/>
              </a:rPr>
              <a:t>:</a:t>
            </a:r>
          </a:p>
          <a:p>
            <a:pPr marL="285750" indent="-285750">
              <a:lnSpc>
                <a:spcPct val="150000"/>
              </a:lnSpc>
              <a:buFont typeface="Arial" panose="020B0604020202020204" pitchFamily="34" charset="0"/>
              <a:buChar char="•"/>
            </a:pPr>
            <a:r>
              <a:rPr lang="en-IN" sz="2000" dirty="0">
                <a:solidFill>
                  <a:schemeClr val="bg1">
                    <a:lumMod val="95000"/>
                    <a:lumOff val="5000"/>
                  </a:schemeClr>
                </a:solidFill>
                <a:latin typeface="Californian FB" panose="0207040306080B030204" pitchFamily="18" charset="0"/>
              </a:rPr>
              <a:t>Opened the pivot table using the values in the excel</a:t>
            </a:r>
          </a:p>
          <a:p>
            <a:pPr marL="285750" indent="-285750">
              <a:lnSpc>
                <a:spcPct val="150000"/>
              </a:lnSpc>
              <a:buFont typeface="Arial" panose="020B0604020202020204" pitchFamily="34" charset="0"/>
              <a:buChar char="•"/>
            </a:pPr>
            <a:r>
              <a:rPr lang="en-IN" sz="2000" dirty="0">
                <a:solidFill>
                  <a:schemeClr val="bg1">
                    <a:lumMod val="95000"/>
                    <a:lumOff val="5000"/>
                  </a:schemeClr>
                </a:solidFill>
                <a:latin typeface="Californian FB" panose="0207040306080B030204" pitchFamily="18" charset="0"/>
              </a:rPr>
              <a:t>Used the slicer for filtering only the persons who earns very high</a:t>
            </a:r>
          </a:p>
          <a:p>
            <a:pPr>
              <a:lnSpc>
                <a:spcPct val="150000"/>
              </a:lnSpc>
            </a:pPr>
            <a:r>
              <a:rPr lang="en-IN" sz="2000" dirty="0">
                <a:solidFill>
                  <a:schemeClr val="bg1">
                    <a:lumMod val="95000"/>
                    <a:lumOff val="5000"/>
                  </a:schemeClr>
                </a:solidFill>
                <a:latin typeface="Californian FB" panose="0207040306080B030204" pitchFamily="18" charset="0"/>
              </a:rPr>
              <a:t>VISUALIZATION:</a:t>
            </a:r>
          </a:p>
          <a:p>
            <a:pPr marL="285750" indent="-285750">
              <a:lnSpc>
                <a:spcPct val="150000"/>
              </a:lnSpc>
              <a:buFont typeface="Arial" panose="020B0604020202020204" pitchFamily="34" charset="0"/>
              <a:buChar char="•"/>
            </a:pPr>
            <a:r>
              <a:rPr lang="en-IN" sz="2000" dirty="0">
                <a:solidFill>
                  <a:schemeClr val="bg1">
                    <a:lumMod val="95000"/>
                    <a:lumOff val="5000"/>
                  </a:schemeClr>
                </a:solidFill>
                <a:latin typeface="Californian FB" panose="0207040306080B030204" pitchFamily="18" charset="0"/>
              </a:rPr>
              <a:t>pictured the graph using the chart option in the excel </a:t>
            </a:r>
          </a:p>
          <a:p>
            <a:pPr marL="285750" indent="-285750">
              <a:lnSpc>
                <a:spcPct val="150000"/>
              </a:lnSpc>
              <a:buFont typeface="Arial" panose="020B0604020202020204" pitchFamily="34" charset="0"/>
              <a:buChar char="•"/>
            </a:pPr>
            <a:r>
              <a:rPr lang="en-IN" sz="2000" dirty="0">
                <a:solidFill>
                  <a:schemeClr val="bg1">
                    <a:lumMod val="95000"/>
                    <a:lumOff val="5000"/>
                  </a:schemeClr>
                </a:solidFill>
                <a:latin typeface="Californian FB" panose="0207040306080B030204" pitchFamily="18" charset="0"/>
              </a:rPr>
              <a:t>The data used to create the graph are listed below </a:t>
            </a:r>
          </a:p>
          <a:p>
            <a:pPr marL="457200" indent="-457200">
              <a:lnSpc>
                <a:spcPct val="150000"/>
              </a:lnSpc>
              <a:buFont typeface="+mj-lt"/>
              <a:buAutoNum type="alphaLcParenR"/>
            </a:pPr>
            <a:r>
              <a:rPr lang="en-IN" sz="2000" dirty="0">
                <a:solidFill>
                  <a:schemeClr val="bg1">
                    <a:lumMod val="95000"/>
                    <a:lumOff val="5000"/>
                  </a:schemeClr>
                </a:solidFill>
                <a:latin typeface="Californian FB" panose="0207040306080B030204" pitchFamily="18" charset="0"/>
              </a:rPr>
              <a:t>Employee ID No</a:t>
            </a:r>
          </a:p>
          <a:p>
            <a:pPr marL="457200" indent="-457200">
              <a:lnSpc>
                <a:spcPct val="150000"/>
              </a:lnSpc>
              <a:buFont typeface="+mj-lt"/>
              <a:buAutoNum type="alphaLcParenR"/>
            </a:pPr>
            <a:r>
              <a:rPr lang="en-IN" sz="2000" dirty="0">
                <a:solidFill>
                  <a:schemeClr val="bg1">
                    <a:lumMod val="95000"/>
                    <a:lumOff val="5000"/>
                  </a:schemeClr>
                </a:solidFill>
                <a:latin typeface="Californian FB" panose="0207040306080B030204" pitchFamily="18" charset="0"/>
              </a:rPr>
              <a:t>Age </a:t>
            </a:r>
          </a:p>
          <a:p>
            <a:pPr marL="457200" indent="-457200">
              <a:lnSpc>
                <a:spcPct val="150000"/>
              </a:lnSpc>
              <a:buFont typeface="+mj-lt"/>
              <a:buAutoNum type="alphaLcParenR"/>
            </a:pPr>
            <a:r>
              <a:rPr lang="en-IN" sz="2000" dirty="0">
                <a:solidFill>
                  <a:schemeClr val="bg1">
                    <a:lumMod val="95000"/>
                    <a:lumOff val="5000"/>
                  </a:schemeClr>
                </a:solidFill>
                <a:latin typeface="Californian FB" panose="0207040306080B030204" pitchFamily="18" charset="0"/>
              </a:rPr>
              <a:t>Gender</a:t>
            </a:r>
          </a:p>
          <a:p>
            <a:pPr marL="457200" indent="-457200">
              <a:lnSpc>
                <a:spcPct val="150000"/>
              </a:lnSpc>
              <a:buFont typeface="+mj-lt"/>
              <a:buAutoNum type="alphaLcParenR"/>
            </a:pPr>
            <a:r>
              <a:rPr lang="en-IN" sz="2000" dirty="0">
                <a:solidFill>
                  <a:schemeClr val="bg1">
                    <a:lumMod val="95000"/>
                    <a:lumOff val="5000"/>
                  </a:schemeClr>
                </a:solidFill>
                <a:latin typeface="Californian FB" panose="0207040306080B030204" pitchFamily="18" charset="0"/>
              </a:rPr>
              <a:t>Salary Range</a:t>
            </a:r>
          </a:p>
          <a:p>
            <a:pPr marL="457200" indent="-457200">
              <a:lnSpc>
                <a:spcPct val="150000"/>
              </a:lnSpc>
              <a:buFont typeface="+mj-lt"/>
              <a:buAutoNum type="alphaLcParenR"/>
            </a:pPr>
            <a:r>
              <a:rPr lang="en-IN" sz="2000" dirty="0">
                <a:solidFill>
                  <a:schemeClr val="bg1">
                    <a:lumMod val="95000"/>
                    <a:lumOff val="5000"/>
                  </a:schemeClr>
                </a:solidFill>
                <a:latin typeface="Californian FB" panose="0207040306080B030204" pitchFamily="18" charset="0"/>
              </a:rPr>
              <a:t>Experience years</a:t>
            </a:r>
          </a:p>
          <a:p>
            <a:pPr marL="285750" indent="-285750">
              <a:lnSpc>
                <a:spcPct val="150000"/>
              </a:lnSpc>
              <a:buFont typeface="Arial" panose="020B0604020202020204" pitchFamily="34" charset="0"/>
              <a:buChar char="•"/>
            </a:pPr>
            <a:endParaRPr lang="en-IN" dirty="0"/>
          </a:p>
        </p:txBody>
      </p:sp>
    </p:spTree>
    <p:extLst>
      <p:ext uri="{BB962C8B-B14F-4D97-AF65-F5344CB8AC3E}">
        <p14:creationId xmlns:p14="http://schemas.microsoft.com/office/powerpoint/2010/main" val="4244761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p:txBody>
          <a:bodyPr/>
          <a:lstStyle/>
          <a:p>
            <a:r>
              <a:rPr lang="en-US" dirty="0">
                <a:latin typeface="Californian FB" panose="0207040306080B030204" pitchFamily="18" charset="0"/>
              </a:rPr>
              <a:t>RESULTS</a:t>
            </a:r>
          </a:p>
        </p:txBody>
      </p:sp>
      <p:graphicFrame>
        <p:nvGraphicFramePr>
          <p:cNvPr id="2" name="Chart 1">
            <a:extLst>
              <a:ext uri="{FF2B5EF4-FFF2-40B4-BE49-F238E27FC236}">
                <a16:creationId xmlns:a16="http://schemas.microsoft.com/office/drawing/2014/main" id="{CA1B27A4-F702-9AE0-C202-BAFB92E3387D}"/>
              </a:ext>
            </a:extLst>
          </p:cNvPr>
          <p:cNvGraphicFramePr>
            <a:graphicFrameLocks/>
          </p:cNvGraphicFramePr>
          <p:nvPr>
            <p:extLst>
              <p:ext uri="{D42A27DB-BD31-4B8C-83A1-F6EECF244321}">
                <p14:modId xmlns:p14="http://schemas.microsoft.com/office/powerpoint/2010/main" val="1662462118"/>
              </p:ext>
            </p:extLst>
          </p:nvPr>
        </p:nvGraphicFramePr>
        <p:xfrm>
          <a:off x="2071688" y="1571624"/>
          <a:ext cx="8672512" cy="39862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59823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304925" y="696693"/>
            <a:ext cx="10591800" cy="646332"/>
          </a:xfrm>
        </p:spPr>
        <p:txBody>
          <a:bodyPr/>
          <a:lstStyle/>
          <a:p>
            <a:r>
              <a:rPr lang="en-US" dirty="0">
                <a:latin typeface="Californian FB" panose="0207040306080B030204" pitchFamily="18" charset="0"/>
              </a:rPr>
              <a:t>RESULTS</a:t>
            </a:r>
          </a:p>
        </p:txBody>
      </p:sp>
      <p:graphicFrame>
        <p:nvGraphicFramePr>
          <p:cNvPr id="3" name="Chart 2">
            <a:extLst>
              <a:ext uri="{FF2B5EF4-FFF2-40B4-BE49-F238E27FC236}">
                <a16:creationId xmlns:a16="http://schemas.microsoft.com/office/drawing/2014/main" id="{773BCC7E-8591-6BD1-03CC-B776864BDF5B}"/>
              </a:ext>
            </a:extLst>
          </p:cNvPr>
          <p:cNvGraphicFramePr>
            <a:graphicFrameLocks/>
          </p:cNvGraphicFramePr>
          <p:nvPr>
            <p:extLst>
              <p:ext uri="{D42A27DB-BD31-4B8C-83A1-F6EECF244321}">
                <p14:modId xmlns:p14="http://schemas.microsoft.com/office/powerpoint/2010/main" val="1693410953"/>
              </p:ext>
            </p:extLst>
          </p:nvPr>
        </p:nvGraphicFramePr>
        <p:xfrm>
          <a:off x="2800351" y="1700213"/>
          <a:ext cx="8029574" cy="38147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17550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9BD1B-3F67-C287-4DCA-EFF565FF26C5}"/>
              </a:ext>
            </a:extLst>
          </p:cNvPr>
          <p:cNvSpPr>
            <a:spLocks noGrp="1"/>
          </p:cNvSpPr>
          <p:nvPr>
            <p:ph type="title"/>
          </p:nvPr>
        </p:nvSpPr>
        <p:spPr>
          <a:xfrm>
            <a:off x="1525301" y="480992"/>
            <a:ext cx="9141397" cy="615553"/>
          </a:xfrm>
        </p:spPr>
        <p:txBody>
          <a:bodyPr/>
          <a:lstStyle/>
          <a:p>
            <a:r>
              <a:rPr lang="en-IN" dirty="0"/>
              <a:t>CONCLUSION</a:t>
            </a:r>
          </a:p>
        </p:txBody>
      </p:sp>
      <p:sp>
        <p:nvSpPr>
          <p:cNvPr id="3" name="Text Placeholder 2">
            <a:extLst>
              <a:ext uri="{FF2B5EF4-FFF2-40B4-BE49-F238E27FC236}">
                <a16:creationId xmlns:a16="http://schemas.microsoft.com/office/drawing/2014/main" id="{7F12CE17-4ACD-E588-A428-B0822FE0C240}"/>
              </a:ext>
            </a:extLst>
          </p:cNvPr>
          <p:cNvSpPr>
            <a:spLocks noGrp="1"/>
          </p:cNvSpPr>
          <p:nvPr>
            <p:ph type="body" sz="quarter" idx="12"/>
          </p:nvPr>
        </p:nvSpPr>
        <p:spPr>
          <a:xfrm>
            <a:off x="1145380" y="1603355"/>
            <a:ext cx="9901237" cy="1534757"/>
          </a:xfrm>
        </p:spPr>
        <p:txBody>
          <a:bodyPr/>
          <a:lstStyle/>
          <a:p>
            <a:pPr algn="just">
              <a:lnSpc>
                <a:spcPct val="150000"/>
              </a:lnSpc>
            </a:pPr>
            <a:r>
              <a:rPr lang="en-US" sz="2000" dirty="0">
                <a:latin typeface="Californian FB" panose="0207040306080B030204" pitchFamily="18" charset="0"/>
              </a:rPr>
              <a:t>The salary range analysis revealed key trends in employee compensation across the organization. The average salary is within expected ranges, but there are notable discrepancies between departments and roles. Some departments exhibit a wider salary range, indicating potential inequalities or differences in role complexity. A few outliers were identified, suggesting the need for further review. Comparison with industry standards shows that while most salaries are competitive, some roles may require adjustment to stay market-aligned. It’s important to address any observed pay inequities, particularly related to tenure or role-specific criteria. Recommendations include reviewing outlier cases, ensuring fair pay practices, and conducting regular salary audits to maintain competitiveness and internal equity</a:t>
            </a:r>
            <a:r>
              <a:rPr lang="en-US" sz="2000" dirty="0"/>
              <a:t>.</a:t>
            </a:r>
            <a:endParaRPr lang="en-IN" sz="2000" dirty="0"/>
          </a:p>
        </p:txBody>
      </p:sp>
    </p:spTree>
    <p:extLst>
      <p:ext uri="{BB962C8B-B14F-4D97-AF65-F5344CB8AC3E}">
        <p14:creationId xmlns:p14="http://schemas.microsoft.com/office/powerpoint/2010/main" val="2465714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1076265"/>
            <a:ext cx="9141397" cy="1124010"/>
          </a:xfrm>
        </p:spPr>
        <p:txBody>
          <a:bodyPr/>
          <a:lstStyle/>
          <a:p>
            <a:r>
              <a:rPr lang="en-US" dirty="0">
                <a:latin typeface="Californian FB" panose="0207040306080B030204" pitchFamily="18" charset="0"/>
              </a:rPr>
              <a:t>PROJECT TITLE</a:t>
            </a:r>
          </a:p>
        </p:txBody>
      </p:sp>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2"/>
          </p:nvPr>
        </p:nvSpPr>
        <p:spPr>
          <a:xfrm>
            <a:off x="2196307" y="2700339"/>
            <a:ext cx="7799387" cy="2095124"/>
          </a:xfrm>
        </p:spPr>
        <p:txBody>
          <a:bodyPr/>
          <a:lstStyle/>
          <a:p>
            <a:r>
              <a:rPr lang="en-US" dirty="0"/>
              <a:t> </a:t>
            </a:r>
          </a:p>
          <a:p>
            <a:r>
              <a:rPr lang="en-US" sz="3200" dirty="0">
                <a:latin typeface="Californian FB" panose="0207040306080B030204" pitchFamily="18" charset="0"/>
              </a:rPr>
              <a:t>EMPLOYEE SALARY RANGE ANALYSIS USING EXCEL</a:t>
            </a:r>
          </a:p>
        </p:txBody>
      </p:sp>
    </p:spTree>
    <p:extLst>
      <p:ext uri="{BB962C8B-B14F-4D97-AF65-F5344CB8AC3E}">
        <p14:creationId xmlns:p14="http://schemas.microsoft.com/office/powerpoint/2010/main" val="80354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5199742" y="1790700"/>
            <a:ext cx="6477000" cy="3276600"/>
          </a:xfrm>
        </p:spPr>
        <p:txBody>
          <a:bodyPr vert="horz" lIns="91440" tIns="45720" rIns="91440" bIns="45720" rtlCol="0" anchor="t">
            <a:normAutofit fontScale="25000" lnSpcReduction="20000"/>
          </a:bodyPr>
          <a:lstStyle/>
          <a:p>
            <a:pPr marL="342900" indent="-342900">
              <a:lnSpc>
                <a:spcPct val="170000"/>
              </a:lnSpc>
              <a:buAutoNum type="arabicPeriod"/>
            </a:pPr>
            <a:r>
              <a:rPr lang="en-US" sz="6400" dirty="0">
                <a:latin typeface="Californian FB" panose="0207040306080B030204" pitchFamily="18" charset="0"/>
              </a:rPr>
              <a:t>PROBLEM STATEMENT</a:t>
            </a:r>
          </a:p>
          <a:p>
            <a:pPr marL="342900" indent="-342900">
              <a:lnSpc>
                <a:spcPct val="170000"/>
              </a:lnSpc>
              <a:buAutoNum type="arabicPeriod"/>
            </a:pPr>
            <a:r>
              <a:rPr lang="en-US" sz="6400" dirty="0">
                <a:latin typeface="Californian FB" panose="0207040306080B030204" pitchFamily="18" charset="0"/>
              </a:rPr>
              <a:t>PROJECT OVERVIEW</a:t>
            </a:r>
          </a:p>
          <a:p>
            <a:pPr marL="342900" indent="-342900">
              <a:lnSpc>
                <a:spcPct val="170000"/>
              </a:lnSpc>
              <a:buAutoNum type="arabicPeriod"/>
            </a:pPr>
            <a:r>
              <a:rPr lang="en-US" sz="6400" dirty="0">
                <a:latin typeface="Californian FB" panose="0207040306080B030204" pitchFamily="18" charset="0"/>
              </a:rPr>
              <a:t>END USERS</a:t>
            </a:r>
          </a:p>
          <a:p>
            <a:pPr marL="342900" indent="-342900">
              <a:lnSpc>
                <a:spcPct val="170000"/>
              </a:lnSpc>
              <a:buAutoNum type="arabicPeriod"/>
            </a:pPr>
            <a:r>
              <a:rPr lang="en-US" sz="6400" dirty="0">
                <a:latin typeface="Californian FB" panose="0207040306080B030204" pitchFamily="18" charset="0"/>
              </a:rPr>
              <a:t>OUR SOLUTION AND PROPOSITION</a:t>
            </a:r>
          </a:p>
          <a:p>
            <a:pPr marL="342900" indent="-342900">
              <a:lnSpc>
                <a:spcPct val="170000"/>
              </a:lnSpc>
              <a:buAutoNum type="arabicPeriod"/>
            </a:pPr>
            <a:r>
              <a:rPr lang="en-US" sz="6400" dirty="0">
                <a:latin typeface="Californian FB" panose="0207040306080B030204" pitchFamily="18" charset="0"/>
              </a:rPr>
              <a:t>DATASET DESCRIPTION</a:t>
            </a:r>
          </a:p>
          <a:p>
            <a:pPr marL="342900" indent="-342900">
              <a:lnSpc>
                <a:spcPct val="170000"/>
              </a:lnSpc>
              <a:buAutoNum type="arabicPeriod"/>
            </a:pPr>
            <a:r>
              <a:rPr lang="en-US" sz="6400" dirty="0">
                <a:latin typeface="Californian FB" panose="0207040306080B030204" pitchFamily="18" charset="0"/>
              </a:rPr>
              <a:t>MODELLING APPROACH</a:t>
            </a:r>
          </a:p>
          <a:p>
            <a:pPr marL="342900" indent="-342900">
              <a:lnSpc>
                <a:spcPct val="170000"/>
              </a:lnSpc>
              <a:buAutoNum type="arabicPeriod"/>
            </a:pPr>
            <a:r>
              <a:rPr lang="en-US" sz="6400" dirty="0">
                <a:latin typeface="Californian FB" panose="0207040306080B030204" pitchFamily="18" charset="0"/>
              </a:rPr>
              <a:t>RESULTS AND DISCUSSION</a:t>
            </a:r>
          </a:p>
          <a:p>
            <a:pPr marL="342900" indent="-342900">
              <a:lnSpc>
                <a:spcPct val="170000"/>
              </a:lnSpc>
              <a:buAutoNum type="arabicPeriod"/>
            </a:pPr>
            <a:r>
              <a:rPr lang="en-US" sz="6400" dirty="0">
                <a:latin typeface="Californian FB" panose="0207040306080B030204" pitchFamily="18" charset="0"/>
              </a:rPr>
              <a:t>CONCLUSION</a:t>
            </a:r>
            <a:endParaRPr lang="en-US" dirty="0">
              <a:latin typeface="Californian FB" panose="0207040306080B030204" pitchFamily="18" charset="0"/>
            </a:endParaRPr>
          </a:p>
        </p:txBody>
      </p:sp>
      <p:sp>
        <p:nvSpPr>
          <p:cNvPr id="4" name="Title 3">
            <a:extLst>
              <a:ext uri="{FF2B5EF4-FFF2-40B4-BE49-F238E27FC236}">
                <a16:creationId xmlns:a16="http://schemas.microsoft.com/office/drawing/2014/main" id="{CBB56283-B7B2-E0A3-FAE0-310548825AB2}"/>
              </a:ext>
            </a:extLst>
          </p:cNvPr>
          <p:cNvSpPr>
            <a:spLocks noGrp="1"/>
          </p:cNvSpPr>
          <p:nvPr>
            <p:ph type="title"/>
          </p:nvPr>
        </p:nvSpPr>
        <p:spPr/>
        <p:txBody>
          <a:bodyPr/>
          <a:lstStyle/>
          <a:p>
            <a:r>
              <a:rPr lang="en-IN" dirty="0">
                <a:latin typeface="Californian FB" panose="0207040306080B030204" pitchFamily="18" charset="0"/>
              </a:rPr>
              <a:t>AGENDA</a:t>
            </a:r>
          </a:p>
        </p:txBody>
      </p:sp>
    </p:spTree>
    <p:extLst>
      <p:ext uri="{BB962C8B-B14F-4D97-AF65-F5344CB8AC3E}">
        <p14:creationId xmlns:p14="http://schemas.microsoft.com/office/powerpoint/2010/main" val="394783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48C50C7-7828-19EF-C497-E86E9CD97E0E}"/>
              </a:ext>
            </a:extLst>
          </p:cNvPr>
          <p:cNvSpPr>
            <a:spLocks noGrp="1"/>
          </p:cNvSpPr>
          <p:nvPr>
            <p:ph type="title"/>
          </p:nvPr>
        </p:nvSpPr>
        <p:spPr>
          <a:xfrm>
            <a:off x="685801" y="981435"/>
            <a:ext cx="10591800" cy="646332"/>
          </a:xfrm>
        </p:spPr>
        <p:txBody>
          <a:bodyPr/>
          <a:lstStyle/>
          <a:p>
            <a:r>
              <a:rPr lang="en-IN" dirty="0">
                <a:solidFill>
                  <a:srgbClr val="FF0000"/>
                </a:solidFill>
                <a:latin typeface="Californian FB" panose="0207040306080B030204" pitchFamily="18" charset="0"/>
              </a:rPr>
              <a:t>PROBLEM STATEMENT</a:t>
            </a:r>
          </a:p>
        </p:txBody>
      </p:sp>
      <p:sp>
        <p:nvSpPr>
          <p:cNvPr id="11" name="Text Placeholder 10">
            <a:extLst>
              <a:ext uri="{FF2B5EF4-FFF2-40B4-BE49-F238E27FC236}">
                <a16:creationId xmlns:a16="http://schemas.microsoft.com/office/drawing/2014/main" id="{4C6A9FD9-630E-44B9-BED8-AFEA6C84A88B}"/>
              </a:ext>
            </a:extLst>
          </p:cNvPr>
          <p:cNvSpPr>
            <a:spLocks noGrp="1"/>
          </p:cNvSpPr>
          <p:nvPr>
            <p:ph type="body" sz="quarter" idx="11"/>
          </p:nvPr>
        </p:nvSpPr>
        <p:spPr>
          <a:xfrm>
            <a:off x="685801" y="1921850"/>
            <a:ext cx="10667999" cy="2407090"/>
          </a:xfrm>
        </p:spPr>
        <p:txBody>
          <a:bodyPr/>
          <a:lstStyle/>
          <a:p>
            <a:pPr>
              <a:lnSpc>
                <a:spcPct val="150000"/>
              </a:lnSpc>
            </a:pPr>
            <a:r>
              <a:rPr lang="en-US" altLang="en-US" sz="2000" dirty="0">
                <a:latin typeface="Californian FB" panose="0207040306080B030204" pitchFamily="18" charset="0"/>
              </a:rPr>
              <a:t>Analyzing employee salary ranges helps ensure fair compensation and maintain market competitiveness. It identifies potential pay disparities and supports equitable pay structures within the organization. This analysis aids in budget planning and aligning compensation with performance and roles. It also enhances employee satisfaction and retention by addressing salary-related concerns proactively. Additionally, it supports compliance with legal and regulatory requirements related to compensation.</a:t>
            </a:r>
          </a:p>
        </p:txBody>
      </p:sp>
      <p:sp>
        <p:nvSpPr>
          <p:cNvPr id="5" name="SmartArt Placeholder 4">
            <a:extLst>
              <a:ext uri="{FF2B5EF4-FFF2-40B4-BE49-F238E27FC236}">
                <a16:creationId xmlns:a16="http://schemas.microsoft.com/office/drawing/2014/main" id="{41431428-D242-84BB-9313-6D2B97D60883}"/>
              </a:ext>
            </a:extLst>
          </p:cNvPr>
          <p:cNvSpPr>
            <a:spLocks noGrp="1"/>
          </p:cNvSpPr>
          <p:nvPr>
            <p:ph type="dgm" sz="quarter" idx="14"/>
          </p:nvPr>
        </p:nvSpPr>
        <p:spPr>
          <a:xfrm>
            <a:off x="7569764" y="-1364978"/>
            <a:ext cx="10667998" cy="317843"/>
          </a:xfrm>
        </p:spPr>
      </p:sp>
    </p:spTree>
    <p:extLst>
      <p:ext uri="{BB962C8B-B14F-4D97-AF65-F5344CB8AC3E}">
        <p14:creationId xmlns:p14="http://schemas.microsoft.com/office/powerpoint/2010/main" val="2957678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18C6B5-87AC-4DA5-94CA-6E092A6A07D3}"/>
              </a:ext>
            </a:extLst>
          </p:cNvPr>
          <p:cNvSpPr>
            <a:spLocks noGrp="1"/>
          </p:cNvSpPr>
          <p:nvPr>
            <p:ph type="title"/>
          </p:nvPr>
        </p:nvSpPr>
        <p:spPr>
          <a:xfrm>
            <a:off x="530009" y="1039130"/>
            <a:ext cx="10591800" cy="646332"/>
          </a:xfrm>
        </p:spPr>
        <p:txBody>
          <a:bodyPr/>
          <a:lstStyle/>
          <a:p>
            <a:r>
              <a:rPr lang="en-US" dirty="0">
                <a:latin typeface="Californian FB" panose="0207040306080B030204" pitchFamily="18" charset="0"/>
              </a:rPr>
              <a:t>PROJECT OVERVIEW</a:t>
            </a:r>
          </a:p>
        </p:txBody>
      </p:sp>
      <p:sp>
        <p:nvSpPr>
          <p:cNvPr id="7" name="Text Placeholder 6">
            <a:extLst>
              <a:ext uri="{FF2B5EF4-FFF2-40B4-BE49-F238E27FC236}">
                <a16:creationId xmlns:a16="http://schemas.microsoft.com/office/drawing/2014/main" id="{C6F52EDA-7F85-46DD-9A9E-95E0E3EC3F84}"/>
              </a:ext>
            </a:extLst>
          </p:cNvPr>
          <p:cNvSpPr>
            <a:spLocks noGrp="1"/>
          </p:cNvSpPr>
          <p:nvPr>
            <p:ph type="body" sz="quarter" idx="11"/>
          </p:nvPr>
        </p:nvSpPr>
        <p:spPr>
          <a:xfrm>
            <a:off x="13263563" y="1362296"/>
            <a:ext cx="10667999" cy="1158237"/>
          </a:xfrm>
        </p:spPr>
        <p:txBody>
          <a:bodyPr/>
          <a:lstStyle/>
          <a:p>
            <a:endParaRPr lang="en-US" dirty="0"/>
          </a:p>
        </p:txBody>
      </p:sp>
      <p:sp>
        <p:nvSpPr>
          <p:cNvPr id="6" name="TextBox 5">
            <a:extLst>
              <a:ext uri="{FF2B5EF4-FFF2-40B4-BE49-F238E27FC236}">
                <a16:creationId xmlns:a16="http://schemas.microsoft.com/office/drawing/2014/main" id="{E9B0827B-6A64-48FF-E779-586A158049E2}"/>
              </a:ext>
            </a:extLst>
          </p:cNvPr>
          <p:cNvSpPr txBox="1"/>
          <p:nvPr/>
        </p:nvSpPr>
        <p:spPr>
          <a:xfrm>
            <a:off x="530009" y="2048585"/>
            <a:ext cx="10382865" cy="2354427"/>
          </a:xfrm>
          <a:prstGeom prst="rect">
            <a:avLst/>
          </a:prstGeom>
          <a:noFill/>
        </p:spPr>
        <p:txBody>
          <a:bodyPr wrap="square">
            <a:spAutoFit/>
          </a:bodyPr>
          <a:lstStyle/>
          <a:p>
            <a:pPr>
              <a:lnSpc>
                <a:spcPct val="150000"/>
              </a:lnSpc>
            </a:pPr>
            <a:r>
              <a:rPr lang="en-IN" sz="2000" dirty="0">
                <a:solidFill>
                  <a:schemeClr val="bg1">
                    <a:lumMod val="85000"/>
                    <a:lumOff val="15000"/>
                  </a:schemeClr>
                </a:solidFill>
                <a:latin typeface="Californian FB" panose="0207040306080B030204" pitchFamily="18" charset="0"/>
              </a:rPr>
              <a:t>Here, In this presentation, we can analyse the range of salary or income earned by the employees in an organisation or a firm. Clearly, we can see the variations of their range in income as we prepared a bar chart which shows the age of the persons. And we even separated women employees who earns high salary working over there. Thus, it shows the range of salary of women employees in a particular firm or a company.</a:t>
            </a:r>
          </a:p>
        </p:txBody>
      </p:sp>
    </p:spTree>
    <p:extLst>
      <p:ext uri="{BB962C8B-B14F-4D97-AF65-F5344CB8AC3E}">
        <p14:creationId xmlns:p14="http://schemas.microsoft.com/office/powerpoint/2010/main" val="1470979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8B51BF-780C-45D4-A1D0-32D55EA0F2B4}"/>
              </a:ext>
            </a:extLst>
          </p:cNvPr>
          <p:cNvSpPr>
            <a:spLocks noGrp="1"/>
          </p:cNvSpPr>
          <p:nvPr>
            <p:ph type="title"/>
          </p:nvPr>
        </p:nvSpPr>
        <p:spPr>
          <a:xfrm>
            <a:off x="762000" y="1093519"/>
            <a:ext cx="5334000" cy="641350"/>
          </a:xfrm>
        </p:spPr>
        <p:txBody>
          <a:bodyPr>
            <a:normAutofit/>
          </a:bodyPr>
          <a:lstStyle/>
          <a:p>
            <a:r>
              <a:rPr lang="en-US" dirty="0">
                <a:latin typeface="Californian FB" panose="0207040306080B030204" pitchFamily="18" charset="0"/>
              </a:rPr>
              <a:t>Who are the End users?</a:t>
            </a:r>
          </a:p>
        </p:txBody>
      </p:sp>
      <p:sp>
        <p:nvSpPr>
          <p:cNvPr id="2" name="Text Placeholder 1">
            <a:extLst>
              <a:ext uri="{FF2B5EF4-FFF2-40B4-BE49-F238E27FC236}">
                <a16:creationId xmlns:a16="http://schemas.microsoft.com/office/drawing/2014/main" id="{1964429B-6E7C-2E97-4BDA-9CFDD6E5E0B4}"/>
              </a:ext>
            </a:extLst>
          </p:cNvPr>
          <p:cNvSpPr>
            <a:spLocks noGrp="1" noChangeArrowheads="1"/>
          </p:cNvSpPr>
          <p:nvPr>
            <p:ph type="body" sz="quarter" idx="11"/>
          </p:nvPr>
        </p:nvSpPr>
        <p:spPr bwMode="auto">
          <a:xfrm>
            <a:off x="921995" y="1414194"/>
            <a:ext cx="10508005"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a:ln>
                <a:noFill/>
              </a:ln>
              <a:solidFill>
                <a:schemeClr val="bg1">
                  <a:lumMod val="85000"/>
                  <a:lumOff val="15000"/>
                </a:schemeClr>
              </a:solidFill>
              <a:effectLst/>
              <a:latin typeface="Californian FB" panose="0207040306080B030204" pitchFamily="18" charset="0"/>
            </a:endParaRP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bg1">
                    <a:lumMod val="85000"/>
                    <a:lumOff val="15000"/>
                  </a:schemeClr>
                </a:solidFill>
                <a:effectLst/>
                <a:latin typeface="Californian FB" panose="0207040306080B030204" pitchFamily="18" charset="0"/>
              </a:rPr>
              <a:t> HR Professionals</a:t>
            </a:r>
            <a:r>
              <a:rPr kumimoji="0" lang="en-US" altLang="en-US" sz="2000" b="0" i="0" u="none" strike="noStrike" cap="none" normalizeH="0" baseline="0" dirty="0">
                <a:ln>
                  <a:noFill/>
                </a:ln>
                <a:solidFill>
                  <a:schemeClr val="bg1">
                    <a:lumMod val="85000"/>
                    <a:lumOff val="15000"/>
                  </a:schemeClr>
                </a:solidFill>
                <a:effectLst/>
                <a:latin typeface="Californian FB" panose="0207040306080B030204" pitchFamily="18" charset="0"/>
              </a:rPr>
              <a:t>: Ensure competitive and equitable compensation practices.</a:t>
            </a: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bg1">
                    <a:lumMod val="85000"/>
                    <a:lumOff val="15000"/>
                  </a:schemeClr>
                </a:solidFill>
                <a:effectLst/>
                <a:latin typeface="Californian FB" panose="0207040306080B030204" pitchFamily="18" charset="0"/>
              </a:rPr>
              <a:t> Compensation Analysts</a:t>
            </a:r>
            <a:r>
              <a:rPr kumimoji="0" lang="en-US" altLang="en-US" sz="2000" b="0" i="0" u="none" strike="noStrike" cap="none" normalizeH="0" baseline="0" dirty="0">
                <a:ln>
                  <a:noFill/>
                </a:ln>
                <a:solidFill>
                  <a:schemeClr val="bg1">
                    <a:lumMod val="85000"/>
                    <a:lumOff val="15000"/>
                  </a:schemeClr>
                </a:solidFill>
                <a:effectLst/>
                <a:latin typeface="Californian FB" panose="0207040306080B030204" pitchFamily="18" charset="0"/>
              </a:rPr>
              <a:t>: Develop and adjust salary ranges based on data.</a:t>
            </a:r>
          </a:p>
          <a:p>
            <a:pPr marL="0" marR="0" lvl="0" indent="0" algn="l" defTabSz="914400" rtl="0" eaLnBrk="0" fontAlgn="base" latinLnBrk="0" hangingPunct="0">
              <a:lnSpc>
                <a:spcPct val="15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bg1">
                    <a:lumMod val="85000"/>
                    <a:lumOff val="15000"/>
                  </a:schemeClr>
                </a:solidFill>
                <a:effectLst/>
                <a:latin typeface="Californian FB" panose="0207040306080B030204" pitchFamily="18" charset="0"/>
              </a:rPr>
              <a:t> Finance Teams</a:t>
            </a:r>
            <a:r>
              <a:rPr kumimoji="0" lang="en-US" altLang="en-US" sz="2000" b="0" i="0" u="none" strike="noStrike" cap="none" normalizeH="0" baseline="0" dirty="0">
                <a:ln>
                  <a:noFill/>
                </a:ln>
                <a:solidFill>
                  <a:schemeClr val="bg1">
                    <a:lumMod val="85000"/>
                    <a:lumOff val="15000"/>
                  </a:schemeClr>
                </a:solidFill>
                <a:effectLst/>
                <a:latin typeface="Californian FB" panose="0207040306080B030204" pitchFamily="18" charset="0"/>
              </a:rPr>
              <a:t>: Budget and assess payroll expenses.</a:t>
            </a:r>
          </a:p>
          <a:p>
            <a:pPr marL="0" marR="0" lvl="0" indent="0" algn="l" defTabSz="914400" rtl="0" eaLnBrk="0" fontAlgn="base" latinLnBrk="0" hangingPunct="0">
              <a:lnSpc>
                <a:spcPct val="15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bg1">
                    <a:lumMod val="85000"/>
                    <a:lumOff val="15000"/>
                  </a:schemeClr>
                </a:solidFill>
                <a:effectLst/>
                <a:latin typeface="Californian FB" panose="0207040306080B030204" pitchFamily="18" charset="0"/>
              </a:rPr>
              <a:t> Recruitment Teams</a:t>
            </a:r>
            <a:r>
              <a:rPr kumimoji="0" lang="en-US" altLang="en-US" sz="2000" b="0" i="0" u="none" strike="noStrike" cap="none" normalizeH="0" baseline="0" dirty="0">
                <a:ln>
                  <a:noFill/>
                </a:ln>
                <a:solidFill>
                  <a:schemeClr val="bg1">
                    <a:lumMod val="85000"/>
                    <a:lumOff val="15000"/>
                  </a:schemeClr>
                </a:solidFill>
                <a:effectLst/>
                <a:latin typeface="Californian FB" panose="0207040306080B030204" pitchFamily="18" charset="0"/>
              </a:rPr>
              <a:t>: Set salary offers to attract talent.</a:t>
            </a:r>
          </a:p>
          <a:p>
            <a:pPr marL="0" marR="0" lvl="0" indent="0" algn="l" defTabSz="914400" rtl="0" eaLnBrk="0" fontAlgn="base" latinLnBrk="0" hangingPunct="0">
              <a:lnSpc>
                <a:spcPct val="15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bg1">
                    <a:lumMod val="85000"/>
                    <a:lumOff val="15000"/>
                  </a:schemeClr>
                </a:solidFill>
                <a:effectLst/>
                <a:latin typeface="Californian FB" panose="0207040306080B030204" pitchFamily="18" charset="0"/>
              </a:rPr>
              <a:t> Managers and Department Heads</a:t>
            </a:r>
            <a:r>
              <a:rPr kumimoji="0" lang="en-US" altLang="en-US" sz="2000" b="0" i="0" u="none" strike="noStrike" cap="none" normalizeH="0" baseline="0" dirty="0">
                <a:ln>
                  <a:noFill/>
                </a:ln>
                <a:solidFill>
                  <a:schemeClr val="bg1">
                    <a:lumMod val="85000"/>
                    <a:lumOff val="15000"/>
                  </a:schemeClr>
                </a:solidFill>
                <a:effectLst/>
                <a:latin typeface="Californian FB" panose="0207040306080B030204" pitchFamily="18" charset="0"/>
              </a:rPr>
              <a:t>: Make decisions on raises and promotions.</a:t>
            </a:r>
          </a:p>
          <a:p>
            <a:pPr marL="0" marR="0" lvl="0" indent="0" algn="l" defTabSz="914400" rtl="0" eaLnBrk="0" fontAlgn="base" latinLnBrk="0" hangingPunct="0">
              <a:lnSpc>
                <a:spcPct val="150000"/>
              </a:lnSpc>
              <a:spcBef>
                <a:spcPct val="0"/>
              </a:spcBef>
              <a:spcAft>
                <a:spcPct val="0"/>
              </a:spcAft>
              <a:buClrTx/>
              <a:buSzTx/>
              <a:buFontTx/>
              <a:buAutoNum type="arabicPeriod" startAt="6"/>
              <a:tabLst/>
            </a:pPr>
            <a:r>
              <a:rPr kumimoji="0" lang="en-US" altLang="en-US" sz="2000" b="1" i="0" u="none" strike="noStrike" cap="none" normalizeH="0" baseline="0" dirty="0">
                <a:ln>
                  <a:noFill/>
                </a:ln>
                <a:solidFill>
                  <a:schemeClr val="bg1">
                    <a:lumMod val="85000"/>
                    <a:lumOff val="15000"/>
                  </a:schemeClr>
                </a:solidFill>
                <a:effectLst/>
                <a:latin typeface="Californian FB" panose="0207040306080B030204" pitchFamily="18" charset="0"/>
              </a:rPr>
              <a:t> Executives and Senior Leadership</a:t>
            </a:r>
            <a:r>
              <a:rPr kumimoji="0" lang="en-US" altLang="en-US" sz="2000" b="0" i="0" u="none" strike="noStrike" cap="none" normalizeH="0" baseline="0" dirty="0">
                <a:ln>
                  <a:noFill/>
                </a:ln>
                <a:solidFill>
                  <a:schemeClr val="bg1">
                    <a:lumMod val="85000"/>
                    <a:lumOff val="15000"/>
                  </a:schemeClr>
                </a:solidFill>
                <a:effectLst/>
                <a:latin typeface="Californian FB" panose="0207040306080B030204" pitchFamily="18" charset="0"/>
              </a:rPr>
              <a:t>: Strategize compensation and align with organizational goals.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02AD8E-4C7C-4A1B-89B1-9A0997F4F30E}"/>
              </a:ext>
            </a:extLst>
          </p:cNvPr>
          <p:cNvSpPr>
            <a:spLocks noGrp="1"/>
          </p:cNvSpPr>
          <p:nvPr>
            <p:ph type="title"/>
          </p:nvPr>
        </p:nvSpPr>
        <p:spPr>
          <a:xfrm>
            <a:off x="762000" y="715961"/>
            <a:ext cx="6477000" cy="1189038"/>
          </a:xfrm>
        </p:spPr>
        <p:txBody>
          <a:bodyPr/>
          <a:lstStyle/>
          <a:p>
            <a:r>
              <a:rPr lang="en-US" dirty="0">
                <a:latin typeface="Californian FB" panose="0207040306080B030204" pitchFamily="18" charset="0"/>
              </a:rPr>
              <a:t>    </a:t>
            </a:r>
            <a:r>
              <a:rPr lang="en-US" dirty="0">
                <a:solidFill>
                  <a:schemeClr val="accent1">
                    <a:lumMod val="75000"/>
                  </a:schemeClr>
                </a:solidFill>
                <a:latin typeface="Californian FB" panose="0207040306080B030204" pitchFamily="18" charset="0"/>
              </a:rPr>
              <a:t>OUR SOLUTION AND ITS PROPOSITION</a:t>
            </a:r>
          </a:p>
        </p:txBody>
      </p:sp>
      <p:sp>
        <p:nvSpPr>
          <p:cNvPr id="2" name="Text Placeholder 1">
            <a:extLst>
              <a:ext uri="{FF2B5EF4-FFF2-40B4-BE49-F238E27FC236}">
                <a16:creationId xmlns:a16="http://schemas.microsoft.com/office/drawing/2014/main" id="{25A8ACB1-6D36-496B-91DD-D1C3128C1C73}"/>
              </a:ext>
            </a:extLst>
          </p:cNvPr>
          <p:cNvSpPr>
            <a:spLocks noGrp="1"/>
          </p:cNvSpPr>
          <p:nvPr>
            <p:ph type="body" sz="quarter" idx="11"/>
          </p:nvPr>
        </p:nvSpPr>
        <p:spPr>
          <a:xfrm>
            <a:off x="490538" y="2276475"/>
            <a:ext cx="6477000" cy="3276600"/>
          </a:xfrm>
        </p:spPr>
        <p:txBody>
          <a:bodyPr/>
          <a:lstStyle/>
          <a:p>
            <a:pPr>
              <a:lnSpc>
                <a:spcPct val="150000"/>
              </a:lnSpc>
            </a:pPr>
            <a:r>
              <a:rPr lang="en-US" sz="2000" b="0" dirty="0">
                <a:latin typeface="Californian FB" panose="0207040306080B030204" pitchFamily="18" charset="0"/>
              </a:rPr>
              <a:t>Conditional formatting – to find the missing values</a:t>
            </a:r>
          </a:p>
          <a:p>
            <a:pPr>
              <a:lnSpc>
                <a:spcPct val="150000"/>
              </a:lnSpc>
            </a:pPr>
            <a:r>
              <a:rPr lang="en-US" sz="2000" b="0" dirty="0">
                <a:latin typeface="Californian FB" panose="0207040306080B030204" pitchFamily="18" charset="0"/>
              </a:rPr>
              <a:t>Filter – to remove the blank cells</a:t>
            </a:r>
          </a:p>
          <a:p>
            <a:pPr>
              <a:lnSpc>
                <a:spcPct val="150000"/>
              </a:lnSpc>
            </a:pPr>
            <a:r>
              <a:rPr lang="en-US" sz="2000" b="0" dirty="0">
                <a:latin typeface="Californian FB" panose="0207040306080B030204" pitchFamily="18" charset="0"/>
              </a:rPr>
              <a:t>Formula – Range of salary</a:t>
            </a:r>
          </a:p>
          <a:p>
            <a:pPr>
              <a:lnSpc>
                <a:spcPct val="150000"/>
              </a:lnSpc>
            </a:pPr>
            <a:r>
              <a:rPr lang="en-US" sz="2000" b="0" dirty="0">
                <a:latin typeface="Californian FB" panose="0207040306080B030204" pitchFamily="18" charset="0"/>
              </a:rPr>
              <a:t>Pivot – summary of the excel data</a:t>
            </a:r>
          </a:p>
          <a:p>
            <a:pPr>
              <a:lnSpc>
                <a:spcPct val="150000"/>
              </a:lnSpc>
            </a:pPr>
            <a:r>
              <a:rPr lang="en-US" sz="2000" b="0" dirty="0">
                <a:latin typeface="Californian FB" panose="0207040306080B030204" pitchFamily="18" charset="0"/>
              </a:rPr>
              <a:t>Graph – to visualize data in a easy manner</a:t>
            </a:r>
          </a:p>
          <a:p>
            <a:pPr>
              <a:lnSpc>
                <a:spcPct val="150000"/>
              </a:lnSpc>
            </a:pPr>
            <a:endParaRPr lang="en-US" dirty="0"/>
          </a:p>
        </p:txBody>
      </p:sp>
    </p:spTree>
    <p:extLst>
      <p:ext uri="{BB962C8B-B14F-4D97-AF65-F5344CB8AC3E}">
        <p14:creationId xmlns:p14="http://schemas.microsoft.com/office/powerpoint/2010/main" val="1430663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160750" y="838179"/>
            <a:ext cx="9141397" cy="615553"/>
          </a:xfrm>
        </p:spPr>
        <p:txBody>
          <a:bodyPr/>
          <a:lstStyle/>
          <a:p>
            <a:r>
              <a:rPr lang="en-US" dirty="0">
                <a:latin typeface="Californian FB" panose="0207040306080B030204" pitchFamily="18" charset="0"/>
              </a:rPr>
              <a:t>DATASET DESCRIPTION</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1467645" y="1694218"/>
            <a:ext cx="7799387" cy="1534757"/>
          </a:xfrm>
        </p:spPr>
        <p:txBody>
          <a:bodyPr/>
          <a:lstStyle/>
          <a:p>
            <a:pPr marL="342900" indent="-342900" algn="l">
              <a:lnSpc>
                <a:spcPct val="150000"/>
              </a:lnSpc>
              <a:buFont typeface="Courier New" panose="02070309020205020404" pitchFamily="49" charset="0"/>
              <a:buChar char="o"/>
            </a:pPr>
            <a:r>
              <a:rPr lang="en-US" altLang="en-US" sz="2000" dirty="0">
                <a:latin typeface="Californian FB" panose="0207040306080B030204" pitchFamily="18" charset="0"/>
              </a:rPr>
              <a:t>EMPLOYEE = Kaggle</a:t>
            </a:r>
          </a:p>
          <a:p>
            <a:pPr marL="342900" indent="-342900" algn="l">
              <a:lnSpc>
                <a:spcPct val="150000"/>
              </a:lnSpc>
              <a:buFont typeface="Courier New" panose="02070309020205020404" pitchFamily="49" charset="0"/>
              <a:buChar char="o"/>
            </a:pPr>
            <a:r>
              <a:rPr lang="en-US" altLang="en-US" sz="2000" dirty="0">
                <a:latin typeface="Californian FB" panose="0207040306080B030204" pitchFamily="18" charset="0"/>
              </a:rPr>
              <a:t>6 Features</a:t>
            </a:r>
          </a:p>
          <a:p>
            <a:pPr marL="342900" indent="-342900" algn="l">
              <a:lnSpc>
                <a:spcPct val="150000"/>
              </a:lnSpc>
              <a:buFont typeface="Courier New" panose="02070309020205020404" pitchFamily="49" charset="0"/>
              <a:buChar char="o"/>
            </a:pPr>
            <a:r>
              <a:rPr lang="en-US" altLang="en-US" sz="2000" dirty="0">
                <a:latin typeface="Californian FB" panose="0207040306080B030204" pitchFamily="18" charset="0"/>
              </a:rPr>
              <a:t>5 Features</a:t>
            </a:r>
          </a:p>
          <a:p>
            <a:pPr marL="342900" indent="-342900" algn="l">
              <a:lnSpc>
                <a:spcPct val="150000"/>
              </a:lnSpc>
              <a:buFont typeface="Courier New" panose="02070309020205020404" pitchFamily="49" charset="0"/>
              <a:buChar char="o"/>
            </a:pPr>
            <a:r>
              <a:rPr lang="en-US" altLang="en-US" sz="2000" dirty="0">
                <a:latin typeface="Californian FB" panose="0207040306080B030204" pitchFamily="18" charset="0"/>
              </a:rPr>
              <a:t>Employee ID No – Numerical Figures </a:t>
            </a:r>
          </a:p>
          <a:p>
            <a:pPr marL="342900" indent="-342900" algn="l">
              <a:lnSpc>
                <a:spcPct val="150000"/>
              </a:lnSpc>
              <a:buFont typeface="Courier New" panose="02070309020205020404" pitchFamily="49" charset="0"/>
              <a:buChar char="o"/>
            </a:pPr>
            <a:r>
              <a:rPr lang="en-US" altLang="en-US" sz="2000" dirty="0">
                <a:latin typeface="Californian FB" panose="0207040306080B030204" pitchFamily="18" charset="0"/>
              </a:rPr>
              <a:t>Experience years </a:t>
            </a:r>
          </a:p>
          <a:p>
            <a:pPr marL="342900" indent="-342900" algn="l">
              <a:lnSpc>
                <a:spcPct val="150000"/>
              </a:lnSpc>
              <a:buFont typeface="Courier New" panose="02070309020205020404" pitchFamily="49" charset="0"/>
              <a:buChar char="o"/>
            </a:pPr>
            <a:r>
              <a:rPr lang="en-US" altLang="en-US" sz="2000" dirty="0">
                <a:latin typeface="Californian FB" panose="0207040306080B030204" pitchFamily="18" charset="0"/>
              </a:rPr>
              <a:t>Age</a:t>
            </a:r>
          </a:p>
          <a:p>
            <a:pPr marL="342900" indent="-342900" algn="l">
              <a:lnSpc>
                <a:spcPct val="150000"/>
              </a:lnSpc>
              <a:buFont typeface="Courier New" panose="02070309020205020404" pitchFamily="49" charset="0"/>
              <a:buChar char="o"/>
            </a:pPr>
            <a:r>
              <a:rPr lang="en-US" altLang="en-US" sz="2000" dirty="0">
                <a:latin typeface="Californian FB" panose="0207040306080B030204" pitchFamily="18" charset="0"/>
              </a:rPr>
              <a:t>Gender – male &amp; female</a:t>
            </a:r>
          </a:p>
          <a:p>
            <a:pPr marL="342900" indent="-342900" algn="l">
              <a:lnSpc>
                <a:spcPct val="150000"/>
              </a:lnSpc>
              <a:buFont typeface="Courier New" panose="02070309020205020404" pitchFamily="49" charset="0"/>
              <a:buChar char="o"/>
            </a:pPr>
            <a:r>
              <a:rPr lang="en-US" altLang="en-US" sz="2000" dirty="0">
                <a:latin typeface="Californian FB" panose="0207040306080B030204" pitchFamily="18" charset="0"/>
              </a:rPr>
              <a:t>Salary Rang</a:t>
            </a:r>
            <a:r>
              <a:rPr lang="en-US" altLang="en-US" dirty="0"/>
              <a:t>e</a:t>
            </a:r>
          </a:p>
        </p:txBody>
      </p:sp>
    </p:spTree>
    <p:extLst>
      <p:ext uri="{BB962C8B-B14F-4D97-AF65-F5344CB8AC3E}">
        <p14:creationId xmlns:p14="http://schemas.microsoft.com/office/powerpoint/2010/main" val="57671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1185864" y="1451330"/>
            <a:ext cx="8224044" cy="3120670"/>
          </a:xfrm>
        </p:spPr>
        <p:txBody>
          <a:bodyPr/>
          <a:lstStyle/>
          <a:p>
            <a:pPr algn="l" fontAlgn="base">
              <a:lnSpc>
                <a:spcPct val="150000"/>
              </a:lnSpc>
            </a:pPr>
            <a:r>
              <a:rPr lang="en-US" sz="2000" b="0" i="0" dirty="0">
                <a:solidFill>
                  <a:srgbClr val="3C4043"/>
                </a:solidFill>
                <a:effectLst/>
                <a:latin typeface="Californian FB" panose="0207040306080B030204" pitchFamily="18" charset="0"/>
              </a:rPr>
              <a:t>This dataset has employee details as listed below:</a:t>
            </a:r>
          </a:p>
          <a:p>
            <a:pPr algn="l" fontAlgn="base">
              <a:lnSpc>
                <a:spcPct val="150000"/>
              </a:lnSpc>
            </a:pPr>
            <a:endParaRPr lang="en-US" sz="2000" b="0" i="0" dirty="0">
              <a:solidFill>
                <a:srgbClr val="3C4043"/>
              </a:solidFill>
              <a:effectLst/>
              <a:latin typeface="Californian FB" panose="0207040306080B030204" pitchFamily="18" charset="0"/>
            </a:endParaRPr>
          </a:p>
          <a:p>
            <a:pPr algn="l" fontAlgn="base">
              <a:lnSpc>
                <a:spcPct val="150000"/>
              </a:lnSpc>
              <a:buFont typeface="+mj-lt"/>
              <a:buAutoNum type="arabicPeriod"/>
            </a:pPr>
            <a:r>
              <a:rPr lang="en-US" sz="2000" b="0" i="0" dirty="0">
                <a:solidFill>
                  <a:srgbClr val="3C4043"/>
                </a:solidFill>
                <a:effectLst/>
                <a:latin typeface="Californian FB" panose="0207040306080B030204" pitchFamily="18" charset="0"/>
              </a:rPr>
              <a:t> ID - Unique identifier of each employee</a:t>
            </a:r>
          </a:p>
          <a:p>
            <a:pPr algn="l" fontAlgn="base">
              <a:lnSpc>
                <a:spcPct val="150000"/>
              </a:lnSpc>
              <a:buFont typeface="+mj-lt"/>
              <a:buAutoNum type="arabicPeriod"/>
            </a:pPr>
            <a:r>
              <a:rPr lang="en-US" sz="2000" b="0" i="0" dirty="0">
                <a:solidFill>
                  <a:srgbClr val="3C4043"/>
                </a:solidFill>
                <a:effectLst/>
                <a:latin typeface="Californian FB" panose="0207040306080B030204" pitchFamily="18" charset="0"/>
              </a:rPr>
              <a:t> </a:t>
            </a:r>
            <a:r>
              <a:rPr lang="en-US" sz="2000" b="0" i="0" dirty="0" err="1">
                <a:solidFill>
                  <a:srgbClr val="3C4043"/>
                </a:solidFill>
                <a:effectLst/>
                <a:latin typeface="Californian FB" panose="0207040306080B030204" pitchFamily="18" charset="0"/>
              </a:rPr>
              <a:t>ExperienceYear</a:t>
            </a:r>
            <a:r>
              <a:rPr lang="en-US" sz="2000" dirty="0">
                <a:solidFill>
                  <a:srgbClr val="3C4043"/>
                </a:solidFill>
                <a:latin typeface="Californian FB" panose="0207040306080B030204" pitchFamily="18" charset="0"/>
              </a:rPr>
              <a:t> - T</a:t>
            </a:r>
            <a:r>
              <a:rPr lang="en-US" sz="2000" b="0" i="0" dirty="0">
                <a:solidFill>
                  <a:srgbClr val="3C4043"/>
                </a:solidFill>
                <a:effectLst/>
                <a:latin typeface="Californian FB" panose="0207040306080B030204" pitchFamily="18" charset="0"/>
              </a:rPr>
              <a:t>he total years of work experience that the employee has</a:t>
            </a:r>
          </a:p>
          <a:p>
            <a:pPr algn="l" fontAlgn="base">
              <a:lnSpc>
                <a:spcPct val="150000"/>
              </a:lnSpc>
              <a:buFont typeface="+mj-lt"/>
              <a:buAutoNum type="arabicPeriod"/>
            </a:pPr>
            <a:r>
              <a:rPr lang="en-US" sz="2000" b="0" i="0" dirty="0">
                <a:solidFill>
                  <a:srgbClr val="3C4043"/>
                </a:solidFill>
                <a:effectLst/>
                <a:latin typeface="Californian FB" panose="0207040306080B030204" pitchFamily="18" charset="0"/>
              </a:rPr>
              <a:t> Age - The age of the employee</a:t>
            </a:r>
          </a:p>
          <a:p>
            <a:pPr algn="l" fontAlgn="base">
              <a:lnSpc>
                <a:spcPct val="150000"/>
              </a:lnSpc>
              <a:buFont typeface="+mj-lt"/>
              <a:buAutoNum type="arabicPeriod"/>
            </a:pPr>
            <a:r>
              <a:rPr lang="en-US" sz="2000" b="0" i="0" dirty="0">
                <a:solidFill>
                  <a:srgbClr val="3C4043"/>
                </a:solidFill>
                <a:effectLst/>
                <a:latin typeface="Californian FB" panose="0207040306080B030204" pitchFamily="18" charset="0"/>
              </a:rPr>
              <a:t> Gender - If the employee is Male/Female</a:t>
            </a:r>
          </a:p>
          <a:p>
            <a:pPr algn="l" fontAlgn="base">
              <a:lnSpc>
                <a:spcPct val="150000"/>
              </a:lnSpc>
              <a:buFont typeface="+mj-lt"/>
              <a:buAutoNum type="arabicPeriod"/>
            </a:pPr>
            <a:r>
              <a:rPr lang="en-US" sz="2000" b="0" i="0" dirty="0">
                <a:solidFill>
                  <a:srgbClr val="3C4043"/>
                </a:solidFill>
                <a:effectLst/>
                <a:latin typeface="Californian FB" panose="0207040306080B030204" pitchFamily="18" charset="0"/>
              </a:rPr>
              <a:t> Salary - </a:t>
            </a:r>
            <a:r>
              <a:rPr lang="en-US" sz="2000" dirty="0">
                <a:solidFill>
                  <a:srgbClr val="3C4043"/>
                </a:solidFill>
                <a:latin typeface="Californian FB" panose="0207040306080B030204" pitchFamily="18" charset="0"/>
              </a:rPr>
              <a:t>W</a:t>
            </a:r>
            <a:r>
              <a:rPr lang="en-US" sz="2000" b="0" i="0" dirty="0">
                <a:solidFill>
                  <a:srgbClr val="3C4043"/>
                </a:solidFill>
                <a:effectLst/>
                <a:latin typeface="Californian FB" panose="0207040306080B030204" pitchFamily="18" charset="0"/>
              </a:rPr>
              <a:t>hat is the salary earned by the employee</a:t>
            </a:r>
          </a:p>
          <a:p>
            <a:pPr marL="342900" indent="-342900" algn="l">
              <a:lnSpc>
                <a:spcPct val="150000"/>
              </a:lnSpc>
              <a:buFont typeface="Courier New" panose="02070309020205020404" pitchFamily="49" charset="0"/>
              <a:buChar char="o"/>
            </a:pPr>
            <a:endParaRPr lang="en-US" altLang="en-US" dirty="0"/>
          </a:p>
        </p:txBody>
      </p:sp>
    </p:spTree>
    <p:extLst>
      <p:ext uri="{BB962C8B-B14F-4D97-AF65-F5344CB8AC3E}">
        <p14:creationId xmlns:p14="http://schemas.microsoft.com/office/powerpoint/2010/main" val="110209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17">
      <a:dk1>
        <a:sysClr val="windowText" lastClr="000000"/>
      </a:dk1>
      <a:lt1>
        <a:sysClr val="window" lastClr="FFFFFF"/>
      </a:lt1>
      <a:dk2>
        <a:srgbClr val="44546A"/>
      </a:dk2>
      <a:lt2>
        <a:srgbClr val="E7E6E6"/>
      </a:lt2>
      <a:accent1>
        <a:srgbClr val="E23042"/>
      </a:accent1>
      <a:accent2>
        <a:srgbClr val="3578AF"/>
      </a:accent2>
      <a:accent3>
        <a:srgbClr val="C4C4C4"/>
      </a:accent3>
      <a:accent4>
        <a:srgbClr val="A80B22"/>
      </a:accent4>
      <a:accent5>
        <a:srgbClr val="E2E2E2"/>
      </a:accent5>
      <a:accent6>
        <a:srgbClr val="2A6187"/>
      </a:accent6>
      <a:hlink>
        <a:srgbClr val="0563C1"/>
      </a:hlink>
      <a:folHlink>
        <a:srgbClr val="954F72"/>
      </a:folHlink>
    </a:clrScheme>
    <a:fontScheme name="Custom 8">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ewish American Heritage Month_Win32_JC_SL_v3" id="{5A91364D-DD38-4994-BB9C-41D074FD197A}" vid="{8577DF34-D72C-48EB-902A-0A54C766E05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4EE2DFF-920A-42C9-AEE0-3A0BF6AF4609}">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s>
</ds:datastoreItem>
</file>

<file path=customXml/itemProps2.xml><?xml version="1.0" encoding="utf-8"?>
<ds:datastoreItem xmlns:ds="http://schemas.openxmlformats.org/officeDocument/2006/customXml" ds:itemID="{915C1F8C-D27A-4CE7-9DF4-4AFDB2880FA9}">
  <ds:schemaRefs>
    <ds:schemaRef ds:uri="http://schemas.microsoft.com/sharepoint/v3/contenttype/forms"/>
  </ds:schemaRefs>
</ds:datastoreItem>
</file>

<file path=customXml/itemProps3.xml><?xml version="1.0" encoding="utf-8"?>
<ds:datastoreItem xmlns:ds="http://schemas.openxmlformats.org/officeDocument/2006/customXml" ds:itemID="{FDF283A3-AA81-4663-8764-64F64C723FD1}">
  <ds:schemaRefs>
    <ds:schemaRef ds:uri="http://schemas.microsoft.com/office/2006/metadata/properties"/>
    <ds:schemaRef ds:uri="http://www.w3.org/2000/xmlns/"/>
    <ds:schemaRef ds:uri="71af3243-3dd4-4a8d-8c0d-dd76da1f02a5"/>
    <ds:schemaRef ds:uri="http://schemas.microsoft.com/sharepoint/v3"/>
    <ds:schemaRef ds:uri="http://www.w3.org/2001/XMLSchema-instance"/>
    <ds:schemaRef ds:uri="http://schemas.microsoft.com/office/infopath/2007/PartnerControls"/>
    <ds:schemaRef ds:uri="230e9df3-be65-4c73-a93b-d1236ebd677e"/>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Jewish American Heritage Month presentation</Template>
  <TotalTime>245</TotalTime>
  <Words>695</Words>
  <Application>Microsoft Office PowerPoint</Application>
  <PresentationFormat>Widescreen</PresentationFormat>
  <Paragraphs>86</Paragraphs>
  <Slides>15</Slides>
  <Notes>7</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vt:lpstr>
      <vt:lpstr>PROJECT TITLE</vt:lpstr>
      <vt:lpstr>AGENDA</vt:lpstr>
      <vt:lpstr>PROBLEM STATEMENT</vt:lpstr>
      <vt:lpstr>PROJECT OVERVIEW</vt:lpstr>
      <vt:lpstr>Who are the End users?</vt:lpstr>
      <vt:lpstr>    OUR SOLUTION AND ITS PROPOSITION</vt:lpstr>
      <vt:lpstr>DATASET DESCRIPTION</vt:lpstr>
      <vt:lpstr>PowerPoint Presentation</vt:lpstr>
      <vt:lpstr>THE “WOW” IN OUR SOLUTION</vt:lpstr>
      <vt:lpstr>MODELLING</vt:lpstr>
      <vt:lpstr>PowerPoint Presentation</vt:lpstr>
      <vt:lpstr>RESULTS</vt:lpstr>
      <vt:lpstr>RESULTS</vt:lpstr>
      <vt:lpstr>CONCLUSION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subject/>
  <dc:creator>S Ashwini</dc:creator>
  <cp:keywords/>
  <dc:description/>
  <cp:lastModifiedBy>nancy deborah</cp:lastModifiedBy>
  <cp:revision>5</cp:revision>
  <dcterms:created xsi:type="dcterms:W3CDTF">2024-08-29T13:48:14Z</dcterms:created>
  <dcterms:modified xsi:type="dcterms:W3CDTF">2024-09-11T04:41:03Z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