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63" r:id="rId6"/>
    <p:sldId id="265" r:id="rId7"/>
    <p:sldId id="259" r:id="rId8"/>
    <p:sldId id="266" r:id="rId9"/>
    <p:sldId id="264"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39888-5B68-4E27-B72C-9AE1A09C4BE1}"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AACA26-9F4D-4A80-8920-3920028AF6B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44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39888-5B68-4E27-B72C-9AE1A09C4BE1}"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AACA26-9F4D-4A80-8920-3920028AF6B0}" type="slidenum">
              <a:rPr lang="en-IN" smtClean="0"/>
              <a:t>‹#›</a:t>
            </a:fld>
            <a:endParaRPr lang="en-IN"/>
          </a:p>
        </p:txBody>
      </p:sp>
    </p:spTree>
    <p:extLst>
      <p:ext uri="{BB962C8B-B14F-4D97-AF65-F5344CB8AC3E}">
        <p14:creationId xmlns:p14="http://schemas.microsoft.com/office/powerpoint/2010/main" val="147263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39888-5B68-4E27-B72C-9AE1A09C4BE1}"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AACA26-9F4D-4A80-8920-3920028AF6B0}" type="slidenum">
              <a:rPr lang="en-IN" smtClean="0"/>
              <a:t>‹#›</a:t>
            </a:fld>
            <a:endParaRPr lang="en-IN"/>
          </a:p>
        </p:txBody>
      </p:sp>
    </p:spTree>
    <p:extLst>
      <p:ext uri="{BB962C8B-B14F-4D97-AF65-F5344CB8AC3E}">
        <p14:creationId xmlns:p14="http://schemas.microsoft.com/office/powerpoint/2010/main" val="105077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39888-5B68-4E27-B72C-9AE1A09C4BE1}"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AACA26-9F4D-4A80-8920-3920028AF6B0}" type="slidenum">
              <a:rPr lang="en-IN" smtClean="0"/>
              <a:t>‹#›</a:t>
            </a:fld>
            <a:endParaRPr lang="en-IN"/>
          </a:p>
        </p:txBody>
      </p:sp>
    </p:spTree>
    <p:extLst>
      <p:ext uri="{BB962C8B-B14F-4D97-AF65-F5344CB8AC3E}">
        <p14:creationId xmlns:p14="http://schemas.microsoft.com/office/powerpoint/2010/main" val="1280950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39888-5B68-4E27-B72C-9AE1A09C4BE1}"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AACA26-9F4D-4A80-8920-3920028AF6B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423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39888-5B68-4E27-B72C-9AE1A09C4BE1}"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AACA26-9F4D-4A80-8920-3920028AF6B0}" type="slidenum">
              <a:rPr lang="en-IN" smtClean="0"/>
              <a:t>‹#›</a:t>
            </a:fld>
            <a:endParaRPr lang="en-IN"/>
          </a:p>
        </p:txBody>
      </p:sp>
    </p:spTree>
    <p:extLst>
      <p:ext uri="{BB962C8B-B14F-4D97-AF65-F5344CB8AC3E}">
        <p14:creationId xmlns:p14="http://schemas.microsoft.com/office/powerpoint/2010/main" val="267188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39888-5B68-4E27-B72C-9AE1A09C4BE1}" type="datetimeFigureOut">
              <a:rPr lang="en-IN" smtClean="0"/>
              <a:t>13-06-2023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AACA26-9F4D-4A80-8920-3920028AF6B0}" type="slidenum">
              <a:rPr lang="en-IN" smtClean="0"/>
              <a:t>‹#›</a:t>
            </a:fld>
            <a:endParaRPr lang="en-IN"/>
          </a:p>
        </p:txBody>
      </p:sp>
    </p:spTree>
    <p:extLst>
      <p:ext uri="{BB962C8B-B14F-4D97-AF65-F5344CB8AC3E}">
        <p14:creationId xmlns:p14="http://schemas.microsoft.com/office/powerpoint/2010/main" val="128001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39888-5B68-4E27-B72C-9AE1A09C4BE1}" type="datetimeFigureOut">
              <a:rPr lang="en-IN" smtClean="0"/>
              <a:t>13-06-2023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AACA26-9F4D-4A80-8920-3920028AF6B0}" type="slidenum">
              <a:rPr lang="en-IN" smtClean="0"/>
              <a:t>‹#›</a:t>
            </a:fld>
            <a:endParaRPr lang="en-IN"/>
          </a:p>
        </p:txBody>
      </p:sp>
    </p:spTree>
    <p:extLst>
      <p:ext uri="{BB962C8B-B14F-4D97-AF65-F5344CB8AC3E}">
        <p14:creationId xmlns:p14="http://schemas.microsoft.com/office/powerpoint/2010/main" val="2922080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F39888-5B68-4E27-B72C-9AE1A09C4BE1}" type="datetimeFigureOut">
              <a:rPr lang="en-IN" smtClean="0"/>
              <a:t>13-06-2023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9AACA26-9F4D-4A80-8920-3920028AF6B0}" type="slidenum">
              <a:rPr lang="en-IN" smtClean="0"/>
              <a:t>‹#›</a:t>
            </a:fld>
            <a:endParaRPr lang="en-IN"/>
          </a:p>
        </p:txBody>
      </p:sp>
    </p:spTree>
    <p:extLst>
      <p:ext uri="{BB962C8B-B14F-4D97-AF65-F5344CB8AC3E}">
        <p14:creationId xmlns:p14="http://schemas.microsoft.com/office/powerpoint/2010/main" val="246603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4F39888-5B68-4E27-B72C-9AE1A09C4BE1}" type="datetimeFigureOut">
              <a:rPr lang="en-IN" smtClean="0"/>
              <a:t>13-06-2023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AACA26-9F4D-4A80-8920-3920028AF6B0}" type="slidenum">
              <a:rPr lang="en-IN" smtClean="0"/>
              <a:t>‹#›</a:t>
            </a:fld>
            <a:endParaRPr lang="en-IN"/>
          </a:p>
        </p:txBody>
      </p:sp>
    </p:spTree>
    <p:extLst>
      <p:ext uri="{BB962C8B-B14F-4D97-AF65-F5344CB8AC3E}">
        <p14:creationId xmlns:p14="http://schemas.microsoft.com/office/powerpoint/2010/main" val="304834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39888-5B68-4E27-B72C-9AE1A09C4BE1}"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AACA26-9F4D-4A80-8920-3920028AF6B0}" type="slidenum">
              <a:rPr lang="en-IN" smtClean="0"/>
              <a:t>‹#›</a:t>
            </a:fld>
            <a:endParaRPr lang="en-IN"/>
          </a:p>
        </p:txBody>
      </p:sp>
    </p:spTree>
    <p:extLst>
      <p:ext uri="{BB962C8B-B14F-4D97-AF65-F5344CB8AC3E}">
        <p14:creationId xmlns:p14="http://schemas.microsoft.com/office/powerpoint/2010/main" val="411370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4F39888-5B68-4E27-B72C-9AE1A09C4BE1}" type="datetimeFigureOut">
              <a:rPr lang="en-IN" smtClean="0"/>
              <a:t>13-06-2023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AACA26-9F4D-4A80-8920-3920028AF6B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58756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757C-F1B5-88FF-D6B6-815E3288BFE9}"/>
              </a:ext>
            </a:extLst>
          </p:cNvPr>
          <p:cNvSpPr>
            <a:spLocks noGrp="1"/>
          </p:cNvSpPr>
          <p:nvPr>
            <p:ph type="ctrTitle"/>
          </p:nvPr>
        </p:nvSpPr>
        <p:spPr>
          <a:xfrm>
            <a:off x="648070" y="328474"/>
            <a:ext cx="10507610" cy="3111412"/>
          </a:xfrm>
        </p:spPr>
        <p:txBody>
          <a:bodyPr>
            <a:normAutofit/>
          </a:bodyPr>
          <a:lstStyle/>
          <a:p>
            <a:r>
              <a:rPr lang="en-IN" sz="4000" b="1" i="0" dirty="0" smtClean="0">
                <a:solidFill>
                  <a:schemeClr val="accent2"/>
                </a:solidFill>
                <a:effectLst/>
                <a:latin typeface="-apple-system"/>
              </a:rPr>
              <a:t>               Fake </a:t>
            </a:r>
            <a:r>
              <a:rPr lang="en-IN" sz="4000" b="1" i="0" dirty="0">
                <a:solidFill>
                  <a:schemeClr val="accent2"/>
                </a:solidFill>
                <a:effectLst/>
                <a:latin typeface="-apple-system"/>
              </a:rPr>
              <a:t>Job Posting Prediction</a:t>
            </a:r>
            <a:r>
              <a:rPr lang="en-IN" sz="5400" b="1" i="0" dirty="0">
                <a:solidFill>
                  <a:schemeClr val="accent2"/>
                </a:solidFill>
                <a:effectLst/>
                <a:latin typeface="-apple-system"/>
              </a:rPr>
              <a:t/>
            </a:r>
            <a:br>
              <a:rPr lang="en-IN" sz="5400" b="1" i="0" dirty="0">
                <a:solidFill>
                  <a:schemeClr val="accent2"/>
                </a:solidFill>
                <a:effectLst/>
                <a:latin typeface="-apple-system"/>
              </a:rPr>
            </a:br>
            <a:r>
              <a:rPr lang="en-IN" sz="5400" b="1" i="0" dirty="0">
                <a:solidFill>
                  <a:schemeClr val="accent2"/>
                </a:solidFill>
                <a:effectLst/>
                <a:latin typeface="-apple-system"/>
              </a:rPr>
              <a:t/>
            </a:r>
            <a:br>
              <a:rPr lang="en-IN" sz="5400" b="1" i="0" dirty="0">
                <a:solidFill>
                  <a:schemeClr val="accent2"/>
                </a:solidFill>
                <a:effectLst/>
                <a:latin typeface="-apple-system"/>
              </a:rPr>
            </a:br>
            <a:r>
              <a:rPr lang="en-IN" sz="5400" b="1" i="0" dirty="0" smtClean="0">
                <a:solidFill>
                  <a:schemeClr val="accent2"/>
                </a:solidFill>
                <a:effectLst/>
                <a:latin typeface="-apple-system"/>
              </a:rPr>
              <a:t>             </a:t>
            </a:r>
            <a:r>
              <a:rPr lang="en-IN" sz="4400" b="1" i="1" dirty="0" err="1" smtClean="0"/>
              <a:t>Khandesh</a:t>
            </a:r>
            <a:r>
              <a:rPr lang="en-IN" sz="4400" b="1" i="1" dirty="0" smtClean="0"/>
              <a:t> </a:t>
            </a:r>
            <a:r>
              <a:rPr lang="en-IN" sz="4400" b="1" i="1" dirty="0"/>
              <a:t>Education Society’s, </a:t>
            </a:r>
            <a:r>
              <a:rPr lang="en-IN" sz="4400" dirty="0"/>
              <a:t/>
            </a:r>
            <a:br>
              <a:rPr lang="en-IN" sz="4400" dirty="0"/>
            </a:br>
            <a:r>
              <a:rPr lang="en-IN" sz="4400" b="1" i="1" dirty="0"/>
              <a:t>    PRATAP COLLEGE, AMALNER (AUTONOMOUS)</a:t>
            </a:r>
            <a:endParaRPr lang="en-IN" sz="4400" b="1" dirty="0">
              <a:solidFill>
                <a:schemeClr val="tx1"/>
              </a:solidFill>
            </a:endParaRPr>
          </a:p>
        </p:txBody>
      </p:sp>
      <p:sp>
        <p:nvSpPr>
          <p:cNvPr id="3" name="Subtitle 2">
            <a:extLst>
              <a:ext uri="{FF2B5EF4-FFF2-40B4-BE49-F238E27FC236}">
                <a16:creationId xmlns:a16="http://schemas.microsoft.com/office/drawing/2014/main" id="{6A9B65C3-B6C9-5F82-8ADE-92E67604BE27}"/>
              </a:ext>
            </a:extLst>
          </p:cNvPr>
          <p:cNvSpPr>
            <a:spLocks noGrp="1"/>
          </p:cNvSpPr>
          <p:nvPr>
            <p:ph type="subTitle" idx="1"/>
          </p:nvPr>
        </p:nvSpPr>
        <p:spPr>
          <a:xfrm>
            <a:off x="1097279" y="4429956"/>
            <a:ext cx="5991498" cy="1633493"/>
          </a:xfrm>
        </p:spPr>
        <p:txBody>
          <a:bodyPr>
            <a:normAutofit/>
          </a:bodyPr>
          <a:lstStyle/>
          <a:p>
            <a:pPr marL="457200" indent="-457200" algn="l">
              <a:buClrTx/>
              <a:buFont typeface="+mj-lt"/>
              <a:buAutoNum type="arabicPeriod"/>
            </a:pPr>
            <a:endParaRPr lang="en-IN" sz="2000" b="1" i="0" dirty="0">
              <a:solidFill>
                <a:schemeClr val="tx1"/>
              </a:solidFill>
              <a:effectLst/>
              <a:latin typeface="+mn-lt"/>
            </a:endParaRPr>
          </a:p>
        </p:txBody>
      </p:sp>
    </p:spTree>
    <p:extLst>
      <p:ext uri="{BB962C8B-B14F-4D97-AF65-F5344CB8AC3E}">
        <p14:creationId xmlns:p14="http://schemas.microsoft.com/office/powerpoint/2010/main" val="4091066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107CB3-60AC-2536-FD99-F9C85B762D8B}"/>
              </a:ext>
            </a:extLst>
          </p:cNvPr>
          <p:cNvSpPr txBox="1"/>
          <p:nvPr/>
        </p:nvSpPr>
        <p:spPr>
          <a:xfrm>
            <a:off x="943992" y="2112375"/>
            <a:ext cx="10315853" cy="1569660"/>
          </a:xfrm>
          <a:prstGeom prst="rect">
            <a:avLst/>
          </a:prstGeom>
          <a:noFill/>
        </p:spPr>
        <p:txBody>
          <a:bodyPr wrap="square" rtlCol="0">
            <a:spAutoFit/>
          </a:bodyPr>
          <a:lstStyle/>
          <a:p>
            <a:pPr algn="ctr"/>
            <a:r>
              <a:rPr lang="en-IN" sz="9600" b="1" i="1" dirty="0">
                <a:solidFill>
                  <a:schemeClr val="accent2"/>
                </a:solidFill>
              </a:rPr>
              <a:t>Thank you</a:t>
            </a:r>
          </a:p>
        </p:txBody>
      </p:sp>
    </p:spTree>
    <p:extLst>
      <p:ext uri="{BB962C8B-B14F-4D97-AF65-F5344CB8AC3E}">
        <p14:creationId xmlns:p14="http://schemas.microsoft.com/office/powerpoint/2010/main" val="249923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44F69B-0755-E781-04D8-A20EE63FF30A}"/>
              </a:ext>
            </a:extLst>
          </p:cNvPr>
          <p:cNvSpPr txBox="1"/>
          <p:nvPr/>
        </p:nvSpPr>
        <p:spPr>
          <a:xfrm>
            <a:off x="435006" y="495384"/>
            <a:ext cx="10981677" cy="707886"/>
          </a:xfrm>
          <a:prstGeom prst="rect">
            <a:avLst/>
          </a:prstGeom>
          <a:noFill/>
        </p:spPr>
        <p:txBody>
          <a:bodyPr wrap="square" rtlCol="0">
            <a:spAutoFit/>
          </a:bodyPr>
          <a:lstStyle/>
          <a:p>
            <a:pPr algn="ctr"/>
            <a:r>
              <a:rPr lang="en-IN" sz="4000" b="1" i="0" dirty="0">
                <a:solidFill>
                  <a:schemeClr val="accent2"/>
                </a:solidFill>
                <a:effectLst/>
              </a:rPr>
              <a:t>Fake Job Posting Prediction</a:t>
            </a:r>
            <a:endParaRPr lang="en-IN" sz="4000" dirty="0"/>
          </a:p>
        </p:txBody>
      </p:sp>
      <p:sp>
        <p:nvSpPr>
          <p:cNvPr id="9" name="TextBox 8">
            <a:extLst>
              <a:ext uri="{FF2B5EF4-FFF2-40B4-BE49-F238E27FC236}">
                <a16:creationId xmlns:a16="http://schemas.microsoft.com/office/drawing/2014/main" id="{2E32F196-3510-6D09-7A86-C46DA3C2A833}"/>
              </a:ext>
            </a:extLst>
          </p:cNvPr>
          <p:cNvSpPr txBox="1"/>
          <p:nvPr/>
        </p:nvSpPr>
        <p:spPr>
          <a:xfrm>
            <a:off x="435006" y="1511046"/>
            <a:ext cx="11478827" cy="3785652"/>
          </a:xfrm>
          <a:prstGeom prst="rect">
            <a:avLst/>
          </a:prstGeom>
          <a:noFill/>
        </p:spPr>
        <p:txBody>
          <a:bodyPr wrap="square" rtlCol="0">
            <a:spAutoFit/>
          </a:bodyPr>
          <a:lstStyle/>
          <a:p>
            <a:r>
              <a:rPr lang="en-IN" sz="2400" b="1" dirty="0">
                <a:solidFill>
                  <a:srgbClr val="0070C0"/>
                </a:solidFill>
              </a:rPr>
              <a:t>INTRODUCTION :</a:t>
            </a:r>
          </a:p>
          <a:p>
            <a:endParaRPr lang="en-IN" dirty="0"/>
          </a:p>
          <a:p>
            <a:pPr marL="285750" indent="-285750">
              <a:buFont typeface="Arial" panose="020B0604020202020204" pitchFamily="34" charset="0"/>
              <a:buChar char="•"/>
            </a:pPr>
            <a:r>
              <a:rPr lang="en-US" sz="2200" b="0" i="0" dirty="0">
                <a:solidFill>
                  <a:srgbClr val="24292F"/>
                </a:solidFill>
                <a:effectLst/>
                <a:cs typeface="Calibri" panose="020F0502020204030204" pitchFamily="34" charset="0"/>
              </a:rPr>
              <a:t>The current market situation has led to high unemployment. Economic stress and the impact of the coronavirus have significantly reduced job availability and the loss of jobs for many individuals.</a:t>
            </a:r>
          </a:p>
          <a:p>
            <a:pPr marL="285750" indent="-285750">
              <a:buFont typeface="Arial" panose="020B0604020202020204" pitchFamily="34" charset="0"/>
              <a:buChar char="•"/>
            </a:pPr>
            <a:r>
              <a:rPr lang="en-US" sz="2200" dirty="0">
                <a:solidFill>
                  <a:srgbClr val="24292F"/>
                </a:solidFill>
              </a:rPr>
              <a:t>This is </a:t>
            </a:r>
            <a:r>
              <a:rPr lang="en-US" sz="2200" b="0" i="0" dirty="0">
                <a:solidFill>
                  <a:srgbClr val="24292F"/>
                </a:solidFill>
                <a:effectLst/>
              </a:rPr>
              <a:t>an appropriate opportunity for scammers to scam individuals who have lost their jobs in thi</a:t>
            </a:r>
            <a:r>
              <a:rPr lang="en-US" sz="2200" dirty="0">
                <a:solidFill>
                  <a:srgbClr val="24292F"/>
                </a:solidFill>
              </a:rPr>
              <a:t>s situation.</a:t>
            </a:r>
          </a:p>
          <a:p>
            <a:pPr marL="285750" indent="-285750">
              <a:buFont typeface="Arial" panose="020B0604020202020204" pitchFamily="34" charset="0"/>
              <a:buChar char="•"/>
            </a:pPr>
            <a:r>
              <a:rPr lang="en-US" sz="2200" b="0" i="0" dirty="0">
                <a:solidFill>
                  <a:srgbClr val="24292F"/>
                </a:solidFill>
                <a:effectLst/>
              </a:rPr>
              <a:t>Most scammer do this to get personal information from the person they are scamming. Personal information can contain address, bank account details, social security number etc.</a:t>
            </a:r>
          </a:p>
          <a:p>
            <a:pPr marL="285750" indent="-285750">
              <a:buFont typeface="Arial" panose="020B0604020202020204" pitchFamily="34" charset="0"/>
              <a:buChar char="•"/>
            </a:pPr>
            <a:r>
              <a:rPr lang="en-US" sz="2200" b="0" i="0" dirty="0">
                <a:solidFill>
                  <a:srgbClr val="24292F"/>
                </a:solidFill>
                <a:effectLst/>
              </a:rPr>
              <a:t>The scammers provide users with a very lucrative job opportunity and later ask for money in return.</a:t>
            </a:r>
            <a:endParaRPr lang="en-IN" sz="2200" dirty="0">
              <a:cs typeface="Calibri" panose="020F0502020204030204" pitchFamily="34" charset="0"/>
            </a:endParaRPr>
          </a:p>
        </p:txBody>
      </p:sp>
    </p:spTree>
    <p:extLst>
      <p:ext uri="{BB962C8B-B14F-4D97-AF65-F5344CB8AC3E}">
        <p14:creationId xmlns:p14="http://schemas.microsoft.com/office/powerpoint/2010/main" val="3051934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F9061E-5925-B2F5-34A4-346F03831BE3}"/>
              </a:ext>
            </a:extLst>
          </p:cNvPr>
          <p:cNvSpPr txBox="1"/>
          <p:nvPr/>
        </p:nvSpPr>
        <p:spPr>
          <a:xfrm>
            <a:off x="719092" y="786907"/>
            <a:ext cx="10191566" cy="2708434"/>
          </a:xfrm>
          <a:prstGeom prst="rect">
            <a:avLst/>
          </a:prstGeom>
          <a:noFill/>
        </p:spPr>
        <p:txBody>
          <a:bodyPr wrap="square" rtlCol="0">
            <a:spAutoFit/>
          </a:bodyPr>
          <a:lstStyle/>
          <a:p>
            <a:r>
              <a:rPr lang="en-IN" sz="2400" b="1" dirty="0">
                <a:solidFill>
                  <a:srgbClr val="0070C0"/>
                </a:solidFill>
              </a:rPr>
              <a:t>Problem Statement :</a:t>
            </a:r>
          </a:p>
          <a:p>
            <a:r>
              <a:rPr lang="en-IN" dirty="0"/>
              <a:t>	</a:t>
            </a:r>
          </a:p>
          <a:p>
            <a:r>
              <a:rPr lang="en-IN" sz="2200" dirty="0"/>
              <a:t>	</a:t>
            </a:r>
            <a:r>
              <a:rPr lang="en-US" sz="2200" dirty="0"/>
              <a:t>Nowadays, there are lots of jobs posted online or on platforms such as </a:t>
            </a:r>
            <a:r>
              <a:rPr lang="en-US" sz="2200" dirty="0" err="1"/>
              <a:t>Linkedin</a:t>
            </a:r>
            <a:r>
              <a:rPr lang="en-US" sz="2200" dirty="0"/>
              <a:t> and Handshake. However, among the large number of jobs posted online, some of them are completely fake, and some of them have misleading or unmatched information regarding the salary packages or the benefits. Identifying these posts can help job-applicants avoid scams and improve the integrity of online hiring. </a:t>
            </a:r>
            <a:endParaRPr lang="en-IN" sz="2200" dirty="0"/>
          </a:p>
          <a:p>
            <a:endParaRPr lang="en-IN" dirty="0"/>
          </a:p>
        </p:txBody>
      </p:sp>
    </p:spTree>
    <p:extLst>
      <p:ext uri="{BB962C8B-B14F-4D97-AF65-F5344CB8AC3E}">
        <p14:creationId xmlns:p14="http://schemas.microsoft.com/office/powerpoint/2010/main" val="268535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ke Job Predictor. I spent some time during this lockdown… | by Anshupriya  Srivastava | Towards Data Science">
            <a:extLst>
              <a:ext uri="{FF2B5EF4-FFF2-40B4-BE49-F238E27FC236}">
                <a16:creationId xmlns:a16="http://schemas.microsoft.com/office/drawing/2014/main" id="{4FDFB0A4-D71B-D5AA-1245-03BDC94F79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 t="-1" r="144" b="21067"/>
          <a:stretch/>
        </p:blipFill>
        <p:spPr bwMode="auto">
          <a:xfrm>
            <a:off x="914535" y="1340528"/>
            <a:ext cx="10246625" cy="20884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06CBC61-64BD-FA4F-1E7C-62764F75B3B2}"/>
              </a:ext>
            </a:extLst>
          </p:cNvPr>
          <p:cNvSpPr txBox="1"/>
          <p:nvPr/>
        </p:nvSpPr>
        <p:spPr>
          <a:xfrm>
            <a:off x="870012" y="593526"/>
            <a:ext cx="7169301" cy="461665"/>
          </a:xfrm>
          <a:prstGeom prst="rect">
            <a:avLst/>
          </a:prstGeom>
          <a:noFill/>
        </p:spPr>
        <p:txBody>
          <a:bodyPr wrap="square" rtlCol="0">
            <a:spAutoFit/>
          </a:bodyPr>
          <a:lstStyle/>
          <a:p>
            <a:r>
              <a:rPr lang="en-IN" sz="2400" b="1" dirty="0">
                <a:solidFill>
                  <a:srgbClr val="00B0F0"/>
                </a:solidFill>
              </a:rPr>
              <a:t>Project Stages :</a:t>
            </a:r>
          </a:p>
        </p:txBody>
      </p:sp>
      <p:sp>
        <p:nvSpPr>
          <p:cNvPr id="3" name="TextBox 2">
            <a:extLst>
              <a:ext uri="{FF2B5EF4-FFF2-40B4-BE49-F238E27FC236}">
                <a16:creationId xmlns:a16="http://schemas.microsoft.com/office/drawing/2014/main" id="{4042004C-6CCB-AFD5-DE39-87785F7E795A}"/>
              </a:ext>
            </a:extLst>
          </p:cNvPr>
          <p:cNvSpPr txBox="1"/>
          <p:nvPr/>
        </p:nvSpPr>
        <p:spPr>
          <a:xfrm>
            <a:off x="6037848" y="3790766"/>
            <a:ext cx="4815553" cy="2677656"/>
          </a:xfrm>
          <a:prstGeom prst="rect">
            <a:avLst/>
          </a:prstGeom>
          <a:noFill/>
        </p:spPr>
        <p:txBody>
          <a:bodyPr wrap="square" rtlCol="0">
            <a:spAutoFit/>
          </a:bodyPr>
          <a:lstStyle/>
          <a:p>
            <a:r>
              <a:rPr lang="en-IN" sz="2200" b="1" dirty="0" err="1">
                <a:solidFill>
                  <a:srgbClr val="00B0F0"/>
                </a:solidFill>
              </a:rPr>
              <a:t>Modeling</a:t>
            </a:r>
            <a:r>
              <a:rPr lang="en-IN" sz="2200" b="1" dirty="0">
                <a:solidFill>
                  <a:srgbClr val="00B0F0"/>
                </a:solidFill>
              </a:rPr>
              <a:t> :</a:t>
            </a:r>
            <a:endParaRPr lang="en-IN" dirty="0"/>
          </a:p>
          <a:p>
            <a:r>
              <a:rPr lang="en-IN" sz="2200" b="1" dirty="0"/>
              <a:t>Machine Learning :-</a:t>
            </a:r>
          </a:p>
          <a:p>
            <a:pPr marL="285750" indent="-285750">
              <a:buFont typeface="Arial" panose="020B0604020202020204" pitchFamily="34" charset="0"/>
              <a:buChar char="•"/>
            </a:pPr>
            <a:r>
              <a:rPr lang="en-IN" sz="2200" dirty="0"/>
              <a:t>Logistic Regression</a:t>
            </a:r>
          </a:p>
          <a:p>
            <a:pPr marL="285750" indent="-285750">
              <a:buFont typeface="Arial" panose="020B0604020202020204" pitchFamily="34" charset="0"/>
              <a:buChar char="•"/>
            </a:pPr>
            <a:r>
              <a:rPr lang="en-IN" sz="2200" dirty="0"/>
              <a:t>Support Vector Machine(SVM)</a:t>
            </a:r>
          </a:p>
          <a:p>
            <a:pPr marL="285750" indent="-285750">
              <a:buFont typeface="Arial" panose="020B0604020202020204" pitchFamily="34" charset="0"/>
              <a:buChar char="•"/>
            </a:pPr>
            <a:r>
              <a:rPr lang="en-IN" sz="2200" dirty="0"/>
              <a:t>Decision Tree</a:t>
            </a:r>
          </a:p>
          <a:p>
            <a:pPr marL="285750" indent="-285750">
              <a:buFont typeface="Arial" panose="020B0604020202020204" pitchFamily="34" charset="0"/>
              <a:buChar char="•"/>
            </a:pPr>
            <a:r>
              <a:rPr lang="en-IN" sz="2200" dirty="0"/>
              <a:t>Random Forest</a:t>
            </a:r>
          </a:p>
          <a:p>
            <a:pPr marL="285750" indent="-285750">
              <a:buFont typeface="Arial" panose="020B0604020202020204" pitchFamily="34" charset="0"/>
              <a:buChar char="•"/>
            </a:pPr>
            <a:endParaRPr lang="en-IN" dirty="0"/>
          </a:p>
          <a:p>
            <a:r>
              <a:rPr lang="en-IN" dirty="0"/>
              <a:t> </a:t>
            </a:r>
          </a:p>
        </p:txBody>
      </p:sp>
      <p:sp>
        <p:nvSpPr>
          <p:cNvPr id="6" name="TextBox 5">
            <a:extLst>
              <a:ext uri="{FF2B5EF4-FFF2-40B4-BE49-F238E27FC236}">
                <a16:creationId xmlns:a16="http://schemas.microsoft.com/office/drawing/2014/main" id="{97D12598-67F4-503B-8848-81802E829824}"/>
              </a:ext>
            </a:extLst>
          </p:cNvPr>
          <p:cNvSpPr txBox="1"/>
          <p:nvPr/>
        </p:nvSpPr>
        <p:spPr>
          <a:xfrm>
            <a:off x="870012" y="3879546"/>
            <a:ext cx="2876365" cy="2739211"/>
          </a:xfrm>
          <a:prstGeom prst="rect">
            <a:avLst/>
          </a:prstGeom>
          <a:noFill/>
        </p:spPr>
        <p:txBody>
          <a:bodyPr wrap="square" rtlCol="0">
            <a:spAutoFit/>
          </a:bodyPr>
          <a:lstStyle/>
          <a:p>
            <a:r>
              <a:rPr lang="en-IN" sz="2200" b="1" dirty="0">
                <a:solidFill>
                  <a:srgbClr val="00B0F0"/>
                </a:solidFill>
              </a:rPr>
              <a:t>Data Pre-processing :</a:t>
            </a:r>
            <a:endParaRPr lang="en-IN" b="1" dirty="0">
              <a:solidFill>
                <a:srgbClr val="00B0F0"/>
              </a:solidFill>
            </a:endParaRPr>
          </a:p>
          <a:p>
            <a:r>
              <a:rPr lang="en-IN" sz="2200" b="1" dirty="0"/>
              <a:t>NLP:-</a:t>
            </a:r>
          </a:p>
          <a:p>
            <a:pPr marL="342900" indent="-342900">
              <a:buFont typeface="Arial" panose="020B0604020202020204" pitchFamily="34" charset="0"/>
              <a:buChar char="•"/>
            </a:pPr>
            <a:r>
              <a:rPr lang="en-IN" sz="2200" b="1" dirty="0"/>
              <a:t>Normalization</a:t>
            </a:r>
          </a:p>
          <a:p>
            <a:pPr marL="342900" indent="-342900">
              <a:buFont typeface="Arial" panose="020B0604020202020204" pitchFamily="34" charset="0"/>
              <a:buChar char="•"/>
            </a:pPr>
            <a:r>
              <a:rPr lang="en-IN" sz="2200" b="1" dirty="0" err="1"/>
              <a:t>Tf</a:t>
            </a:r>
            <a:r>
              <a:rPr lang="en-IN" sz="2200" b="1" dirty="0"/>
              <a:t> </a:t>
            </a:r>
            <a:r>
              <a:rPr lang="en-IN" sz="2200" b="1" dirty="0" err="1"/>
              <a:t>Idf</a:t>
            </a:r>
            <a:r>
              <a:rPr lang="en-IN" sz="2200" b="1" dirty="0"/>
              <a:t> </a:t>
            </a:r>
          </a:p>
          <a:p>
            <a:pPr marL="342900" indent="-342900">
              <a:buFont typeface="Arial" panose="020B0604020202020204" pitchFamily="34" charset="0"/>
              <a:buChar char="•"/>
            </a:pPr>
            <a:endParaRPr lang="en-IN" sz="2200" b="1" dirty="0"/>
          </a:p>
          <a:p>
            <a:pPr marL="342900" indent="-342900">
              <a:buFont typeface="Arial" panose="020B0604020202020204" pitchFamily="34" charset="0"/>
              <a:buChar char="•"/>
            </a:pPr>
            <a:endParaRPr lang="en-IN" sz="2200" b="1" dirty="0"/>
          </a:p>
          <a:p>
            <a:endParaRPr lang="en-IN" sz="2200" b="1" dirty="0"/>
          </a:p>
          <a:p>
            <a:endParaRPr lang="en-IN" sz="1800" b="1" dirty="0"/>
          </a:p>
        </p:txBody>
      </p:sp>
    </p:spTree>
    <p:extLst>
      <p:ext uri="{BB962C8B-B14F-4D97-AF65-F5344CB8AC3E}">
        <p14:creationId xmlns:p14="http://schemas.microsoft.com/office/powerpoint/2010/main" val="1826907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F1F378-FC8D-15A4-843A-BE9A8284345F}"/>
              </a:ext>
            </a:extLst>
          </p:cNvPr>
          <p:cNvSpPr txBox="1"/>
          <p:nvPr/>
        </p:nvSpPr>
        <p:spPr>
          <a:xfrm>
            <a:off x="452761" y="430912"/>
            <a:ext cx="11286478" cy="3125471"/>
          </a:xfrm>
          <a:prstGeom prst="rect">
            <a:avLst/>
          </a:prstGeom>
          <a:noFill/>
        </p:spPr>
        <p:txBody>
          <a:bodyPr wrap="square" rtlCol="0">
            <a:spAutoFit/>
          </a:bodyPr>
          <a:lstStyle/>
          <a:p>
            <a:pPr algn="just">
              <a:lnSpc>
                <a:spcPct val="115000"/>
              </a:lnSpc>
              <a:spcAft>
                <a:spcPts val="1000"/>
              </a:spcAft>
            </a:pPr>
            <a:r>
              <a:rPr lang="en-US" sz="2400" b="1" dirty="0">
                <a:solidFill>
                  <a:srgbClr val="00B0F0"/>
                </a:solidFill>
                <a:effectLst/>
                <a:ea typeface="Times New Roman" panose="02020603050405020304" pitchFamily="18" charset="0"/>
                <a:cs typeface="Calibri" panose="020F0502020204030204" pitchFamily="34" charset="0"/>
              </a:rPr>
              <a:t>Result:</a:t>
            </a:r>
          </a:p>
          <a:p>
            <a:pPr algn="just">
              <a:lnSpc>
                <a:spcPct val="115000"/>
              </a:lnSpc>
              <a:spcAft>
                <a:spcPts val="1000"/>
              </a:spcAft>
            </a:pPr>
            <a:r>
              <a:rPr lang="en-US" sz="2200" dirty="0">
                <a:effectLst/>
                <a:ea typeface="Times New Roman" panose="02020603050405020304" pitchFamily="18" charset="0"/>
                <a:cs typeface="Calibri" panose="020F0502020204030204" pitchFamily="34" charset="0"/>
              </a:rPr>
              <a:t>The accuracy scores of random forest and support vector machine (SVM) are giving us same accuracy scores.</a:t>
            </a:r>
            <a:endParaRPr lang="en-IN" sz="2200" dirty="0">
              <a:effectLst/>
              <a:ea typeface="Times New Roman" panose="02020603050405020304" pitchFamily="18" charset="0"/>
              <a:cs typeface="Times New Roman" panose="02020603050405020304" pitchFamily="18" charset="0"/>
            </a:endParaRPr>
          </a:p>
          <a:p>
            <a:pPr algn="just">
              <a:lnSpc>
                <a:spcPct val="115000"/>
              </a:lnSpc>
              <a:spcAft>
                <a:spcPts val="1000"/>
              </a:spcAft>
            </a:pPr>
            <a:r>
              <a:rPr lang="en-US" sz="2200" dirty="0">
                <a:effectLst/>
                <a:ea typeface="Times New Roman" panose="02020603050405020304" pitchFamily="18" charset="0"/>
                <a:cs typeface="Calibri" panose="020F0502020204030204" pitchFamily="34" charset="0"/>
              </a:rPr>
              <a:t>The final model used for this analysis is – Random Forest, this is based on the results of the accuracy scores. The outcome of the logistic regression, support vector machine, decision tree and random forest are presented in the table below:</a:t>
            </a:r>
            <a:endParaRPr lang="en-IN" sz="2200" dirty="0">
              <a:effectLst/>
              <a:ea typeface="Times New Roman" panose="02020603050405020304" pitchFamily="18" charset="0"/>
              <a:cs typeface="Times New Roman" panose="02020603050405020304" pitchFamily="18" charset="0"/>
            </a:endParaRPr>
          </a:p>
          <a:p>
            <a:endParaRPr lang="en-IN" dirty="0"/>
          </a:p>
        </p:txBody>
      </p:sp>
      <p:graphicFrame>
        <p:nvGraphicFramePr>
          <p:cNvPr id="7" name="Table 6">
            <a:extLst>
              <a:ext uri="{FF2B5EF4-FFF2-40B4-BE49-F238E27FC236}">
                <a16:creationId xmlns:a16="http://schemas.microsoft.com/office/drawing/2014/main" id="{294A117D-A8DA-642F-DFF4-8C73474728F1}"/>
              </a:ext>
            </a:extLst>
          </p:cNvPr>
          <p:cNvGraphicFramePr>
            <a:graphicFrameLocks noGrp="1"/>
          </p:cNvGraphicFramePr>
          <p:nvPr>
            <p:extLst>
              <p:ext uri="{D42A27DB-BD31-4B8C-83A1-F6EECF244321}">
                <p14:modId xmlns:p14="http://schemas.microsoft.com/office/powerpoint/2010/main" val="2313350686"/>
              </p:ext>
            </p:extLst>
          </p:nvPr>
        </p:nvGraphicFramePr>
        <p:xfrm>
          <a:off x="1171852" y="3808520"/>
          <a:ext cx="9259409" cy="2503505"/>
        </p:xfrm>
        <a:graphic>
          <a:graphicData uri="http://schemas.openxmlformats.org/drawingml/2006/table">
            <a:tbl>
              <a:tblPr firstRow="1" firstCol="1" bandRow="1">
                <a:tableStyleId>{5C22544A-7EE6-4342-B048-85BDC9FD1C3A}</a:tableStyleId>
              </a:tblPr>
              <a:tblGrid>
                <a:gridCol w="6433627">
                  <a:extLst>
                    <a:ext uri="{9D8B030D-6E8A-4147-A177-3AD203B41FA5}">
                      <a16:colId xmlns:a16="http://schemas.microsoft.com/office/drawing/2014/main" val="524411067"/>
                    </a:ext>
                  </a:extLst>
                </a:gridCol>
                <a:gridCol w="2825782">
                  <a:extLst>
                    <a:ext uri="{9D8B030D-6E8A-4147-A177-3AD203B41FA5}">
                      <a16:colId xmlns:a16="http://schemas.microsoft.com/office/drawing/2014/main" val="3511950027"/>
                    </a:ext>
                  </a:extLst>
                </a:gridCol>
              </a:tblGrid>
              <a:tr h="500701">
                <a:tc>
                  <a:txBody>
                    <a:bodyPr/>
                    <a:lstStyle/>
                    <a:p>
                      <a:pPr algn="just">
                        <a:lnSpc>
                          <a:spcPct val="150000"/>
                        </a:lnSpc>
                        <a:spcAft>
                          <a:spcPts val="1000"/>
                        </a:spcAft>
                      </a:pPr>
                      <a:r>
                        <a:rPr lang="en-US" sz="1400">
                          <a:effectLst/>
                        </a:rPr>
                        <a:t>Model Names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a:effectLst/>
                        </a:rPr>
                        <a:t>Accuracy Scores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356096"/>
                  </a:ext>
                </a:extLst>
              </a:tr>
              <a:tr h="500701">
                <a:tc>
                  <a:txBody>
                    <a:bodyPr/>
                    <a:lstStyle/>
                    <a:p>
                      <a:pPr algn="just">
                        <a:lnSpc>
                          <a:spcPct val="150000"/>
                        </a:lnSpc>
                        <a:spcAft>
                          <a:spcPts val="1000"/>
                        </a:spcAft>
                      </a:pPr>
                      <a:r>
                        <a:rPr lang="en-US" sz="1400" dirty="0">
                          <a:effectLst/>
                        </a:rPr>
                        <a:t>Logistic Regression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a:effectLst/>
                        </a:rPr>
                        <a:t>0.976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2856212"/>
                  </a:ext>
                </a:extLst>
              </a:tr>
              <a:tr h="500701">
                <a:tc>
                  <a:txBody>
                    <a:bodyPr/>
                    <a:lstStyle/>
                    <a:p>
                      <a:pPr algn="just">
                        <a:lnSpc>
                          <a:spcPct val="150000"/>
                        </a:lnSpc>
                        <a:spcAft>
                          <a:spcPts val="1000"/>
                        </a:spcAft>
                      </a:pPr>
                      <a:r>
                        <a:rPr lang="en-US" sz="1400">
                          <a:effectLst/>
                        </a:rPr>
                        <a:t>Support Vector Machine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a:effectLst/>
                        </a:rPr>
                        <a:t>0.985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9278330"/>
                  </a:ext>
                </a:extLst>
              </a:tr>
              <a:tr h="500701">
                <a:tc>
                  <a:txBody>
                    <a:bodyPr/>
                    <a:lstStyle/>
                    <a:p>
                      <a:pPr algn="just">
                        <a:lnSpc>
                          <a:spcPct val="150000"/>
                        </a:lnSpc>
                        <a:spcAft>
                          <a:spcPts val="1000"/>
                        </a:spcAft>
                      </a:pPr>
                      <a:r>
                        <a:rPr lang="en-US" sz="1400">
                          <a:effectLst/>
                        </a:rPr>
                        <a:t>Decision Tree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a:effectLst/>
                        </a:rPr>
                        <a:t>0.979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0899308"/>
                  </a:ext>
                </a:extLst>
              </a:tr>
              <a:tr h="500701">
                <a:tc>
                  <a:txBody>
                    <a:bodyPr/>
                    <a:lstStyle/>
                    <a:p>
                      <a:pPr algn="just">
                        <a:lnSpc>
                          <a:spcPct val="150000"/>
                        </a:lnSpc>
                        <a:spcAft>
                          <a:spcPts val="1000"/>
                        </a:spcAft>
                      </a:pPr>
                      <a:r>
                        <a:rPr lang="en-US" sz="1400">
                          <a:effectLst/>
                        </a:rPr>
                        <a:t>Random Forest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dirty="0">
                          <a:effectLst/>
                        </a:rPr>
                        <a:t>0.985</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0788920"/>
                  </a:ext>
                </a:extLst>
              </a:tr>
            </a:tbl>
          </a:graphicData>
        </a:graphic>
      </p:graphicFrame>
    </p:spTree>
    <p:extLst>
      <p:ext uri="{BB962C8B-B14F-4D97-AF65-F5344CB8AC3E}">
        <p14:creationId xmlns:p14="http://schemas.microsoft.com/office/powerpoint/2010/main" val="2029822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07DD93-A584-4EC2-7DA3-3DA63F7FBEB8}"/>
              </a:ext>
            </a:extLst>
          </p:cNvPr>
          <p:cNvSpPr txBox="1"/>
          <p:nvPr/>
        </p:nvSpPr>
        <p:spPr>
          <a:xfrm>
            <a:off x="955829" y="532659"/>
            <a:ext cx="10280341" cy="461665"/>
          </a:xfrm>
          <a:prstGeom prst="rect">
            <a:avLst/>
          </a:prstGeom>
          <a:noFill/>
        </p:spPr>
        <p:txBody>
          <a:bodyPr wrap="square" rtlCol="0">
            <a:spAutoFit/>
          </a:bodyPr>
          <a:lstStyle/>
          <a:p>
            <a:r>
              <a:rPr lang="en-US" sz="2400" b="1" dirty="0">
                <a:solidFill>
                  <a:srgbClr val="00B0F0"/>
                </a:solidFill>
              </a:rPr>
              <a:t>Implementation of Model:</a:t>
            </a:r>
            <a:endParaRPr lang="en-IN" sz="2400" b="1" dirty="0">
              <a:solidFill>
                <a:srgbClr val="00B0F0"/>
              </a:solidFill>
            </a:endParaRPr>
          </a:p>
        </p:txBody>
      </p:sp>
      <p:pic>
        <p:nvPicPr>
          <p:cNvPr id="5" name="Picture 4">
            <a:extLst>
              <a:ext uri="{FF2B5EF4-FFF2-40B4-BE49-F238E27FC236}">
                <a16:creationId xmlns:a16="http://schemas.microsoft.com/office/drawing/2014/main" id="{A3F82BBA-2191-C79E-C5EE-FDFC1C512C44}"/>
              </a:ext>
            </a:extLst>
          </p:cNvPr>
          <p:cNvPicPr>
            <a:picLocks noChangeAspect="1"/>
          </p:cNvPicPr>
          <p:nvPr/>
        </p:nvPicPr>
        <p:blipFill>
          <a:blip r:embed="rId2"/>
          <a:stretch>
            <a:fillRect/>
          </a:stretch>
        </p:blipFill>
        <p:spPr>
          <a:xfrm>
            <a:off x="1191045" y="1735200"/>
            <a:ext cx="4191169" cy="3387599"/>
          </a:xfrm>
          <a:prstGeom prst="rect">
            <a:avLst/>
          </a:prstGeom>
        </p:spPr>
      </p:pic>
      <p:pic>
        <p:nvPicPr>
          <p:cNvPr id="7" name="Picture 6">
            <a:extLst>
              <a:ext uri="{FF2B5EF4-FFF2-40B4-BE49-F238E27FC236}">
                <a16:creationId xmlns:a16="http://schemas.microsoft.com/office/drawing/2014/main" id="{5E2891C2-2C89-AA36-AEC9-21A1DF3D377A}"/>
              </a:ext>
            </a:extLst>
          </p:cNvPr>
          <p:cNvPicPr>
            <a:picLocks noChangeAspect="1"/>
          </p:cNvPicPr>
          <p:nvPr/>
        </p:nvPicPr>
        <p:blipFill>
          <a:blip r:embed="rId3"/>
          <a:stretch>
            <a:fillRect/>
          </a:stretch>
        </p:blipFill>
        <p:spPr>
          <a:xfrm>
            <a:off x="6907321" y="1670542"/>
            <a:ext cx="4191169" cy="3516914"/>
          </a:xfrm>
          <a:prstGeom prst="rect">
            <a:avLst/>
          </a:prstGeom>
        </p:spPr>
      </p:pic>
    </p:spTree>
    <p:extLst>
      <p:ext uri="{BB962C8B-B14F-4D97-AF65-F5344CB8AC3E}">
        <p14:creationId xmlns:p14="http://schemas.microsoft.com/office/powerpoint/2010/main" val="305956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7D514-C472-4213-E2A3-F46A222E56E5}"/>
              </a:ext>
            </a:extLst>
          </p:cNvPr>
          <p:cNvSpPr txBox="1"/>
          <p:nvPr/>
        </p:nvSpPr>
        <p:spPr>
          <a:xfrm>
            <a:off x="563731" y="630315"/>
            <a:ext cx="10635448" cy="2717539"/>
          </a:xfrm>
          <a:prstGeom prst="rect">
            <a:avLst/>
          </a:prstGeom>
          <a:noFill/>
        </p:spPr>
        <p:txBody>
          <a:bodyPr wrap="square" rtlCol="0">
            <a:spAutoFit/>
          </a:bodyPr>
          <a:lstStyle/>
          <a:p>
            <a:r>
              <a:rPr lang="en-IN" sz="2400" b="1" dirty="0">
                <a:solidFill>
                  <a:srgbClr val="00B0F0"/>
                </a:solidFill>
                <a:latin typeface="Calibri" panose="020F0502020204030204" pitchFamily="34" charset="0"/>
                <a:cs typeface="Calibri" panose="020F0502020204030204" pitchFamily="34" charset="0"/>
              </a:rPr>
              <a:t>Conclusion :</a:t>
            </a:r>
          </a:p>
          <a:p>
            <a:endParaRPr lang="en-IN" dirty="0">
              <a:latin typeface="Calibri" panose="020F0502020204030204" pitchFamily="34" charset="0"/>
              <a:cs typeface="Calibri" panose="020F0502020204030204" pitchFamily="34" charset="0"/>
            </a:endParaRPr>
          </a:p>
          <a:p>
            <a:pPr marL="342900" indent="-342900" algn="just">
              <a:lnSpc>
                <a:spcPct val="150000"/>
              </a:lnSpc>
              <a:spcAft>
                <a:spcPts val="1000"/>
              </a:spcAft>
              <a:buFont typeface="Wingdings" panose="05000000000000000000" pitchFamily="2" charset="2"/>
              <a:buChar char="Ø"/>
            </a:pPr>
            <a:r>
              <a:rPr lang="en-US" sz="2200" dirty="0">
                <a:effectLst/>
                <a:latin typeface="Calibri" panose="020F0502020204030204" pitchFamily="34" charset="0"/>
                <a:ea typeface="Times New Roman" panose="02020603050405020304" pitchFamily="18" charset="0"/>
                <a:cs typeface="Calibri" panose="020F0502020204030204" pitchFamily="34" charset="0"/>
              </a:rPr>
              <a:t>Fake job postings are an important real-world challenge that require active solutions. This project aims to provide a potential solution to this problem. The textual data is pre-processed to generate optimal results and relevant numerical fields are chose as well. The output of Multiple models </a:t>
            </a:r>
            <a:r>
              <a:rPr lang="en-US" sz="2200" dirty="0">
                <a:latin typeface="Calibri" panose="020F0502020204030204" pitchFamily="34" charset="0"/>
                <a:ea typeface="Times New Roman" panose="02020603050405020304" pitchFamily="18" charset="0"/>
                <a:cs typeface="Calibri" panose="020F0502020204030204" pitchFamily="34" charset="0"/>
              </a:rPr>
              <a:t>are compare</a:t>
            </a:r>
            <a:r>
              <a:rPr lang="en-US" sz="2200" dirty="0">
                <a:effectLst/>
                <a:latin typeface="Calibri" panose="020F0502020204030204" pitchFamily="34" charset="0"/>
                <a:ea typeface="Times New Roman" panose="02020603050405020304" pitchFamily="18" charset="0"/>
                <a:cs typeface="Calibri" panose="020F0502020204030204" pitchFamily="34" charset="0"/>
              </a:rPr>
              <a:t> to produce the best possible results.</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54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71BA3-0456-F549-B426-C7AFD9448C8F}"/>
              </a:ext>
            </a:extLst>
          </p:cNvPr>
          <p:cNvSpPr txBox="1"/>
          <p:nvPr/>
        </p:nvSpPr>
        <p:spPr>
          <a:xfrm>
            <a:off x="708364" y="893970"/>
            <a:ext cx="10775272" cy="2769989"/>
          </a:xfrm>
          <a:prstGeom prst="rect">
            <a:avLst/>
          </a:prstGeom>
          <a:noFill/>
        </p:spPr>
        <p:txBody>
          <a:bodyPr wrap="square">
            <a:spAutoFit/>
          </a:bodyPr>
          <a:lstStyle/>
          <a:p>
            <a:r>
              <a:rPr lang="en-IN" sz="2400" b="1" dirty="0">
                <a:solidFill>
                  <a:srgbClr val="00B0F0"/>
                </a:solidFill>
                <a:latin typeface="Calibri" panose="020F0502020204030204" pitchFamily="34" charset="0"/>
                <a:cs typeface="Calibri" panose="020F0502020204030204" pitchFamily="34" charset="0"/>
              </a:rPr>
              <a:t>Future Scope :</a:t>
            </a:r>
          </a:p>
          <a:p>
            <a:endParaRPr lang="en-IN" sz="2400" b="1" dirty="0">
              <a:solidFill>
                <a:srgbClr val="00B0F0"/>
              </a:solidFill>
              <a:latin typeface="Calibri" panose="020F0502020204030204" pitchFamily="34" charset="0"/>
              <a:cs typeface="Calibri" panose="020F0502020204030204" pitchFamily="34" charset="0"/>
            </a:endParaRPr>
          </a:p>
          <a:p>
            <a:pPr algn="just">
              <a:lnSpc>
                <a:spcPct val="150000"/>
              </a:lnSpc>
            </a:pPr>
            <a:r>
              <a:rPr lang="en-IN" sz="2400" b="1" dirty="0">
                <a:solidFill>
                  <a:srgbClr val="00B0F0"/>
                </a:solidFill>
                <a:latin typeface="Calibri" panose="020F0502020204030204" pitchFamily="34" charset="0"/>
                <a:cs typeface="Calibri" panose="020F0502020204030204" pitchFamily="34" charset="0"/>
              </a:rPr>
              <a:t>	</a:t>
            </a:r>
            <a:r>
              <a:rPr lang="en-US" sz="2200" dirty="0">
                <a:effectLst/>
                <a:ea typeface="Times New Roman" panose="02020603050405020304" pitchFamily="18" charset="0"/>
                <a:cs typeface="Calibri" panose="020F0502020204030204" pitchFamily="34" charset="0"/>
              </a:rPr>
              <a:t>The future, if any industry wants employ these models to the practical circumstances or other related datasets about the fraudulence job posts prediction, we suggest to use the hyperparameters tuned logistic regression.</a:t>
            </a:r>
            <a:endParaRPr lang="en-IN" sz="2200" dirty="0">
              <a:effectLst/>
              <a:ea typeface="Times New Roman" panose="02020603050405020304" pitchFamily="18" charset="0"/>
              <a:cs typeface="Times New Roman" panose="02020603050405020304" pitchFamily="18" charset="0"/>
            </a:endParaRPr>
          </a:p>
          <a:p>
            <a:endParaRPr lang="en-IN" sz="2400" b="1"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80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32A7EC-2311-67F2-19EC-E849D00695D0}"/>
              </a:ext>
            </a:extLst>
          </p:cNvPr>
          <p:cNvSpPr txBox="1"/>
          <p:nvPr/>
        </p:nvSpPr>
        <p:spPr>
          <a:xfrm>
            <a:off x="1065320" y="614390"/>
            <a:ext cx="8558074" cy="461665"/>
          </a:xfrm>
          <a:prstGeom prst="rect">
            <a:avLst/>
          </a:prstGeom>
          <a:noFill/>
        </p:spPr>
        <p:txBody>
          <a:bodyPr wrap="square" rtlCol="0">
            <a:spAutoFit/>
          </a:bodyPr>
          <a:lstStyle/>
          <a:p>
            <a:r>
              <a:rPr lang="en-US" sz="2400" b="1" dirty="0">
                <a:solidFill>
                  <a:srgbClr val="00B0F0"/>
                </a:solidFill>
                <a:effectLst/>
                <a:ea typeface="Times New Roman" panose="02020603050405020304" pitchFamily="18" charset="0"/>
                <a:cs typeface="Calibri" panose="020F0502020204030204" pitchFamily="34" charset="0"/>
              </a:rPr>
              <a:t>REFERENCES:</a:t>
            </a:r>
            <a:endParaRPr lang="en-IN" sz="2400" dirty="0">
              <a:solidFill>
                <a:srgbClr val="00B0F0"/>
              </a:solidFill>
              <a:effectLst/>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81999C3-063C-ADD7-B03E-D87DDDBB37DF}"/>
              </a:ext>
            </a:extLst>
          </p:cNvPr>
          <p:cNvSpPr txBox="1"/>
          <p:nvPr/>
        </p:nvSpPr>
        <p:spPr>
          <a:xfrm>
            <a:off x="923278" y="1535837"/>
            <a:ext cx="9481351"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err="1">
                <a:effectLst/>
                <a:ea typeface="Times New Roman" panose="02020603050405020304" pitchFamily="18" charset="0"/>
              </a:rPr>
              <a:t>Honnibal</a:t>
            </a:r>
            <a:r>
              <a:rPr lang="en-US" sz="2200" dirty="0">
                <a:effectLst/>
                <a:ea typeface="Times New Roman" panose="02020603050405020304" pitchFamily="18" charset="0"/>
              </a:rPr>
              <a:t>, M., </a:t>
            </a:r>
            <a:r>
              <a:rPr lang="en-US" sz="2200" dirty="0" err="1">
                <a:effectLst/>
                <a:ea typeface="Times New Roman" panose="02020603050405020304" pitchFamily="18" charset="0"/>
              </a:rPr>
              <a:t>Montani</a:t>
            </a:r>
            <a:r>
              <a:rPr lang="en-US" sz="2200" dirty="0">
                <a:effectLst/>
                <a:ea typeface="Times New Roman" panose="02020603050405020304" pitchFamily="18" charset="0"/>
              </a:rPr>
              <a:t>, I., Van </a:t>
            </a:r>
            <a:r>
              <a:rPr lang="en-US" sz="2200" dirty="0" err="1">
                <a:effectLst/>
                <a:ea typeface="Times New Roman" panose="02020603050405020304" pitchFamily="18" charset="0"/>
              </a:rPr>
              <a:t>Landeghem</a:t>
            </a:r>
            <a:r>
              <a:rPr lang="en-US" sz="2200" dirty="0">
                <a:effectLst/>
                <a:ea typeface="Times New Roman" panose="02020603050405020304" pitchFamily="18" charset="0"/>
              </a:rPr>
              <a:t>, S., Boyd, A.: </a:t>
            </a:r>
            <a:r>
              <a:rPr lang="en-US" sz="2200" dirty="0" err="1">
                <a:effectLst/>
                <a:ea typeface="Times New Roman" panose="02020603050405020304" pitchFamily="18" charset="0"/>
              </a:rPr>
              <a:t>spaCy</a:t>
            </a:r>
            <a:r>
              <a:rPr lang="en-US" sz="2200" dirty="0">
                <a:effectLst/>
                <a:ea typeface="Times New Roman" panose="02020603050405020304" pitchFamily="18" charset="0"/>
              </a:rPr>
              <a:t>: Industrial-strength Natural Language Processing in Python (2020). </a:t>
            </a:r>
          </a:p>
          <a:p>
            <a:pPr marL="285750" indent="-285750" algn="just">
              <a:buFont typeface="Arial" panose="020B0604020202020204" pitchFamily="34" charset="0"/>
              <a:buChar char="•"/>
            </a:pPr>
            <a:r>
              <a:rPr lang="en-US" sz="2200" dirty="0">
                <a:effectLst/>
                <a:ea typeface="Times New Roman" panose="02020603050405020304" pitchFamily="18" charset="0"/>
                <a:cs typeface="Calibri" panose="020F0502020204030204" pitchFamily="34" charset="0"/>
              </a:rPr>
              <a:t>Pennington, J., </a:t>
            </a:r>
            <a:r>
              <a:rPr lang="en-US" sz="2200" dirty="0" err="1">
                <a:effectLst/>
                <a:ea typeface="Times New Roman" panose="02020603050405020304" pitchFamily="18" charset="0"/>
                <a:cs typeface="Calibri" panose="020F0502020204030204" pitchFamily="34" charset="0"/>
              </a:rPr>
              <a:t>Socher</a:t>
            </a:r>
            <a:r>
              <a:rPr lang="en-US" sz="2200" dirty="0">
                <a:effectLst/>
                <a:ea typeface="Times New Roman" panose="02020603050405020304" pitchFamily="18" charset="0"/>
                <a:cs typeface="Calibri" panose="020F0502020204030204" pitchFamily="34" charset="0"/>
              </a:rPr>
              <a:t>, R., Manning, C.D.: Glove: Global vectors for word representation. In: Empirical Methods in Natural Language Processing (EMNLP). pp. 1532–1543 (2014), http://www.aclweb.org/anthology/D14-1162</a:t>
            </a:r>
            <a:endParaRPr lang="en-IN" sz="2200" dirty="0">
              <a:effectLst/>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err="1">
                <a:effectLst/>
                <a:ea typeface="Times New Roman" panose="02020603050405020304" pitchFamily="18" charset="0"/>
              </a:rPr>
              <a:t>Vidros</a:t>
            </a:r>
            <a:r>
              <a:rPr lang="en-US" sz="2200" dirty="0">
                <a:effectLst/>
                <a:ea typeface="Times New Roman" panose="02020603050405020304" pitchFamily="18" charset="0"/>
              </a:rPr>
              <a:t>, S., </a:t>
            </a:r>
            <a:r>
              <a:rPr lang="en-US" sz="2200" dirty="0" err="1">
                <a:effectLst/>
                <a:ea typeface="Times New Roman" panose="02020603050405020304" pitchFamily="18" charset="0"/>
              </a:rPr>
              <a:t>Kolias</a:t>
            </a:r>
            <a:r>
              <a:rPr lang="en-US" sz="2200" dirty="0">
                <a:effectLst/>
                <a:ea typeface="Times New Roman" panose="02020603050405020304" pitchFamily="18" charset="0"/>
              </a:rPr>
              <a:t>, C., </a:t>
            </a:r>
            <a:r>
              <a:rPr lang="en-US" sz="2200" dirty="0" err="1">
                <a:effectLst/>
                <a:ea typeface="Times New Roman" panose="02020603050405020304" pitchFamily="18" charset="0"/>
              </a:rPr>
              <a:t>Kambourakis</a:t>
            </a:r>
            <a:r>
              <a:rPr lang="en-US" sz="2200" dirty="0">
                <a:effectLst/>
                <a:ea typeface="Times New Roman" panose="02020603050405020304" pitchFamily="18" charset="0"/>
              </a:rPr>
              <a:t>, G., </a:t>
            </a:r>
            <a:r>
              <a:rPr lang="en-US" sz="2200" dirty="0" err="1">
                <a:effectLst/>
                <a:ea typeface="Times New Roman" panose="02020603050405020304" pitchFamily="18" charset="0"/>
              </a:rPr>
              <a:t>Akoglu</a:t>
            </a:r>
            <a:r>
              <a:rPr lang="en-US" sz="2200" dirty="0">
                <a:effectLst/>
                <a:ea typeface="Times New Roman" panose="02020603050405020304" pitchFamily="18" charset="0"/>
              </a:rPr>
              <a:t>, L.: Automatic detection of online recruitment frauds: Characteristics, methods, and a public dataset. Future Internet 9(1) (2017). </a:t>
            </a:r>
            <a:endParaRPr lang="en-IN" sz="2200" dirty="0"/>
          </a:p>
        </p:txBody>
      </p:sp>
    </p:spTree>
    <p:extLst>
      <p:ext uri="{BB962C8B-B14F-4D97-AF65-F5344CB8AC3E}">
        <p14:creationId xmlns:p14="http://schemas.microsoft.com/office/powerpoint/2010/main" val="17525518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307</TotalTime>
  <Words>525</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Times New Roman</vt:lpstr>
      <vt:lpstr>Wingdings</vt:lpstr>
      <vt:lpstr>Retrospect</vt:lpstr>
      <vt:lpstr>               Fake Job Posting Prediction               Khandesh Education Society’s,      PRATAP COLLEGE, AMALNER (AUTONOMOUS)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Job Posting Prediction  PGDAI MARCH 2022 CDAC NOIDA</dc:title>
  <dc:creator>Windows User</dc:creator>
  <cp:lastModifiedBy>INDIA</cp:lastModifiedBy>
  <cp:revision>24</cp:revision>
  <dcterms:created xsi:type="dcterms:W3CDTF">2022-07-23T17:25:18Z</dcterms:created>
  <dcterms:modified xsi:type="dcterms:W3CDTF">2023-06-13T12:32:59Z</dcterms:modified>
</cp:coreProperties>
</file>