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Arimo" panose="020B0604020202020204" charset="0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HK Grotesk Bold" panose="020B0604020202020204" charset="0"/>
      <p:regular r:id="rId14"/>
    </p:embeddedFont>
    <p:embeddedFont>
      <p:font typeface="HK Grotesk Light" panose="020B0604020202020204" charset="0"/>
      <p:regular r:id="rId15"/>
    </p:embeddedFont>
    <p:embeddedFont>
      <p:font typeface="Open Sans Light Bold" panose="020B0604020202020204" charset="0"/>
      <p:regular r:id="rId16"/>
    </p:embeddedFont>
    <p:embeddedFont>
      <p:font typeface="Open Sans Extra Bold" panose="020B0604020202020204" charset="0"/>
      <p:regular r:id="rId17"/>
    </p:embeddedFont>
    <p:embeddedFont>
      <p:font typeface="Open Sans Light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3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1914912">
            <a:off x="-1534103" y="1801518"/>
            <a:ext cx="21356206" cy="687446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1028700"/>
            <a:ext cx="10316071" cy="6518131"/>
            <a:chOff x="0" y="0"/>
            <a:chExt cx="13754762" cy="8690841"/>
          </a:xfrm>
        </p:grpSpPr>
        <p:sp>
          <p:nvSpPr>
            <p:cNvPr id="4" name="TextBox 4"/>
            <p:cNvSpPr txBox="1"/>
            <p:nvPr/>
          </p:nvSpPr>
          <p:spPr>
            <a:xfrm>
              <a:off x="0" y="104775"/>
              <a:ext cx="13754762" cy="73836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430"/>
                </a:lnSpc>
              </a:pPr>
              <a:r>
                <a:rPr lang="en-US" sz="13000" spc="-390">
                  <a:solidFill>
                    <a:srgbClr val="FFFFFF"/>
                  </a:solidFill>
                  <a:latin typeface="HK Grotesk Bold Bold"/>
                </a:rPr>
                <a:t>Earth Quake Detection System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8062155"/>
              <a:ext cx="7714532" cy="6286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51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5330652" y="7061766"/>
            <a:ext cx="1928648" cy="2074442"/>
            <a:chOff x="0" y="0"/>
            <a:chExt cx="2571531" cy="2765923"/>
          </a:xfrm>
        </p:grpSpPr>
        <p:sp>
          <p:nvSpPr>
            <p:cNvPr id="7" name="AutoShape 7"/>
            <p:cNvSpPr/>
            <p:nvPr/>
          </p:nvSpPr>
          <p:spPr>
            <a:xfrm>
              <a:off x="2508031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2310295"/>
              <a:ext cx="2571531" cy="455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664"/>
                </a:lnSpc>
              </a:pPr>
              <a:r>
                <a:rPr lang="en-US" sz="2400">
                  <a:solidFill>
                    <a:srgbClr val="FFFFFF"/>
                  </a:solidFill>
                  <a:latin typeface="HK Grotesk Bold"/>
                </a:rPr>
                <a:t>01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9115" y="1085850"/>
            <a:ext cx="17391438" cy="4141099"/>
            <a:chOff x="0" y="76200"/>
            <a:chExt cx="23188584" cy="5521465"/>
          </a:xfrm>
        </p:grpSpPr>
        <p:sp>
          <p:nvSpPr>
            <p:cNvPr id="3" name="TextBox 3"/>
            <p:cNvSpPr txBox="1"/>
            <p:nvPr/>
          </p:nvSpPr>
          <p:spPr>
            <a:xfrm>
              <a:off x="0" y="76200"/>
              <a:ext cx="23188584" cy="18164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434"/>
                </a:lnSpc>
              </a:pPr>
              <a:r>
                <a:rPr lang="en-US" sz="9400" spc="-282">
                  <a:solidFill>
                    <a:srgbClr val="FFFFFF"/>
                  </a:solidFill>
                  <a:latin typeface="HK Grotesk Bold Bold"/>
                </a:rPr>
                <a:t>Abstract 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451505"/>
              <a:ext cx="19305536" cy="31461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82"/>
                </a:lnSpc>
              </a:pPr>
              <a:r>
                <a:rPr lang="en-US" sz="3200" spc="-70" dirty="0">
                  <a:solidFill>
                    <a:srgbClr val="FFFFFF"/>
                  </a:solidFill>
                  <a:latin typeface="HK Grotesk Light"/>
                </a:rPr>
                <a:t>In this we introduce a stand-alone device </a:t>
              </a:r>
              <a:r>
                <a:rPr lang="en-US" sz="3200" spc="-30" dirty="0">
                  <a:solidFill>
                    <a:srgbClr val="FFFFFF"/>
                  </a:solidFill>
                  <a:latin typeface="Arimo"/>
                </a:rPr>
                <a:t>equipped with a low-cost acceleration sensor and least computing resources to detect earthquakes.</a:t>
              </a:r>
            </a:p>
            <a:p>
              <a:pPr>
                <a:lnSpc>
                  <a:spcPts val="4582"/>
                </a:lnSpc>
              </a:pPr>
              <a:r>
                <a:rPr lang="en-US" sz="3200" spc="-30" dirty="0">
                  <a:solidFill>
                    <a:srgbClr val="FFFFFF"/>
                  </a:solidFill>
                  <a:latin typeface="Arimo"/>
                </a:rPr>
                <a:t>To that end, we first select an appropriate acceleration sensor by assessing the performance . Then, we design and develop an earthquake alert device. 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2228806">
            <a:off x="937623" y="2679825"/>
            <a:ext cx="21356206" cy="6874465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6642343" y="7183858"/>
            <a:ext cx="616957" cy="2079576"/>
            <a:chOff x="0" y="0"/>
            <a:chExt cx="822610" cy="2772768"/>
          </a:xfrm>
        </p:grpSpPr>
        <p:sp>
          <p:nvSpPr>
            <p:cNvPr id="7" name="AutoShape 7"/>
            <p:cNvSpPr/>
            <p:nvPr/>
          </p:nvSpPr>
          <p:spPr>
            <a:xfrm>
              <a:off x="75911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2310295"/>
              <a:ext cx="822610" cy="4624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664"/>
                </a:lnSpc>
              </a:pPr>
              <a:r>
                <a:rPr lang="en-US" sz="2400">
                  <a:solidFill>
                    <a:srgbClr val="FFFFFF"/>
                  </a:solidFill>
                  <a:latin typeface="HK Grotesk Bold Bold"/>
                </a:rPr>
                <a:t>02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693730" y="8287722"/>
            <a:ext cx="47625" cy="1325731"/>
          </a:xfrm>
          <a:prstGeom prst="rect">
            <a:avLst/>
          </a:prstGeom>
          <a:solidFill>
            <a:srgbClr val="57FFDC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792178">
            <a:off x="-3184334" y="-1644671"/>
            <a:ext cx="11135343" cy="3391383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>
            <a:off x="8138756" y="808659"/>
            <a:ext cx="100174" cy="7187966"/>
          </a:xfrm>
          <a:prstGeom prst="rect">
            <a:avLst/>
          </a:prstGeom>
          <a:solidFill>
            <a:srgbClr val="57FFDC"/>
          </a:solidFill>
        </p:spPr>
      </p:sp>
      <p:sp>
        <p:nvSpPr>
          <p:cNvPr id="5" name="TextBox 5"/>
          <p:cNvSpPr txBox="1"/>
          <p:nvPr/>
        </p:nvSpPr>
        <p:spPr>
          <a:xfrm>
            <a:off x="984960" y="3377718"/>
            <a:ext cx="5910916" cy="1141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80"/>
              </a:lnSpc>
            </a:pPr>
            <a:r>
              <a:rPr lang="en-US" sz="8000" spc="-240">
                <a:solidFill>
                  <a:srgbClr val="FFFFFF"/>
                </a:solidFill>
                <a:latin typeface="HK Grotesk Bold Bold"/>
              </a:rPr>
              <a:t>Objectives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144000" y="913336"/>
            <a:ext cx="8115300" cy="975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0"/>
              </a:lnSpc>
            </a:pPr>
            <a:r>
              <a:rPr lang="en-US" sz="2999">
                <a:solidFill>
                  <a:srgbClr val="57FFDC"/>
                </a:solidFill>
                <a:latin typeface="HK Grotesk Bold Bold"/>
              </a:rPr>
              <a:t>TO LEARN AND IMPLEMENT  COMPLETE DEVELPOMENT OF THE PRODUCT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144000" y="2074851"/>
            <a:ext cx="8115300" cy="455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800" spc="-56">
                <a:solidFill>
                  <a:srgbClr val="FFFFFF"/>
                </a:solidFill>
                <a:latin typeface="HK Grotesk Light"/>
              </a:rPr>
              <a:t>Presentations are tools that can be used as lectures.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144000" y="3142838"/>
            <a:ext cx="8115300" cy="487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0"/>
              </a:lnSpc>
            </a:pPr>
            <a:r>
              <a:rPr lang="en-US" sz="2999">
                <a:solidFill>
                  <a:srgbClr val="57FFDC"/>
                </a:solidFill>
                <a:latin typeface="HK Grotesk Bold Bold"/>
              </a:rPr>
              <a:t>MODEL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44000" y="3601993"/>
            <a:ext cx="8115300" cy="917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1293" spc="-25">
                <a:solidFill>
                  <a:srgbClr val="FFFFFF"/>
                </a:solidFill>
                <a:latin typeface="Arimo"/>
              </a:rPr>
              <a:t>To develop an EEW model which is cost effective and reliable system.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44000" y="4840728"/>
            <a:ext cx="8115300" cy="487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0"/>
              </a:lnSpc>
            </a:pPr>
            <a:r>
              <a:rPr lang="en-US" sz="2999">
                <a:solidFill>
                  <a:srgbClr val="57FFDC"/>
                </a:solidFill>
                <a:latin typeface="HK Grotesk Bold Bold"/>
              </a:rPr>
              <a:t>WEBSITE AND DASHBOARD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144000" y="5382164"/>
            <a:ext cx="8115300" cy="917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800" spc="-56">
                <a:solidFill>
                  <a:srgbClr val="FFFFFF"/>
                </a:solidFill>
                <a:latin typeface="HK Grotesk Light"/>
              </a:rPr>
              <a:t>To develop a website and mobile application for the alert system.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9144000" y="6734901"/>
            <a:ext cx="8115300" cy="1552821"/>
            <a:chOff x="0" y="0"/>
            <a:chExt cx="10820400" cy="2070428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38100"/>
              <a:ext cx="10820400" cy="6376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2999">
                  <a:solidFill>
                    <a:srgbClr val="57FFDC"/>
                  </a:solidFill>
                  <a:latin typeface="HK Grotesk Bold Bold"/>
                </a:rPr>
                <a:t>ML BASED PREDICTION (LATER ON STAGES)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857104"/>
              <a:ext cx="10820400" cy="12133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800" spc="-56">
                  <a:solidFill>
                    <a:srgbClr val="FFFFFF"/>
                  </a:solidFill>
                  <a:latin typeface="HK Grotesk Light"/>
                </a:rPr>
                <a:t>ML based prediction of the early earthquakes shockwaves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7432877" y="9780299"/>
            <a:ext cx="616957" cy="342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4"/>
              </a:lnSpc>
            </a:pPr>
            <a:r>
              <a:rPr lang="en-US" sz="2400">
                <a:solidFill>
                  <a:srgbClr val="FFFFFF"/>
                </a:solidFill>
                <a:latin typeface="HK Grotesk Bold Bold"/>
              </a:rPr>
              <a:t>03</a:t>
            </a:r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7979987" y="1405820"/>
            <a:ext cx="369918" cy="369918"/>
            <a:chOff x="6705600" y="1371600"/>
            <a:chExt cx="10972800" cy="10972800"/>
          </a:xfrm>
        </p:grpSpPr>
        <p:sp>
          <p:nvSpPr>
            <p:cNvPr id="17" name="Freeform 17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7979987" y="3182180"/>
            <a:ext cx="369918" cy="369918"/>
            <a:chOff x="6705600" y="1371600"/>
            <a:chExt cx="10972800" cy="10972800"/>
          </a:xfrm>
        </p:grpSpPr>
        <p:sp>
          <p:nvSpPr>
            <p:cNvPr id="19" name="Freeform 19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0097EE"/>
            </a:solidFill>
          </p:spPr>
        </p:sp>
      </p:grpSp>
      <p:grpSp>
        <p:nvGrpSpPr>
          <p:cNvPr id="20" name="Group 20"/>
          <p:cNvGrpSpPr>
            <a:grpSpLocks noChangeAspect="1"/>
          </p:cNvGrpSpPr>
          <p:nvPr/>
        </p:nvGrpSpPr>
        <p:grpSpPr>
          <a:xfrm>
            <a:off x="7979987" y="4958541"/>
            <a:ext cx="369918" cy="369918"/>
            <a:chOff x="6705600" y="1371600"/>
            <a:chExt cx="10972800" cy="10972800"/>
          </a:xfrm>
        </p:grpSpPr>
        <p:sp>
          <p:nvSpPr>
            <p:cNvPr id="21" name="Freeform 21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2" name="Group 22"/>
          <p:cNvGrpSpPr>
            <a:grpSpLocks noChangeAspect="1"/>
          </p:cNvGrpSpPr>
          <p:nvPr/>
        </p:nvGrpSpPr>
        <p:grpSpPr>
          <a:xfrm>
            <a:off x="7979987" y="6734901"/>
            <a:ext cx="369918" cy="369918"/>
            <a:chOff x="6705600" y="1371600"/>
            <a:chExt cx="10972800" cy="10972800"/>
          </a:xfrm>
        </p:grpSpPr>
        <p:sp>
          <p:nvSpPr>
            <p:cNvPr id="23" name="Freeform 23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0097EE"/>
            </a:solidFill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9816953">
            <a:off x="-2607084" y="-1808172"/>
            <a:ext cx="19036434" cy="643788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9816953">
            <a:off x="2345916" y="9738000"/>
            <a:ext cx="19036434" cy="64378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6642343" y="7183858"/>
            <a:ext cx="616957" cy="2079576"/>
            <a:chOff x="0" y="0"/>
            <a:chExt cx="822610" cy="2772768"/>
          </a:xfrm>
        </p:grpSpPr>
        <p:sp>
          <p:nvSpPr>
            <p:cNvPr id="5" name="AutoShape 5"/>
            <p:cNvSpPr/>
            <p:nvPr/>
          </p:nvSpPr>
          <p:spPr>
            <a:xfrm>
              <a:off x="75911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2310295"/>
              <a:ext cx="822610" cy="4624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664"/>
                </a:lnSpc>
              </a:pPr>
              <a:r>
                <a:rPr lang="en-US" sz="2400">
                  <a:solidFill>
                    <a:srgbClr val="FFFFFF"/>
                  </a:solidFill>
                  <a:latin typeface="HK Grotesk Bold Bold"/>
                </a:rPr>
                <a:t>04</a:t>
              </a:r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877464" y="2524610"/>
            <a:ext cx="6454190" cy="6406872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3646128" y="183356"/>
            <a:ext cx="9003545" cy="1528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Extra Bold"/>
              </a:rPr>
              <a:t>SDLC Model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911133" y="9034127"/>
            <a:ext cx="5738540" cy="879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12415159" y="3441431"/>
            <a:ext cx="4442147" cy="575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FFFFFF"/>
                </a:solidFill>
                <a:latin typeface="Open Sans Light Bold"/>
              </a:rPr>
              <a:t>Requirements Phase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726229" y="7645451"/>
            <a:ext cx="6454190" cy="575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FFFFFF"/>
                </a:solidFill>
                <a:latin typeface="Open Sans Light Bold"/>
              </a:rPr>
              <a:t>Design Phase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19033" y="7645451"/>
            <a:ext cx="6454190" cy="1170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FFFFFF"/>
                </a:solidFill>
                <a:latin typeface="Open Sans Light Bold"/>
              </a:rPr>
              <a:t>Implementation </a:t>
            </a:r>
          </a:p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FFFFFF"/>
                </a:solidFill>
                <a:latin typeface="Open Sans Light Bold"/>
              </a:rPr>
              <a:t>and Testing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1202636" y="3441431"/>
            <a:ext cx="9697529" cy="575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FFFFFF"/>
                </a:solidFill>
                <a:latin typeface="Open Sans Light Bold"/>
              </a:rPr>
              <a:t>Review phase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2355953">
            <a:off x="6010639" y="4818165"/>
            <a:ext cx="14698520" cy="473138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6642343" y="7183858"/>
            <a:ext cx="616957" cy="2079576"/>
            <a:chOff x="0" y="0"/>
            <a:chExt cx="822610" cy="2772768"/>
          </a:xfrm>
        </p:grpSpPr>
        <p:sp>
          <p:nvSpPr>
            <p:cNvPr id="4" name="AutoShape 4"/>
            <p:cNvSpPr/>
            <p:nvPr/>
          </p:nvSpPr>
          <p:spPr>
            <a:xfrm>
              <a:off x="75911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2310295"/>
              <a:ext cx="822610" cy="4624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664"/>
                </a:lnSpc>
              </a:pPr>
              <a:r>
                <a:rPr lang="en-US" sz="2400">
                  <a:solidFill>
                    <a:srgbClr val="FFFFFF"/>
                  </a:solidFill>
                  <a:latin typeface="HK Grotesk Bold Bold"/>
                </a:rPr>
                <a:t>05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46214" y="465569"/>
            <a:ext cx="1711204" cy="171120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-1586527" y="1321171"/>
            <a:ext cx="6540820" cy="3662859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10032663" y="2946919"/>
            <a:ext cx="12765544" cy="3307765"/>
            <a:chOff x="0" y="0"/>
            <a:chExt cx="17020726" cy="4410353"/>
          </a:xfrm>
        </p:grpSpPr>
        <p:sp>
          <p:nvSpPr>
            <p:cNvPr id="9" name="TextBox 9"/>
            <p:cNvSpPr txBox="1"/>
            <p:nvPr/>
          </p:nvSpPr>
          <p:spPr>
            <a:xfrm>
              <a:off x="0" y="66675"/>
              <a:ext cx="17020726" cy="30329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879"/>
                </a:lnSpc>
              </a:pPr>
              <a:r>
                <a:rPr lang="en-US" sz="8000" spc="-240">
                  <a:solidFill>
                    <a:srgbClr val="FFFFFF"/>
                  </a:solidFill>
                  <a:latin typeface="HK Grotesk Bold Bold"/>
                </a:rPr>
                <a:t>Software </a:t>
              </a:r>
            </a:p>
            <a:p>
              <a:pPr>
                <a:lnSpc>
                  <a:spcPts val="8880"/>
                </a:lnSpc>
              </a:pPr>
              <a:r>
                <a:rPr lang="en-US" sz="8000" spc="-240">
                  <a:solidFill>
                    <a:srgbClr val="FFFFFF"/>
                  </a:solidFill>
                  <a:latin typeface="HK Grotesk Bold Bold"/>
                </a:rPr>
                <a:t>Requirements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3772745"/>
              <a:ext cx="17020726" cy="6376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endParaRPr/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72698" y="4032316"/>
            <a:ext cx="2222369" cy="2222369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46214" y="6457274"/>
            <a:ext cx="2048853" cy="2048853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-2453591" y="8388812"/>
            <a:ext cx="8448462" cy="1738975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4845620" y="962025"/>
            <a:ext cx="2900474" cy="575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FFFFFF"/>
                </a:solidFill>
                <a:latin typeface="Open Sans Light"/>
              </a:rPr>
              <a:t>Android Studio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139238" y="4396482"/>
            <a:ext cx="9525" cy="879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endParaRPr/>
          </a:p>
        </p:txBody>
      </p:sp>
      <p:sp>
        <p:nvSpPr>
          <p:cNvPr id="16" name="TextBox 16"/>
          <p:cNvSpPr txBox="1"/>
          <p:nvPr/>
        </p:nvSpPr>
        <p:spPr>
          <a:xfrm>
            <a:off x="4845620" y="2880244"/>
            <a:ext cx="1656271" cy="575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FFFFFF"/>
                </a:solidFill>
                <a:latin typeface="Open Sans Light"/>
              </a:rPr>
              <a:t>Arduino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845620" y="4567873"/>
            <a:ext cx="2267898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dirty="0">
                <a:solidFill>
                  <a:srgbClr val="FFFFFF"/>
                </a:solidFill>
                <a:latin typeface="Open Sans Light"/>
              </a:rPr>
              <a:t>Firebase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845620" y="6608230"/>
            <a:ext cx="2523738" cy="575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FFFFFF"/>
                </a:solidFill>
                <a:latin typeface="Open Sans Light"/>
              </a:rPr>
              <a:t>ThingsSpeak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845620" y="8439452"/>
            <a:ext cx="1383543" cy="575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FFFFFF"/>
                </a:solidFill>
                <a:latin typeface="Open Sans Light"/>
              </a:rPr>
              <a:t>JetPack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3436445">
            <a:off x="3821047" y="208766"/>
            <a:ext cx="21356206" cy="687446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6642343" y="7183858"/>
            <a:ext cx="616957" cy="2079576"/>
            <a:chOff x="0" y="0"/>
            <a:chExt cx="822610" cy="2772768"/>
          </a:xfrm>
        </p:grpSpPr>
        <p:sp>
          <p:nvSpPr>
            <p:cNvPr id="4" name="AutoShape 4"/>
            <p:cNvSpPr/>
            <p:nvPr/>
          </p:nvSpPr>
          <p:spPr>
            <a:xfrm>
              <a:off x="75911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2310295"/>
              <a:ext cx="822610" cy="4624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664"/>
                </a:lnSpc>
              </a:pPr>
              <a:r>
                <a:rPr lang="en-US" sz="2400">
                  <a:solidFill>
                    <a:srgbClr val="FFFFFF"/>
                  </a:solidFill>
                  <a:latin typeface="HK Grotesk Bold Bold"/>
                </a:rPr>
                <a:t>06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816265" y="2908044"/>
            <a:ext cx="8827536" cy="4418313"/>
            <a:chOff x="0" y="0"/>
            <a:chExt cx="11770048" cy="5891085"/>
          </a:xfrm>
        </p:grpSpPr>
        <p:sp>
          <p:nvSpPr>
            <p:cNvPr id="7" name="TextBox 7"/>
            <p:cNvSpPr txBox="1"/>
            <p:nvPr/>
          </p:nvSpPr>
          <p:spPr>
            <a:xfrm>
              <a:off x="0" y="95250"/>
              <a:ext cx="11770048" cy="40450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861"/>
                </a:lnSpc>
              </a:pPr>
              <a:r>
                <a:rPr lang="en-US" sz="10685" spc="-320">
                  <a:solidFill>
                    <a:srgbClr val="FFFFFF"/>
                  </a:solidFill>
                  <a:latin typeface="HK Grotesk Bold Bold"/>
                </a:rPr>
                <a:t>Hardware Requirements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5052198"/>
              <a:ext cx="11770048" cy="8388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209"/>
                </a:lnSpc>
              </a:pPr>
              <a:endParaRPr/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06607" y="1321357"/>
            <a:ext cx="1874922" cy="188865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78400" y="3943501"/>
            <a:ext cx="1931337" cy="1931337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43340" y="6530119"/>
            <a:ext cx="2066396" cy="2066396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4010827" y="2199011"/>
            <a:ext cx="5022949" cy="575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FFFFFF"/>
                </a:solidFill>
                <a:latin typeface="Open Sans Light"/>
              </a:rPr>
              <a:t>ESP 8266 Microcontroller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010827" y="4541573"/>
            <a:ext cx="4810869" cy="575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FFFFFF"/>
                </a:solidFill>
                <a:latin typeface="Open Sans Light"/>
              </a:rPr>
              <a:t>ADLX345 Accelerometer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010827" y="7259682"/>
            <a:ext cx="1328291" cy="575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FFFFFF"/>
                </a:solidFill>
                <a:latin typeface="Open Sans Light"/>
              </a:rPr>
              <a:t>Buzzer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13207" y="2454261"/>
            <a:ext cx="3747231" cy="1120071"/>
            <a:chOff x="0" y="0"/>
            <a:chExt cx="7620000" cy="2277667"/>
          </a:xfrm>
        </p:grpSpPr>
        <p:sp>
          <p:nvSpPr>
            <p:cNvPr id="3" name="Freeform 3"/>
            <p:cNvSpPr/>
            <p:nvPr/>
          </p:nvSpPr>
          <p:spPr>
            <a:xfrm>
              <a:off x="0" y="1972867"/>
              <a:ext cx="7620000" cy="304800"/>
            </a:xfrm>
            <a:custGeom>
              <a:avLst/>
              <a:gdLst/>
              <a:ahLst/>
              <a:cxnLst/>
              <a:rect l="l" t="t" r="r" b="b"/>
              <a:pathLst>
                <a:path w="7620000" h="304800">
                  <a:moveTo>
                    <a:pt x="7315200" y="0"/>
                  </a:moveTo>
                  <a:lnTo>
                    <a:pt x="304800" y="0"/>
                  </a:lnTo>
                  <a:lnTo>
                    <a:pt x="0" y="0"/>
                  </a:lnTo>
                  <a:lnTo>
                    <a:pt x="304800" y="304800"/>
                  </a:lnTo>
                  <a:lnTo>
                    <a:pt x="304800" y="304800"/>
                  </a:lnTo>
                  <a:lnTo>
                    <a:pt x="7315200" y="304800"/>
                  </a:lnTo>
                  <a:lnTo>
                    <a:pt x="7620000" y="304800"/>
                  </a:lnTo>
                  <a:close/>
                </a:path>
              </a:pathLst>
            </a:custGeom>
            <a:solidFill>
              <a:srgbClr val="77838D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7315200" y="1270"/>
              <a:ext cx="304800" cy="2276397"/>
            </a:xfrm>
            <a:custGeom>
              <a:avLst/>
              <a:gdLst/>
              <a:ahLst/>
              <a:cxnLst/>
              <a:rect l="l" t="t" r="r" b="b"/>
              <a:pathLst>
                <a:path w="304800" h="2276397">
                  <a:moveTo>
                    <a:pt x="304800" y="303530"/>
                  </a:moveTo>
                  <a:lnTo>
                    <a:pt x="0" y="0"/>
                  </a:lnTo>
                  <a:lnTo>
                    <a:pt x="0" y="303530"/>
                  </a:lnTo>
                  <a:lnTo>
                    <a:pt x="0" y="1971597"/>
                  </a:lnTo>
                  <a:lnTo>
                    <a:pt x="304800" y="2276397"/>
                  </a:lnTo>
                  <a:lnTo>
                    <a:pt x="304800" y="1971597"/>
                  </a:lnTo>
                  <a:close/>
                </a:path>
              </a:pathLst>
            </a:custGeom>
            <a:solidFill>
              <a:srgbClr val="9AA7B2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7315200" cy="1972867"/>
            </a:xfrm>
            <a:custGeom>
              <a:avLst/>
              <a:gdLst/>
              <a:ahLst/>
              <a:cxnLst/>
              <a:rect l="l" t="t" r="r" b="b"/>
              <a:pathLst>
                <a:path w="7315200" h="1972867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0" y="1972867"/>
                  </a:lnTo>
                  <a:lnTo>
                    <a:pt x="0" y="1972867"/>
                  </a:lnTo>
                  <a:lnTo>
                    <a:pt x="152400" y="1972867"/>
                  </a:lnTo>
                  <a:lnTo>
                    <a:pt x="304800" y="1972867"/>
                  </a:lnTo>
                  <a:lnTo>
                    <a:pt x="7315200" y="1972867"/>
                  </a:lnTo>
                  <a:lnTo>
                    <a:pt x="7315200" y="304800"/>
                  </a:lnTo>
                  <a:lnTo>
                    <a:pt x="7315200" y="241300"/>
                  </a:lnTo>
                  <a:lnTo>
                    <a:pt x="7315200" y="1270"/>
                  </a:lnTo>
                  <a:lnTo>
                    <a:pt x="7315200" y="0"/>
                  </a:lnTo>
                  <a:close/>
                </a:path>
              </a:pathLst>
            </a:custGeom>
            <a:solidFill>
              <a:srgbClr val="C7D0D8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1607585" y="2115414"/>
            <a:ext cx="3150288" cy="1797765"/>
            <a:chOff x="0" y="0"/>
            <a:chExt cx="7620000" cy="4348480"/>
          </a:xfrm>
        </p:grpSpPr>
        <p:sp>
          <p:nvSpPr>
            <p:cNvPr id="7" name="Freeform 7"/>
            <p:cNvSpPr/>
            <p:nvPr/>
          </p:nvSpPr>
          <p:spPr>
            <a:xfrm>
              <a:off x="0" y="4043680"/>
              <a:ext cx="7620000" cy="304800"/>
            </a:xfrm>
            <a:custGeom>
              <a:avLst/>
              <a:gdLst/>
              <a:ahLst/>
              <a:cxnLst/>
              <a:rect l="l" t="t" r="r" b="b"/>
              <a:pathLst>
                <a:path w="7620000" h="304800">
                  <a:moveTo>
                    <a:pt x="7315200" y="0"/>
                  </a:moveTo>
                  <a:lnTo>
                    <a:pt x="304800" y="0"/>
                  </a:lnTo>
                  <a:lnTo>
                    <a:pt x="0" y="0"/>
                  </a:lnTo>
                  <a:lnTo>
                    <a:pt x="304800" y="304800"/>
                  </a:lnTo>
                  <a:lnTo>
                    <a:pt x="304800" y="304800"/>
                  </a:lnTo>
                  <a:lnTo>
                    <a:pt x="7315200" y="304800"/>
                  </a:lnTo>
                  <a:lnTo>
                    <a:pt x="7620000" y="304800"/>
                  </a:lnTo>
                  <a:close/>
                </a:path>
              </a:pathLst>
            </a:custGeom>
            <a:solidFill>
              <a:srgbClr val="77838D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7315200" y="1270"/>
              <a:ext cx="304800" cy="4347210"/>
            </a:xfrm>
            <a:custGeom>
              <a:avLst/>
              <a:gdLst/>
              <a:ahLst/>
              <a:cxnLst/>
              <a:rect l="l" t="t" r="r" b="b"/>
              <a:pathLst>
                <a:path w="304800" h="4347210">
                  <a:moveTo>
                    <a:pt x="304800" y="303530"/>
                  </a:moveTo>
                  <a:lnTo>
                    <a:pt x="0" y="0"/>
                  </a:lnTo>
                  <a:lnTo>
                    <a:pt x="0" y="303530"/>
                  </a:lnTo>
                  <a:lnTo>
                    <a:pt x="0" y="4042410"/>
                  </a:lnTo>
                  <a:lnTo>
                    <a:pt x="304800" y="4347210"/>
                  </a:lnTo>
                  <a:lnTo>
                    <a:pt x="304800" y="4042410"/>
                  </a:lnTo>
                  <a:close/>
                </a:path>
              </a:pathLst>
            </a:custGeom>
            <a:solidFill>
              <a:srgbClr val="9AA7B2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0"/>
              <a:ext cx="7315200" cy="4043680"/>
            </a:xfrm>
            <a:custGeom>
              <a:avLst/>
              <a:gdLst/>
              <a:ahLst/>
              <a:cxnLst/>
              <a:rect l="l" t="t" r="r" b="b"/>
              <a:pathLst>
                <a:path w="7315200" h="404368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0" y="4043680"/>
                  </a:lnTo>
                  <a:lnTo>
                    <a:pt x="0" y="4043680"/>
                  </a:lnTo>
                  <a:lnTo>
                    <a:pt x="152400" y="4043680"/>
                  </a:lnTo>
                  <a:lnTo>
                    <a:pt x="304800" y="4043680"/>
                  </a:lnTo>
                  <a:lnTo>
                    <a:pt x="7315200" y="4043680"/>
                  </a:lnTo>
                  <a:lnTo>
                    <a:pt x="7315200" y="304800"/>
                  </a:lnTo>
                  <a:lnTo>
                    <a:pt x="7315200" y="241300"/>
                  </a:lnTo>
                  <a:lnTo>
                    <a:pt x="7315200" y="1270"/>
                  </a:lnTo>
                  <a:lnTo>
                    <a:pt x="7315200" y="0"/>
                  </a:lnTo>
                  <a:close/>
                </a:path>
              </a:pathLst>
            </a:custGeom>
            <a:solidFill>
              <a:srgbClr val="C7D0D8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8073871" y="8711539"/>
            <a:ext cx="3754971" cy="1071418"/>
            <a:chOff x="0" y="0"/>
            <a:chExt cx="7620000" cy="2174240"/>
          </a:xfrm>
        </p:grpSpPr>
        <p:sp>
          <p:nvSpPr>
            <p:cNvPr id="11" name="Freeform 11"/>
            <p:cNvSpPr/>
            <p:nvPr/>
          </p:nvSpPr>
          <p:spPr>
            <a:xfrm>
              <a:off x="0" y="1869440"/>
              <a:ext cx="7620000" cy="304800"/>
            </a:xfrm>
            <a:custGeom>
              <a:avLst/>
              <a:gdLst/>
              <a:ahLst/>
              <a:cxnLst/>
              <a:rect l="l" t="t" r="r" b="b"/>
              <a:pathLst>
                <a:path w="7620000" h="304800">
                  <a:moveTo>
                    <a:pt x="7315200" y="0"/>
                  </a:moveTo>
                  <a:lnTo>
                    <a:pt x="304800" y="0"/>
                  </a:lnTo>
                  <a:lnTo>
                    <a:pt x="0" y="0"/>
                  </a:lnTo>
                  <a:lnTo>
                    <a:pt x="304800" y="304800"/>
                  </a:lnTo>
                  <a:lnTo>
                    <a:pt x="304800" y="304800"/>
                  </a:lnTo>
                  <a:lnTo>
                    <a:pt x="7315200" y="304800"/>
                  </a:lnTo>
                  <a:lnTo>
                    <a:pt x="7620000" y="304800"/>
                  </a:lnTo>
                  <a:close/>
                </a:path>
              </a:pathLst>
            </a:custGeom>
            <a:solidFill>
              <a:srgbClr val="77838D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7315200" y="1270"/>
              <a:ext cx="304800" cy="2172970"/>
            </a:xfrm>
            <a:custGeom>
              <a:avLst/>
              <a:gdLst/>
              <a:ahLst/>
              <a:cxnLst/>
              <a:rect l="l" t="t" r="r" b="b"/>
              <a:pathLst>
                <a:path w="304800" h="2172970">
                  <a:moveTo>
                    <a:pt x="304800" y="303530"/>
                  </a:moveTo>
                  <a:lnTo>
                    <a:pt x="0" y="0"/>
                  </a:lnTo>
                  <a:lnTo>
                    <a:pt x="0" y="303530"/>
                  </a:lnTo>
                  <a:lnTo>
                    <a:pt x="0" y="1868170"/>
                  </a:lnTo>
                  <a:lnTo>
                    <a:pt x="304800" y="2172970"/>
                  </a:lnTo>
                  <a:lnTo>
                    <a:pt x="304800" y="1868170"/>
                  </a:lnTo>
                  <a:close/>
                </a:path>
              </a:pathLst>
            </a:custGeom>
            <a:solidFill>
              <a:srgbClr val="9AA7B2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0" y="0"/>
              <a:ext cx="7315200" cy="1869440"/>
            </a:xfrm>
            <a:custGeom>
              <a:avLst/>
              <a:gdLst/>
              <a:ahLst/>
              <a:cxnLst/>
              <a:rect l="l" t="t" r="r" b="b"/>
              <a:pathLst>
                <a:path w="7315200" h="186944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0" y="1869440"/>
                  </a:lnTo>
                  <a:lnTo>
                    <a:pt x="0" y="1869440"/>
                  </a:lnTo>
                  <a:lnTo>
                    <a:pt x="152400" y="1869440"/>
                  </a:lnTo>
                  <a:lnTo>
                    <a:pt x="304800" y="1869440"/>
                  </a:lnTo>
                  <a:lnTo>
                    <a:pt x="7315200" y="1869440"/>
                  </a:lnTo>
                  <a:lnTo>
                    <a:pt x="7315200" y="304800"/>
                  </a:lnTo>
                  <a:lnTo>
                    <a:pt x="7315200" y="241300"/>
                  </a:lnTo>
                  <a:lnTo>
                    <a:pt x="7315200" y="1270"/>
                  </a:lnTo>
                  <a:lnTo>
                    <a:pt x="7315200" y="0"/>
                  </a:lnTo>
                  <a:close/>
                </a:path>
              </a:pathLst>
            </a:custGeom>
            <a:solidFill>
              <a:srgbClr val="C7D0D8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3373374" y="8722591"/>
            <a:ext cx="3754971" cy="1071418"/>
            <a:chOff x="0" y="0"/>
            <a:chExt cx="7620000" cy="2174240"/>
          </a:xfrm>
        </p:grpSpPr>
        <p:sp>
          <p:nvSpPr>
            <p:cNvPr id="15" name="Freeform 15"/>
            <p:cNvSpPr/>
            <p:nvPr/>
          </p:nvSpPr>
          <p:spPr>
            <a:xfrm>
              <a:off x="0" y="1869440"/>
              <a:ext cx="7620000" cy="304800"/>
            </a:xfrm>
            <a:custGeom>
              <a:avLst/>
              <a:gdLst/>
              <a:ahLst/>
              <a:cxnLst/>
              <a:rect l="l" t="t" r="r" b="b"/>
              <a:pathLst>
                <a:path w="7620000" h="304800">
                  <a:moveTo>
                    <a:pt x="7315200" y="0"/>
                  </a:moveTo>
                  <a:lnTo>
                    <a:pt x="304800" y="0"/>
                  </a:lnTo>
                  <a:lnTo>
                    <a:pt x="0" y="0"/>
                  </a:lnTo>
                  <a:lnTo>
                    <a:pt x="304800" y="304800"/>
                  </a:lnTo>
                  <a:lnTo>
                    <a:pt x="304800" y="304800"/>
                  </a:lnTo>
                  <a:lnTo>
                    <a:pt x="7315200" y="304800"/>
                  </a:lnTo>
                  <a:lnTo>
                    <a:pt x="7620000" y="304800"/>
                  </a:lnTo>
                  <a:close/>
                </a:path>
              </a:pathLst>
            </a:custGeom>
            <a:solidFill>
              <a:srgbClr val="77838D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7315200" y="1270"/>
              <a:ext cx="304800" cy="2172970"/>
            </a:xfrm>
            <a:custGeom>
              <a:avLst/>
              <a:gdLst/>
              <a:ahLst/>
              <a:cxnLst/>
              <a:rect l="l" t="t" r="r" b="b"/>
              <a:pathLst>
                <a:path w="304800" h="2172970">
                  <a:moveTo>
                    <a:pt x="304800" y="303530"/>
                  </a:moveTo>
                  <a:lnTo>
                    <a:pt x="0" y="0"/>
                  </a:lnTo>
                  <a:lnTo>
                    <a:pt x="0" y="303530"/>
                  </a:lnTo>
                  <a:lnTo>
                    <a:pt x="0" y="1868170"/>
                  </a:lnTo>
                  <a:lnTo>
                    <a:pt x="304800" y="2172970"/>
                  </a:lnTo>
                  <a:lnTo>
                    <a:pt x="304800" y="1868170"/>
                  </a:lnTo>
                  <a:close/>
                </a:path>
              </a:pathLst>
            </a:custGeom>
            <a:solidFill>
              <a:srgbClr val="9AA7B2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0" y="0"/>
              <a:ext cx="7315200" cy="1869440"/>
            </a:xfrm>
            <a:custGeom>
              <a:avLst/>
              <a:gdLst/>
              <a:ahLst/>
              <a:cxnLst/>
              <a:rect l="l" t="t" r="r" b="b"/>
              <a:pathLst>
                <a:path w="7315200" h="186944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0" y="1869440"/>
                  </a:lnTo>
                  <a:lnTo>
                    <a:pt x="0" y="1869440"/>
                  </a:lnTo>
                  <a:lnTo>
                    <a:pt x="152400" y="1869440"/>
                  </a:lnTo>
                  <a:lnTo>
                    <a:pt x="304800" y="1869440"/>
                  </a:lnTo>
                  <a:lnTo>
                    <a:pt x="7315200" y="1869440"/>
                  </a:lnTo>
                  <a:lnTo>
                    <a:pt x="7315200" y="304800"/>
                  </a:lnTo>
                  <a:lnTo>
                    <a:pt x="7315200" y="241300"/>
                  </a:lnTo>
                  <a:lnTo>
                    <a:pt x="7315200" y="1270"/>
                  </a:lnTo>
                  <a:lnTo>
                    <a:pt x="7315200" y="0"/>
                  </a:lnTo>
                  <a:close/>
                </a:path>
              </a:pathLst>
            </a:custGeom>
            <a:solidFill>
              <a:srgbClr val="C7D0D8"/>
            </a:solidFill>
          </p:spPr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21323" y="2393497"/>
            <a:ext cx="3608108" cy="1180835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353029" y="5699996"/>
            <a:ext cx="3533388" cy="1874859"/>
          </a:xfrm>
          <a:prstGeom prst="rect">
            <a:avLst/>
          </a:prstGeom>
        </p:spPr>
      </p:pic>
      <p:grpSp>
        <p:nvGrpSpPr>
          <p:cNvPr id="20" name="Group 20"/>
          <p:cNvGrpSpPr/>
          <p:nvPr/>
        </p:nvGrpSpPr>
        <p:grpSpPr>
          <a:xfrm>
            <a:off x="4029431" y="2631485"/>
            <a:ext cx="1437319" cy="704860"/>
            <a:chOff x="0" y="0"/>
            <a:chExt cx="3778413" cy="185293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3778413" cy="1854200"/>
            </a:xfrm>
            <a:custGeom>
              <a:avLst/>
              <a:gdLst/>
              <a:ahLst/>
              <a:cxnLst/>
              <a:rect l="l" t="t" r="r" b="b"/>
              <a:pathLst>
                <a:path w="3778413" h="1854200">
                  <a:moveTo>
                    <a:pt x="3678083" y="739140"/>
                  </a:moveTo>
                  <a:lnTo>
                    <a:pt x="2757333" y="49530"/>
                  </a:lnTo>
                  <a:cubicBezTo>
                    <a:pt x="2712883" y="16510"/>
                    <a:pt x="2664623" y="0"/>
                    <a:pt x="2615093" y="0"/>
                  </a:cubicBezTo>
                  <a:cubicBezTo>
                    <a:pt x="2509683" y="0"/>
                    <a:pt x="2432213" y="81280"/>
                    <a:pt x="2432213" y="194310"/>
                  </a:cubicBezTo>
                  <a:lnTo>
                    <a:pt x="2432213" y="605790"/>
                  </a:lnTo>
                  <a:lnTo>
                    <a:pt x="313690" y="605790"/>
                  </a:lnTo>
                  <a:cubicBezTo>
                    <a:pt x="139700" y="609600"/>
                    <a:pt x="0" y="751840"/>
                    <a:pt x="0" y="927100"/>
                  </a:cubicBezTo>
                  <a:cubicBezTo>
                    <a:pt x="0" y="1102360"/>
                    <a:pt x="139700" y="1244600"/>
                    <a:pt x="313690" y="1248410"/>
                  </a:cubicBezTo>
                  <a:lnTo>
                    <a:pt x="2432213" y="1248410"/>
                  </a:lnTo>
                  <a:lnTo>
                    <a:pt x="2432213" y="1659890"/>
                  </a:lnTo>
                  <a:cubicBezTo>
                    <a:pt x="2432213" y="1772920"/>
                    <a:pt x="2509683" y="1854200"/>
                    <a:pt x="2615093" y="1854200"/>
                  </a:cubicBezTo>
                  <a:cubicBezTo>
                    <a:pt x="2664623" y="1854200"/>
                    <a:pt x="2712883" y="1836420"/>
                    <a:pt x="2757333" y="1803400"/>
                  </a:cubicBezTo>
                  <a:lnTo>
                    <a:pt x="3678083" y="1115060"/>
                  </a:lnTo>
                  <a:cubicBezTo>
                    <a:pt x="3741583" y="1066800"/>
                    <a:pt x="3778413" y="998220"/>
                    <a:pt x="3778413" y="927100"/>
                  </a:cubicBezTo>
                  <a:cubicBezTo>
                    <a:pt x="3778413" y="854710"/>
                    <a:pt x="3741583" y="787400"/>
                    <a:pt x="3678083" y="739140"/>
                  </a:cubicBezTo>
                  <a:close/>
                </a:path>
              </a:pathLst>
            </a:custGeom>
            <a:solidFill>
              <a:srgbClr val="55A4A5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5662399" y="558341"/>
            <a:ext cx="8577916" cy="2199664"/>
            <a:chOff x="0" y="0"/>
            <a:chExt cx="11437221" cy="2932885"/>
          </a:xfrm>
        </p:grpSpPr>
        <p:sp>
          <p:nvSpPr>
            <p:cNvPr id="23" name="TextBox 23"/>
            <p:cNvSpPr txBox="1"/>
            <p:nvPr/>
          </p:nvSpPr>
          <p:spPr>
            <a:xfrm>
              <a:off x="0" y="66675"/>
              <a:ext cx="11437221" cy="15441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880"/>
                </a:lnSpc>
              </a:pPr>
              <a:r>
                <a:rPr lang="en-US" sz="8000" spc="-240">
                  <a:solidFill>
                    <a:srgbClr val="141414"/>
                  </a:solidFill>
                  <a:latin typeface="HK Grotesk Bold Bold"/>
                </a:rPr>
                <a:t>Data Flow Diagram 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2295277"/>
              <a:ext cx="10820400" cy="6376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7259300" y="9445999"/>
            <a:ext cx="616957" cy="336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4"/>
              </a:lnSpc>
            </a:pPr>
            <a:r>
              <a:rPr lang="en-US" sz="2400">
                <a:solidFill>
                  <a:srgbClr val="FFFFFF"/>
                </a:solidFill>
                <a:latin typeface="HK Grotesk Bold"/>
              </a:rPr>
              <a:t>06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9760438" y="2631485"/>
            <a:ext cx="1437319" cy="704860"/>
            <a:chOff x="0" y="0"/>
            <a:chExt cx="3778413" cy="185293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3778413" cy="1854200"/>
            </a:xfrm>
            <a:custGeom>
              <a:avLst/>
              <a:gdLst/>
              <a:ahLst/>
              <a:cxnLst/>
              <a:rect l="l" t="t" r="r" b="b"/>
              <a:pathLst>
                <a:path w="3778413" h="1854200">
                  <a:moveTo>
                    <a:pt x="3678083" y="739140"/>
                  </a:moveTo>
                  <a:lnTo>
                    <a:pt x="2757333" y="49530"/>
                  </a:lnTo>
                  <a:cubicBezTo>
                    <a:pt x="2712883" y="16510"/>
                    <a:pt x="2664623" y="0"/>
                    <a:pt x="2615093" y="0"/>
                  </a:cubicBezTo>
                  <a:cubicBezTo>
                    <a:pt x="2509683" y="0"/>
                    <a:pt x="2432213" y="81280"/>
                    <a:pt x="2432213" y="194310"/>
                  </a:cubicBezTo>
                  <a:lnTo>
                    <a:pt x="2432213" y="605790"/>
                  </a:lnTo>
                  <a:lnTo>
                    <a:pt x="313690" y="605790"/>
                  </a:lnTo>
                  <a:cubicBezTo>
                    <a:pt x="139700" y="609600"/>
                    <a:pt x="0" y="751840"/>
                    <a:pt x="0" y="927100"/>
                  </a:cubicBezTo>
                  <a:cubicBezTo>
                    <a:pt x="0" y="1102360"/>
                    <a:pt x="139700" y="1244600"/>
                    <a:pt x="313690" y="1248410"/>
                  </a:cubicBezTo>
                  <a:lnTo>
                    <a:pt x="2432213" y="1248410"/>
                  </a:lnTo>
                  <a:lnTo>
                    <a:pt x="2432213" y="1659890"/>
                  </a:lnTo>
                  <a:cubicBezTo>
                    <a:pt x="2432213" y="1772920"/>
                    <a:pt x="2509683" y="1854200"/>
                    <a:pt x="2615093" y="1854200"/>
                  </a:cubicBezTo>
                  <a:cubicBezTo>
                    <a:pt x="2664623" y="1854200"/>
                    <a:pt x="2712883" y="1836420"/>
                    <a:pt x="2757333" y="1803400"/>
                  </a:cubicBezTo>
                  <a:lnTo>
                    <a:pt x="3678083" y="1115060"/>
                  </a:lnTo>
                  <a:cubicBezTo>
                    <a:pt x="3741583" y="1066800"/>
                    <a:pt x="3778413" y="998220"/>
                    <a:pt x="3778413" y="927100"/>
                  </a:cubicBezTo>
                  <a:cubicBezTo>
                    <a:pt x="3778413" y="854710"/>
                    <a:pt x="3741583" y="787400"/>
                    <a:pt x="3678083" y="739140"/>
                  </a:cubicBezTo>
                  <a:close/>
                </a:path>
              </a:pathLst>
            </a:custGeom>
            <a:solidFill>
              <a:srgbClr val="55A4A5"/>
            </a:solidFill>
          </p:spPr>
        </p:sp>
      </p:grpSp>
      <p:grpSp>
        <p:nvGrpSpPr>
          <p:cNvPr id="28" name="Group 28"/>
          <p:cNvGrpSpPr/>
          <p:nvPr/>
        </p:nvGrpSpPr>
        <p:grpSpPr>
          <a:xfrm rot="5400000">
            <a:off x="12464070" y="4133756"/>
            <a:ext cx="1437319" cy="704860"/>
            <a:chOff x="0" y="0"/>
            <a:chExt cx="3778413" cy="185293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3778413" cy="1854200"/>
            </a:xfrm>
            <a:custGeom>
              <a:avLst/>
              <a:gdLst/>
              <a:ahLst/>
              <a:cxnLst/>
              <a:rect l="l" t="t" r="r" b="b"/>
              <a:pathLst>
                <a:path w="3778413" h="1854200">
                  <a:moveTo>
                    <a:pt x="3678083" y="739140"/>
                  </a:moveTo>
                  <a:lnTo>
                    <a:pt x="2757333" y="49530"/>
                  </a:lnTo>
                  <a:cubicBezTo>
                    <a:pt x="2712883" y="16510"/>
                    <a:pt x="2664623" y="0"/>
                    <a:pt x="2615093" y="0"/>
                  </a:cubicBezTo>
                  <a:cubicBezTo>
                    <a:pt x="2509683" y="0"/>
                    <a:pt x="2432213" y="81280"/>
                    <a:pt x="2432213" y="194310"/>
                  </a:cubicBezTo>
                  <a:lnTo>
                    <a:pt x="2432213" y="605790"/>
                  </a:lnTo>
                  <a:lnTo>
                    <a:pt x="313690" y="605790"/>
                  </a:lnTo>
                  <a:cubicBezTo>
                    <a:pt x="139700" y="609600"/>
                    <a:pt x="0" y="751840"/>
                    <a:pt x="0" y="927100"/>
                  </a:cubicBezTo>
                  <a:cubicBezTo>
                    <a:pt x="0" y="1102360"/>
                    <a:pt x="139700" y="1244600"/>
                    <a:pt x="313690" y="1248410"/>
                  </a:cubicBezTo>
                  <a:lnTo>
                    <a:pt x="2432213" y="1248410"/>
                  </a:lnTo>
                  <a:lnTo>
                    <a:pt x="2432213" y="1659890"/>
                  </a:lnTo>
                  <a:cubicBezTo>
                    <a:pt x="2432213" y="1772920"/>
                    <a:pt x="2509683" y="1854200"/>
                    <a:pt x="2615093" y="1854200"/>
                  </a:cubicBezTo>
                  <a:cubicBezTo>
                    <a:pt x="2664623" y="1854200"/>
                    <a:pt x="2712883" y="1836420"/>
                    <a:pt x="2757333" y="1803400"/>
                  </a:cubicBezTo>
                  <a:lnTo>
                    <a:pt x="3678083" y="1115060"/>
                  </a:lnTo>
                  <a:cubicBezTo>
                    <a:pt x="3741583" y="1066800"/>
                    <a:pt x="3778413" y="998220"/>
                    <a:pt x="3778413" y="927100"/>
                  </a:cubicBezTo>
                  <a:cubicBezTo>
                    <a:pt x="3778413" y="854710"/>
                    <a:pt x="3741583" y="787400"/>
                    <a:pt x="3678083" y="739140"/>
                  </a:cubicBezTo>
                  <a:close/>
                </a:path>
              </a:pathLst>
            </a:custGeom>
            <a:solidFill>
              <a:srgbClr val="55A4A5"/>
            </a:solidFill>
          </p:spPr>
        </p:sp>
      </p:grpSp>
      <p:grpSp>
        <p:nvGrpSpPr>
          <p:cNvPr id="30" name="Group 30"/>
          <p:cNvGrpSpPr/>
          <p:nvPr/>
        </p:nvGrpSpPr>
        <p:grpSpPr>
          <a:xfrm rot="8238165">
            <a:off x="10536496" y="7396561"/>
            <a:ext cx="1437319" cy="704860"/>
            <a:chOff x="0" y="0"/>
            <a:chExt cx="3778413" cy="185293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3778413" cy="1854200"/>
            </a:xfrm>
            <a:custGeom>
              <a:avLst/>
              <a:gdLst/>
              <a:ahLst/>
              <a:cxnLst/>
              <a:rect l="l" t="t" r="r" b="b"/>
              <a:pathLst>
                <a:path w="3778413" h="1854200">
                  <a:moveTo>
                    <a:pt x="3678083" y="739140"/>
                  </a:moveTo>
                  <a:lnTo>
                    <a:pt x="2757333" y="49530"/>
                  </a:lnTo>
                  <a:cubicBezTo>
                    <a:pt x="2712883" y="16510"/>
                    <a:pt x="2664623" y="0"/>
                    <a:pt x="2615093" y="0"/>
                  </a:cubicBezTo>
                  <a:cubicBezTo>
                    <a:pt x="2509683" y="0"/>
                    <a:pt x="2432213" y="81280"/>
                    <a:pt x="2432213" y="194310"/>
                  </a:cubicBezTo>
                  <a:lnTo>
                    <a:pt x="2432213" y="605790"/>
                  </a:lnTo>
                  <a:lnTo>
                    <a:pt x="313690" y="605790"/>
                  </a:lnTo>
                  <a:cubicBezTo>
                    <a:pt x="139700" y="609600"/>
                    <a:pt x="0" y="751840"/>
                    <a:pt x="0" y="927100"/>
                  </a:cubicBezTo>
                  <a:cubicBezTo>
                    <a:pt x="0" y="1102360"/>
                    <a:pt x="139700" y="1244600"/>
                    <a:pt x="313690" y="1248410"/>
                  </a:cubicBezTo>
                  <a:lnTo>
                    <a:pt x="2432213" y="1248410"/>
                  </a:lnTo>
                  <a:lnTo>
                    <a:pt x="2432213" y="1659890"/>
                  </a:lnTo>
                  <a:cubicBezTo>
                    <a:pt x="2432213" y="1772920"/>
                    <a:pt x="2509683" y="1854200"/>
                    <a:pt x="2615093" y="1854200"/>
                  </a:cubicBezTo>
                  <a:cubicBezTo>
                    <a:pt x="2664623" y="1854200"/>
                    <a:pt x="2712883" y="1836420"/>
                    <a:pt x="2757333" y="1803400"/>
                  </a:cubicBezTo>
                  <a:lnTo>
                    <a:pt x="3678083" y="1115060"/>
                  </a:lnTo>
                  <a:cubicBezTo>
                    <a:pt x="3741583" y="1066800"/>
                    <a:pt x="3778413" y="998220"/>
                    <a:pt x="3778413" y="927100"/>
                  </a:cubicBezTo>
                  <a:cubicBezTo>
                    <a:pt x="3778413" y="854710"/>
                    <a:pt x="3741583" y="787400"/>
                    <a:pt x="3678083" y="739140"/>
                  </a:cubicBezTo>
                  <a:close/>
                </a:path>
              </a:pathLst>
            </a:custGeom>
            <a:solidFill>
              <a:srgbClr val="55A4A5"/>
            </a:solidFill>
          </p:spPr>
        </p:sp>
      </p:grpSp>
      <p:grpSp>
        <p:nvGrpSpPr>
          <p:cNvPr id="32" name="Group 32"/>
          <p:cNvGrpSpPr/>
          <p:nvPr/>
        </p:nvGrpSpPr>
        <p:grpSpPr>
          <a:xfrm rot="3306364">
            <a:off x="14039214" y="7441268"/>
            <a:ext cx="1437319" cy="704860"/>
            <a:chOff x="0" y="0"/>
            <a:chExt cx="3778413" cy="185293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3778413" cy="1854200"/>
            </a:xfrm>
            <a:custGeom>
              <a:avLst/>
              <a:gdLst/>
              <a:ahLst/>
              <a:cxnLst/>
              <a:rect l="l" t="t" r="r" b="b"/>
              <a:pathLst>
                <a:path w="3778413" h="1854200">
                  <a:moveTo>
                    <a:pt x="3678083" y="739140"/>
                  </a:moveTo>
                  <a:lnTo>
                    <a:pt x="2757333" y="49530"/>
                  </a:lnTo>
                  <a:cubicBezTo>
                    <a:pt x="2712883" y="16510"/>
                    <a:pt x="2664623" y="0"/>
                    <a:pt x="2615093" y="0"/>
                  </a:cubicBezTo>
                  <a:cubicBezTo>
                    <a:pt x="2509683" y="0"/>
                    <a:pt x="2432213" y="81280"/>
                    <a:pt x="2432213" y="194310"/>
                  </a:cubicBezTo>
                  <a:lnTo>
                    <a:pt x="2432213" y="605790"/>
                  </a:lnTo>
                  <a:lnTo>
                    <a:pt x="313690" y="605790"/>
                  </a:lnTo>
                  <a:cubicBezTo>
                    <a:pt x="139700" y="609600"/>
                    <a:pt x="0" y="751840"/>
                    <a:pt x="0" y="927100"/>
                  </a:cubicBezTo>
                  <a:cubicBezTo>
                    <a:pt x="0" y="1102360"/>
                    <a:pt x="139700" y="1244600"/>
                    <a:pt x="313690" y="1248410"/>
                  </a:cubicBezTo>
                  <a:lnTo>
                    <a:pt x="2432213" y="1248410"/>
                  </a:lnTo>
                  <a:lnTo>
                    <a:pt x="2432213" y="1659890"/>
                  </a:lnTo>
                  <a:cubicBezTo>
                    <a:pt x="2432213" y="1772920"/>
                    <a:pt x="2509683" y="1854200"/>
                    <a:pt x="2615093" y="1854200"/>
                  </a:cubicBezTo>
                  <a:cubicBezTo>
                    <a:pt x="2664623" y="1854200"/>
                    <a:pt x="2712883" y="1836420"/>
                    <a:pt x="2757333" y="1803400"/>
                  </a:cubicBezTo>
                  <a:lnTo>
                    <a:pt x="3678083" y="1115060"/>
                  </a:lnTo>
                  <a:cubicBezTo>
                    <a:pt x="3741583" y="1066800"/>
                    <a:pt x="3778413" y="998220"/>
                    <a:pt x="3778413" y="927100"/>
                  </a:cubicBezTo>
                  <a:cubicBezTo>
                    <a:pt x="3778413" y="854710"/>
                    <a:pt x="3741583" y="787400"/>
                    <a:pt x="3678083" y="739140"/>
                  </a:cubicBezTo>
                  <a:close/>
                </a:path>
              </a:pathLst>
            </a:custGeom>
            <a:solidFill>
              <a:srgbClr val="55A4A5"/>
            </a:solidFill>
          </p:spPr>
        </p:sp>
      </p:grpSp>
      <p:sp>
        <p:nvSpPr>
          <p:cNvPr id="34" name="TextBox 34"/>
          <p:cNvSpPr txBox="1"/>
          <p:nvPr/>
        </p:nvSpPr>
        <p:spPr>
          <a:xfrm>
            <a:off x="1028700" y="3692078"/>
            <a:ext cx="2025742" cy="404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23"/>
              </a:lnSpc>
            </a:pPr>
            <a:r>
              <a:rPr lang="en-US" sz="2445">
                <a:solidFill>
                  <a:srgbClr val="000000"/>
                </a:solidFill>
                <a:latin typeface="Open Sans Light"/>
              </a:rPr>
              <a:t>Seismic Waves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6013207" y="2440452"/>
            <a:ext cx="3659312" cy="1029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80"/>
              </a:lnSpc>
            </a:pPr>
            <a:r>
              <a:rPr lang="en-US" sz="2986">
                <a:solidFill>
                  <a:srgbClr val="000000"/>
                </a:solidFill>
                <a:latin typeface="Open Sans Light Bold"/>
              </a:rPr>
              <a:t>ADLX345 Accelerometer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1828842" y="2397111"/>
            <a:ext cx="2739145" cy="936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1"/>
              </a:lnSpc>
            </a:pPr>
            <a:r>
              <a:rPr lang="en-US" sz="2700">
                <a:solidFill>
                  <a:srgbClr val="000000"/>
                </a:solidFill>
                <a:latin typeface="Open Sans Light Bold"/>
              </a:rPr>
              <a:t>ESP 8266 </a:t>
            </a:r>
          </a:p>
          <a:p>
            <a:pPr algn="ctr">
              <a:lnSpc>
                <a:spcPts val="3781"/>
              </a:lnSpc>
            </a:pPr>
            <a:r>
              <a:rPr lang="en-US" sz="2700">
                <a:solidFill>
                  <a:srgbClr val="000000"/>
                </a:solidFill>
                <a:latin typeface="Open Sans Light Bold"/>
              </a:rPr>
              <a:t>Microcontroller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1828842" y="6425418"/>
            <a:ext cx="2887067" cy="577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Open Sans Light Bold"/>
              </a:rPr>
              <a:t>Cloud Service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9083887" y="8925304"/>
            <a:ext cx="1734939" cy="577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 Bold"/>
              </a:rPr>
              <a:t>Website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3910613" y="8681255"/>
            <a:ext cx="2680493" cy="923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24"/>
              </a:lnSpc>
            </a:pPr>
            <a:r>
              <a:rPr lang="en-US" sz="2660">
                <a:solidFill>
                  <a:srgbClr val="000000"/>
                </a:solidFill>
                <a:latin typeface="Open Sans Light Bold"/>
              </a:rPr>
              <a:t>Mobile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165</Words>
  <Application>Microsoft Office PowerPoint</Application>
  <PresentationFormat>Custom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HK Grotesk Bold Bold</vt:lpstr>
      <vt:lpstr>Arimo</vt:lpstr>
      <vt:lpstr>Calibri</vt:lpstr>
      <vt:lpstr>HK Grotesk Bold</vt:lpstr>
      <vt:lpstr>HK Grotesk Light</vt:lpstr>
      <vt:lpstr>Open Sans Light Bold</vt:lpstr>
      <vt:lpstr>Open Sans Extra Bold</vt:lpstr>
      <vt:lpstr>Arial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Cahaya Dewi</dc:title>
  <cp:lastModifiedBy>Necro</cp:lastModifiedBy>
  <cp:revision>3</cp:revision>
  <dcterms:created xsi:type="dcterms:W3CDTF">2006-08-16T00:00:00Z</dcterms:created>
  <dcterms:modified xsi:type="dcterms:W3CDTF">2020-10-15T15:06:03Z</dcterms:modified>
  <dc:identifier>DAEKBa6DM60</dc:identifier>
</cp:coreProperties>
</file>