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slides/slide12.xml" ContentType="application/vnd.openxmlformats-officedocument.presentationml.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876" y="-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2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_rels/chart3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ssmurthy\Documents\Downloads\Excel%20working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6"/>
  </c:pivotSource>
  <c:chart>
    <c:title>
      <c:tx>
        <c:rich>
          <a:bodyPr/>
          <a:lstStyle/>
          <a:p>
            <a:pPr>
              <a:defRPr/>
            </a:pPr>
            <a:r>
              <a:rPr lang="en-IN" sz="2400" i="1" dirty="0"/>
              <a:t>Employee</a:t>
            </a:r>
            <a:r>
              <a:rPr lang="en-IN" sz="2400" i="1" baseline="0" dirty="0"/>
              <a:t> Rating </a:t>
            </a:r>
            <a:r>
              <a:rPr lang="en-IN" sz="2400" i="1" baseline="0" dirty="0" smtClean="0"/>
              <a:t> </a:t>
            </a:r>
            <a:r>
              <a:rPr lang="en-IN" sz="2400" i="1" baseline="0" dirty="0" err="1" smtClean="0"/>
              <a:t>Analyisi</a:t>
            </a:r>
            <a:endParaRPr lang="en-IN" sz="2400" i="1" baseline="0" dirty="0" smtClean="0"/>
          </a:p>
        </c:rich>
      </c:tx>
      <c:layout/>
      <c:overlay val="0"/>
    </c:title>
    <c:autoTitleDeleted val="0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  <c:marker>
          <c:symbol val="none"/>
        </c:marker>
      </c:pivotFmt>
      <c:pivotFmt>
        <c:idx val="11"/>
        <c:marker>
          <c:symbol val="none"/>
        </c:marker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-25"/>
        <c:axId val="73966720"/>
        <c:axId val="73968256"/>
      </c:barChart>
      <c:catAx>
        <c:axId val="73966720"/>
        <c:scaling>
          <c:orientation val="minMax"/>
        </c:scaling>
        <c:delete val="0"/>
        <c:axPos val="b"/>
        <c:majorTickMark val="none"/>
        <c:minorTickMark val="none"/>
        <c:tickLblPos val="nextTo"/>
        <c:crossAx val="73968256"/>
        <c:crosses val="autoZero"/>
        <c:auto val="1"/>
        <c:lblAlgn val="ctr"/>
        <c:lblOffset val="100"/>
        <c:noMultiLvlLbl val="0"/>
      </c:catAx>
      <c:valAx>
        <c:axId val="73968256"/>
        <c:scaling>
          <c:orientation val="minMax"/>
        </c:scaling>
        <c:delete val="0"/>
        <c:axPos val="l"/>
        <c:majorGridlines/>
        <c:numFmt formatCode="General" sourceLinked="1"/>
        <c:majorTickMark val="none"/>
        <c:minorTickMark val="none"/>
        <c:tickLblPos val="nextTo"/>
        <c:spPr>
          <a:ln w="9525">
            <a:noFill/>
          </a:ln>
        </c:spPr>
        <c:crossAx val="7396672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2"/>
  </c:pivotSource>
  <c:chart>
    <c:autoTitleDeleted val="1"/>
    <c:pivotFmts>
      <c:pivotFmt>
        <c:idx val="0"/>
        <c:marker>
          <c:symbol val="none"/>
        </c:marker>
      </c:pivotFmt>
      <c:pivotFmt>
        <c:idx val="1"/>
        <c:marker>
          <c:symbol val="none"/>
        </c:marker>
      </c:pivotFmt>
      <c:pivotFmt>
        <c:idx val="2"/>
        <c:marker>
          <c:symbol val="none"/>
        </c:marker>
      </c:pivotFmt>
      <c:pivotFmt>
        <c:idx val="3"/>
        <c:marker>
          <c:symbol val="none"/>
        </c:marker>
      </c:pivotFmt>
      <c:pivotFmt>
        <c:idx val="4"/>
        <c:marker>
          <c:symbol val="none"/>
        </c:marker>
      </c:pivotFmt>
      <c:pivotFmt>
        <c:idx val="5"/>
        <c:marker>
          <c:symbol val="none"/>
        </c:marker>
      </c:pivotFmt>
      <c:pivotFmt>
        <c:idx val="6"/>
        <c:marker>
          <c:symbol val="none"/>
        </c:marker>
      </c:pivotFmt>
      <c:pivotFmt>
        <c:idx val="7"/>
        <c:marker>
          <c:symbol val="none"/>
        </c:marker>
      </c:pivotFmt>
      <c:pivotFmt>
        <c:idx val="8"/>
        <c:marker>
          <c:symbol val="none"/>
        </c:marker>
      </c:pivotFmt>
      <c:pivotFmt>
        <c:idx val="9"/>
        <c:marker>
          <c:symbol val="none"/>
        </c:marker>
      </c:pivotFmt>
    </c:pivotFmts>
    <c:view3D>
      <c:rotX val="30"/>
      <c:rotY val="0"/>
      <c:rAngAx val="0"/>
      <c:perspective val="30"/>
    </c:view3D>
    <c:plotArea>
      <c:layout>
        <c:manualLayout>
          <c:layoutTarget val="inner"/>
          <c:xMode val="edge"/>
          <c:yMode val="edge"/>
          <c:x val="0.06330365974282894"/>
          <c:y val="0.07927923428858097"/>
          <c:w val="0.7340277420812013"/>
          <c:h val="0.8414415314228385"/>
        </c:manualLayout>
      </c:layout>
      <c:pie3D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</c:plotArea>
    <c:legend>
      <c:legendPos val="r"/>
      <c:layout/>
      <c:overlay val="0"/>
    </c:legend>
    <c:plotVisOnly val="1"/>
    <c:dispBlanksAs val="gap"/>
    <c:showDLblsOverMax val="0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[Excel working.xlsx]Sheet1!PivotTable1</c:name>
    <c:fmtId val="27"/>
  </c:pivotSource>
  <c:chart>
    <c:title>
      <c:tx>
        <c:rich>
          <a:bodyPr/>
          <a:lstStyle/>
          <a:p>
            <a:pPr>
              <a:defRPr/>
            </a:pPr>
            <a:r>
              <a:rPr lang="en-IN"/>
              <a:t>Employee</a:t>
            </a:r>
            <a:r>
              <a:rPr lang="en-IN" baseline="0"/>
              <a:t>  Rating Analysis As Percentage</a:t>
            </a:r>
          </a:p>
          <a:p>
            <a:pPr>
              <a:defRPr/>
            </a:pPr>
            <a:endParaRPr lang="en-IN"/>
          </a:p>
        </c:rich>
      </c:tx>
      <c:layout/>
      <c:overlay val="0"/>
    </c:title>
    <c:autoTitleDeleted val="0"/>
    <c:pivotFmts>
      <c:pivotFmt>
        <c:idx val="0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1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2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3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4"/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5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6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7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8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  <c:pivotFmt>
        <c:idx val="9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Sheet1!$B$3:$B$4</c:f>
              <c:strCache>
                <c:ptCount val="1"/>
                <c:pt idx="0">
                  <c:v>1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25.0</c:v>
                </c:pt>
                <c:pt idx="1">
                  <c:v>32.0</c:v>
                </c:pt>
                <c:pt idx="2">
                  <c:v>29.0</c:v>
                </c:pt>
                <c:pt idx="3">
                  <c:v>25.0</c:v>
                </c:pt>
                <c:pt idx="4">
                  <c:v>25.0</c:v>
                </c:pt>
                <c:pt idx="5">
                  <c:v>28.0</c:v>
                </c:pt>
                <c:pt idx="6">
                  <c:v>28.0</c:v>
                </c:pt>
                <c:pt idx="7">
                  <c:v>28.0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2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55.0</c:v>
                </c:pt>
                <c:pt idx="1">
                  <c:v>57.0</c:v>
                </c:pt>
                <c:pt idx="2">
                  <c:v>49.0</c:v>
                </c:pt>
                <c:pt idx="3">
                  <c:v>51.0</c:v>
                </c:pt>
                <c:pt idx="4">
                  <c:v>48.0</c:v>
                </c:pt>
                <c:pt idx="5">
                  <c:v>40.0</c:v>
                </c:pt>
                <c:pt idx="6">
                  <c:v>57.0</c:v>
                </c:pt>
                <c:pt idx="7">
                  <c:v>50.0</c:v>
                </c:pt>
                <c:pt idx="8">
                  <c:v>51.0</c:v>
                </c:pt>
                <c:pt idx="9">
                  <c:v>52.0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3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152.0</c:v>
                </c:pt>
                <c:pt idx="1">
                  <c:v>141.0</c:v>
                </c:pt>
                <c:pt idx="2">
                  <c:v>160.0</c:v>
                </c:pt>
                <c:pt idx="3">
                  <c:v>158.0</c:v>
                </c:pt>
                <c:pt idx="4">
                  <c:v>158.0</c:v>
                </c:pt>
                <c:pt idx="5">
                  <c:v>151.0</c:v>
                </c:pt>
                <c:pt idx="6">
                  <c:v>146.0</c:v>
                </c:pt>
                <c:pt idx="7">
                  <c:v>156.0</c:v>
                </c:pt>
                <c:pt idx="8">
                  <c:v>160.0</c:v>
                </c:pt>
                <c:pt idx="9">
                  <c:v>148.0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4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37.0</c:v>
                </c:pt>
                <c:pt idx="1">
                  <c:v>45.0</c:v>
                </c:pt>
                <c:pt idx="2">
                  <c:v>41.0</c:v>
                </c:pt>
                <c:pt idx="3">
                  <c:v>34.0</c:v>
                </c:pt>
                <c:pt idx="4">
                  <c:v>50.0</c:v>
                </c:pt>
                <c:pt idx="5">
                  <c:v>50.0</c:v>
                </c:pt>
                <c:pt idx="6">
                  <c:v>44.0</c:v>
                </c:pt>
                <c:pt idx="7">
                  <c:v>40.0</c:v>
                </c:pt>
                <c:pt idx="8">
                  <c:v>38.0</c:v>
                </c:pt>
                <c:pt idx="9">
                  <c:v>40.0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5</c:v>
                </c:pt>
              </c:strCache>
            </c:strRef>
          </c:tx>
          <c:explosion val="25"/>
          <c:dLbls>
            <c:txPr>
              <a:bodyPr/>
              <a:lstStyle/>
              <a:p>
                <a:pPr>
                  <a:defRPr/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Sheet1!$F$5:$F$15</c:f>
              <c:numCache>
                <c:formatCode>General</c:formatCode>
                <c:ptCount val="10"/>
                <c:pt idx="0">
                  <c:v>34.0</c:v>
                </c:pt>
                <c:pt idx="1">
                  <c:v>25.0</c:v>
                </c:pt>
                <c:pt idx="2">
                  <c:v>23.0</c:v>
                </c:pt>
                <c:pt idx="3">
                  <c:v>28.0</c:v>
                </c:pt>
                <c:pt idx="4">
                  <c:v>23.0</c:v>
                </c:pt>
                <c:pt idx="5">
                  <c:v>32.0</c:v>
                </c:pt>
                <c:pt idx="6">
                  <c:v>24.0</c:v>
                </c:pt>
                <c:pt idx="7">
                  <c:v>30.0</c:v>
                </c:pt>
                <c:pt idx="8">
                  <c:v>24.0</c:v>
                </c:pt>
                <c:pt idx="9">
                  <c:v>27.0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</c:pieChart>
    </c:plotArea>
    <c:legend>
      <c:legendPos val="t"/>
      <c:layout/>
      <c:overlay val="0"/>
    </c:legend>
    <c:plotVisOnly val="1"/>
    <c:dispBlanksAs val="gap"/>
    <c:showDLblsOverMax val="0"/>
  </c:chart>
  <c:externalData r:id="rId1"/>
</c:chartSpac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03-09-2024</a:t>
            </a:fld>
            <a:endParaRPr lang="en-IN"/>
          </a:p>
        </p:txBody>
      </p:sp>
      <p:sp>
        <p:nvSpPr>
          <p:cNvPr id="104869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ChangeAspect="1" noRot="1" noGrp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Straight Connector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Title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algn="l" indent="0" marL="0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48587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89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2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0" name="Content Placeholder 26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1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2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p>
            <a:endParaRPr lang="en-IN"/>
          </a:p>
        </p:txBody>
      </p:sp>
      <p:sp>
        <p:nvSpPr>
          <p:cNvPr id="1048653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3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Straight Connector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6" name="Text Placeholder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algn="r" indent="0" marL="0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7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68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69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70" name="Title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anchor="t" rtlCol="0"/>
          <a:lstStyle>
            <a:lvl1pPr algn="r"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Content Placeholder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7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76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8" name="Text Placeholder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9" name="Text Placeholder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indent="0" marL="0">
              <a:buNone/>
              <a:defRPr baseline="0" b="0" cap="all" sz="180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0" name="Content Placeholder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1" name="Content Placeholder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8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85" name="Straight Connector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04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05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97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5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Straight Connector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7" name="Title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88" name="Text Placeholder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indent="0" marL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89" name="Content Placeholder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90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91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Picture Placeholder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algn="bl" blurRad="1000" dir="5400000" dist="900" endA="500" endPos="10000" rotWithShape="0" stA="49000" sy="-90000"/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5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6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IN"/>
          </a:p>
        </p:txBody>
      </p:sp>
      <p:sp>
        <p:nvSpPr>
          <p:cNvPr id="1048657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658" name="Title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b="1" sz="20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59" name="Text Placeholder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indent="0" marL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Text Placeholder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78" name="Date Placeholder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/>
        </p:spPr>
        <p:txBody>
          <a:bodyPr vert="horz"/>
          <a:lstStyle>
            <a:lvl1pPr algn="l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1048579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048580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/>
        </p:spPr>
        <p:txBody>
          <a:bodyPr vert="horz"/>
          <a:lstStyle>
            <a:lvl1pPr algn="r" eaLnBrk="1" hangingPunct="1" latinLnBrk="0">
              <a:defRPr sz="1200" kumimoji="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lang="en-IN" spc="10"/>
          </a:p>
        </p:txBody>
      </p:sp>
      <p:sp>
        <p:nvSpPr>
          <p:cNvPr id="1048581" name="Title Placeholder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/>
        </p:spPr>
        <p:txBody>
          <a:bodyPr anchor="ctr" vert="horz">
            <a:normAutofit/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Straight Connector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/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cap="all" sz="3600" kern="1200" kumimoji="0">
          <a:solidFill>
            <a:schemeClr val="tx2"/>
          </a:solidFill>
          <a:effectLst>
            <a:reflection algn="bl" blurRad="12700" dir="5400000" endA="300" endPos="55000" rotWithShape="0" stA="48000" sy="-90000"/>
          </a:effectLst>
          <a:latin typeface="+mj-lt"/>
          <a:ea typeface="+mj-ea"/>
          <a:cs typeface="+mj-cs"/>
        </a:defRPr>
      </a:lvl1pPr>
    </p:titleStyle>
    <p:bodyStyle>
      <a:lvl1pPr algn="l" eaLnBrk="1" hangingPunct="1" indent="-342900" latinLnBrk="0" marL="342900" rtl="0">
        <a:spcBef>
          <a:spcPct val="20000"/>
        </a:spcBef>
        <a:buClr>
          <a:schemeClr val="accent1"/>
        </a:buClr>
        <a:buSzPct val="70000"/>
        <a:buFont typeface="Wingdings 2"/>
        <a:buChar char=""/>
        <a:defRPr sz="3200" kern="1200" kumimoji="0">
          <a:solidFill>
            <a:schemeClr val="tx2"/>
          </a:solidFill>
          <a:latin typeface="+mn-lt"/>
          <a:ea typeface="+mn-ea"/>
          <a:cs typeface="+mn-cs"/>
        </a:defRPr>
      </a:lvl1pPr>
      <a:lvl2pPr algn="l" eaLnBrk="1" hangingPunct="1" indent="-285750" latinLnBrk="0" marL="742950" rtl="0">
        <a:spcBef>
          <a:spcPct val="20000"/>
        </a:spcBef>
        <a:buClr>
          <a:schemeClr val="accent1"/>
        </a:buClr>
        <a:buSzPct val="70000"/>
        <a:buFont typeface="Wingdings 2"/>
        <a:buChar char=""/>
        <a:defRPr sz="2800" kern="1200" kumimoji="0">
          <a:solidFill>
            <a:schemeClr val="tx2"/>
          </a:solidFill>
          <a:latin typeface="+mn-lt"/>
          <a:ea typeface="+mn-ea"/>
          <a:cs typeface="+mn-cs"/>
        </a:defRPr>
      </a:lvl2pPr>
      <a:lvl3pPr algn="l" eaLnBrk="1" hangingPunct="1" indent="-228600" latinLnBrk="0" marL="1143000" rtl="0">
        <a:spcBef>
          <a:spcPct val="20000"/>
        </a:spcBef>
        <a:buClr>
          <a:schemeClr val="accent1"/>
        </a:buClr>
        <a:buSzPct val="70000"/>
        <a:buFont typeface="Wingdings 2"/>
        <a:buChar char=""/>
        <a:defRPr sz="2400" kern="1200" kumimoji="0">
          <a:solidFill>
            <a:schemeClr val="tx2"/>
          </a:solidFill>
          <a:latin typeface="+mn-lt"/>
          <a:ea typeface="+mn-ea"/>
          <a:cs typeface="+mn-cs"/>
        </a:defRPr>
      </a:lvl3pPr>
      <a:lvl4pPr algn="l" eaLnBrk="1" hangingPunct="1" indent="-228600" latinLnBrk="0" marL="1600200" rtl="0">
        <a:spcBef>
          <a:spcPct val="20000"/>
        </a:spcBef>
        <a:buClr>
          <a:schemeClr val="accent1"/>
        </a:buClr>
        <a:buSzPct val="70000"/>
        <a:buFont typeface="Wingdings 2"/>
        <a:buChar char=""/>
        <a:defRPr sz="2000" kern="1200" kumimoji="0">
          <a:solidFill>
            <a:schemeClr val="tx2"/>
          </a:solidFill>
          <a:latin typeface="+mn-lt"/>
          <a:ea typeface="+mn-ea"/>
          <a:cs typeface="+mn-cs"/>
        </a:defRPr>
      </a:lvl4pPr>
      <a:lvl5pPr algn="l" eaLnBrk="1" hangingPunct="1" indent="-228600" latinLnBrk="0" marL="2057400" rtl="0">
        <a:spcBef>
          <a:spcPct val="20000"/>
        </a:spcBef>
        <a:buClr>
          <a:schemeClr val="accent1"/>
        </a:buClr>
        <a:buSzPct val="60000"/>
        <a:buFont typeface="Wingdings 2"/>
        <a:buChar char="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5pPr>
      <a:lvl6pPr algn="l" eaLnBrk="1" hangingPunct="1" indent="-228600" latinLnBrk="0" marL="2514600" rtl="0">
        <a:spcBef>
          <a:spcPct val="20000"/>
        </a:spcBef>
        <a:buClr>
          <a:schemeClr val="accent1"/>
        </a:buClr>
        <a:buSzPct val="60000"/>
        <a:buFont typeface="Wingdings 2"/>
        <a:buChar char=""/>
        <a:defRPr sz="18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228600" latinLnBrk="0" marL="2971800" rtl="0">
        <a:spcBef>
          <a:spcPct val="20000"/>
        </a:spcBef>
        <a:buClr>
          <a:schemeClr val="accent1"/>
        </a:buClr>
        <a:buSzPct val="60000"/>
        <a:buFont typeface="Wingdings 2"/>
        <a:buChar char="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228600" latinLnBrk="0" marL="3429000" rtl="0">
        <a:spcBef>
          <a:spcPct val="20000"/>
        </a:spcBef>
        <a:buClr>
          <a:schemeClr val="accent1"/>
        </a:buClr>
        <a:buSzPct val="60000"/>
        <a:buFont typeface="Wingdings 2"/>
        <a:buChar char=""/>
        <a:defRPr baseline="0" sz="16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228600" latinLnBrk="0" marL="3886200" rtl="0">
        <a:spcBef>
          <a:spcPct val="20000"/>
        </a:spcBef>
        <a:buClr>
          <a:schemeClr val="accent1"/>
        </a:buClr>
        <a:buSzPct val="60000"/>
        <a:buFont typeface="Wingdings 2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6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chart" Target="../charts/chart3.xml"/><Relationship Id="rId3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object 7"/>
          <p:cNvSpPr txBox="1">
            <a:spLocks noGrp="1"/>
          </p:cNvSpPr>
          <p:nvPr>
            <p:ph type="ctrTitle"/>
          </p:nvPr>
        </p:nvSpPr>
        <p:spPr>
          <a:xfrm>
            <a:off x="-457200" y="609601"/>
            <a:ext cx="9982200" cy="1616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3955"/>
            <a:ext cx="1011936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2" name="TextBox 13"/>
          <p:cNvSpPr txBox="1"/>
          <p:nvPr/>
        </p:nvSpPr>
        <p:spPr>
          <a:xfrm>
            <a:off x="762002" y="3314150"/>
            <a:ext cx="10403143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 </a:t>
            </a:r>
            <a:r>
              <a:rPr dirty="0" sz="2400" lang="en-US" smtClean="0"/>
              <a:t>A</a:t>
            </a:r>
            <a:r>
              <a:rPr dirty="0" sz="2400" lang="en-US" smtClean="0"/>
              <a:t>k</a:t>
            </a:r>
            <a:r>
              <a:rPr dirty="0" sz="2400" lang="en-US" smtClean="0"/>
              <a:t>a</a:t>
            </a:r>
            <a:r>
              <a:rPr dirty="0" sz="2400" lang="en-US" smtClean="0"/>
              <a:t>sh </a:t>
            </a:r>
            <a:r>
              <a:rPr dirty="0" sz="2400" lang="en-US" smtClean="0"/>
              <a:t>.</a:t>
            </a:r>
            <a:r>
              <a:rPr dirty="0" sz="2400" lang="en-US" smtClean="0"/>
              <a:t>j</a:t>
            </a:r>
            <a:endParaRPr dirty="0" sz="2400" lang="en-US"/>
          </a:p>
          <a:p>
            <a:r>
              <a:rPr dirty="0" sz="2400" lang="en-US"/>
              <a:t>REGISTER NO</a:t>
            </a:r>
            <a:r>
              <a:rPr dirty="0" sz="2400" lang="en-US" smtClean="0"/>
              <a:t>:         312211</a:t>
            </a:r>
            <a:r>
              <a:rPr dirty="0" sz="2400" lang="en-US" smtClean="0"/>
              <a:t>3</a:t>
            </a:r>
            <a:r>
              <a:rPr dirty="0" sz="2400" lang="en-US" smtClean="0"/>
              <a:t>2</a:t>
            </a:r>
            <a:r>
              <a:rPr dirty="0" sz="2400" lang="en-US" smtClean="0"/>
              <a:t>6</a:t>
            </a:r>
            <a:r>
              <a:rPr dirty="0" sz="2400" lang="en-US" smtClean="0"/>
              <a:t>  /  NM ID :</a:t>
            </a:r>
            <a:r>
              <a:rPr dirty="0" sz="2400" lang="en-US" smtClean="0"/>
              <a:t>asunm1425unm1425akashj</a:t>
            </a:r>
            <a:endParaRPr dirty="0" sz="2400" lang="en-US"/>
          </a:p>
          <a:p>
            <a:r>
              <a:rPr dirty="0" sz="2400" lang="en-US"/>
              <a:t>DEPARTMENT</a:t>
            </a:r>
            <a:r>
              <a:rPr dirty="0" sz="2400" lang="en-US" smtClean="0"/>
              <a:t>:         </a:t>
            </a:r>
            <a:r>
              <a:rPr dirty="0" sz="2400" lang="en-US" err="1" smtClean="0"/>
              <a:t>B.Com</a:t>
            </a:r>
            <a:r>
              <a:rPr dirty="0" sz="2400" lang="en-US" smtClean="0"/>
              <a:t>  (G)  COMMERCE</a:t>
            </a:r>
            <a:endParaRPr dirty="0" sz="2400" lang="en-US"/>
          </a:p>
          <a:p>
            <a:r>
              <a:rPr dirty="0" sz="2400" lang="en-US" smtClean="0"/>
              <a:t>COLLEGE :                 K.R.M.M.COLLEGE      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5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8"/>
          <p:cNvSpPr txBox="1"/>
          <p:nvPr/>
        </p:nvSpPr>
        <p:spPr>
          <a:xfrm>
            <a:off x="739775" y="291148"/>
            <a:ext cx="3303904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3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Rectangle 6"/>
          <p:cNvSpPr/>
          <p:nvPr/>
        </p:nvSpPr>
        <p:spPr>
          <a:xfrm>
            <a:off x="914400" y="1981200"/>
            <a:ext cx="8458200" cy="37490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Data Collection :  The data was collected  from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Hilight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description : picking data from work sheet like employee id,    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     Business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Units,Names,Employee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Rating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ect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Exist Data : Picking existing employee details  using conditional formatting.</a:t>
            </a:r>
          </a:p>
          <a:p>
            <a:pPr>
              <a:buFont typeface="Wingdings" pitchFamily="2" charset="2"/>
              <a:buChar char="v"/>
            </a:pPr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Data : Using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filltering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option  removing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exsit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employee data.</a:t>
            </a:r>
          </a:p>
          <a:p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Pivot Table :  Creating pivot table  by using data set.</a:t>
            </a:r>
          </a:p>
          <a:p>
            <a:endParaRPr dirty="0" sz="2000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 Graph :   Graph was represented as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colum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chat  and </a:t>
            </a:r>
            <a:r>
              <a:rPr dirty="0" sz="2000" lang="en-IN" err="1" smtClean="0">
                <a:latin typeface="Times New Roman" pitchFamily="18" charset="0"/>
                <a:cs typeface="Times New Roman" pitchFamily="18" charset="0"/>
              </a:rPr>
              <a:t>atteched</a:t>
            </a:r>
            <a:r>
              <a:rPr dirty="0" sz="2000" lang="en-IN" smtClean="0">
                <a:latin typeface="Times New Roman" pitchFamily="18" charset="0"/>
                <a:cs typeface="Times New Roman" pitchFamily="18" charset="0"/>
              </a:rPr>
              <a:t> in below.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755333" y="373087"/>
            <a:ext cx="2437131" cy="567463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</a:p>
        </p:txBody>
      </p:sp>
      <p:sp>
        <p:nvSpPr>
          <p:cNvPr id="1048640" name="object 9"/>
          <p:cNvSpPr txBox="1"/>
          <p:nvPr/>
        </p:nvSpPr>
        <p:spPr>
          <a:xfrm>
            <a:off x="11277219" y="6473349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dirty="0" sz="1100">
              <a:latin typeface="Trebuchet MS"/>
              <a:cs typeface="Trebuchet MS"/>
            </a:endParaRPr>
          </a:p>
        </p:txBody>
      </p:sp>
      <p:graphicFrame>
        <p:nvGraphicFramePr>
          <p:cNvPr id="4194305" name="Chart 9"/>
          <p:cNvGraphicFramePr>
            <a:graphicFrameLocks/>
          </p:cNvGraphicFramePr>
          <p:nvPr/>
        </p:nvGraphicFramePr>
        <p:xfrm>
          <a:off x="914400" y="1295400"/>
          <a:ext cx="10134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11277600" cy="841248"/>
          </a:xfrm>
        </p:spPr>
        <p:txBody>
          <a:bodyPr/>
          <a:p>
            <a:r>
              <a:rPr dirty="0" lang="en-IN" smtClean="0"/>
              <a:t>R</a:t>
            </a:r>
            <a:r>
              <a:rPr dirty="0" lang="en-IN" spc="-40" smtClean="0"/>
              <a:t>E</a:t>
            </a:r>
            <a:r>
              <a:rPr dirty="0" lang="en-IN" spc="15" smtClean="0"/>
              <a:t>S</a:t>
            </a:r>
            <a:r>
              <a:rPr dirty="0" lang="en-IN" spc="-30" smtClean="0"/>
              <a:t>U</a:t>
            </a:r>
            <a:r>
              <a:rPr dirty="0" lang="en-IN" spc="-405" smtClean="0"/>
              <a:t>L</a:t>
            </a:r>
            <a:r>
              <a:rPr dirty="0" lang="en-IN" smtClean="0"/>
              <a:t>TS</a:t>
            </a:r>
            <a:endParaRPr dirty="0" lang="en-IN"/>
          </a:p>
        </p:txBody>
      </p:sp>
      <p:graphicFrame>
        <p:nvGraphicFramePr>
          <p:cNvPr id="4194306" name="Chart 9"/>
          <p:cNvGraphicFramePr>
            <a:graphicFrameLocks/>
          </p:cNvGraphicFramePr>
          <p:nvPr/>
        </p:nvGraphicFramePr>
        <p:xfrm>
          <a:off x="685801" y="1371600"/>
          <a:ext cx="4419599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4194307" name="Chart 11"/>
          <p:cNvGraphicFramePr>
            <a:graphicFrameLocks/>
          </p:cNvGraphicFramePr>
          <p:nvPr/>
        </p:nvGraphicFramePr>
        <p:xfrm>
          <a:off x="5562600" y="1295400"/>
          <a:ext cx="6248400" cy="480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3" name="Rectangle 3"/>
          <p:cNvSpPr/>
          <p:nvPr/>
        </p:nvSpPr>
        <p:spPr>
          <a:xfrm>
            <a:off x="1295400" y="1219201"/>
            <a:ext cx="8077200" cy="47015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Most of the Employees are in 3 rating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categary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we need to motivate them and push into 4 or 5 rating by giving tips and tricks.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BPC have the high percentage in data set 13%.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EW have low percentage in data set 8%.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PYZ , NEL and CCDR have </a:t>
            </a:r>
            <a:r>
              <a:rPr b="1" dirty="0" sz="2800" i="1" lang="en-IN" err="1" smtClean="0">
                <a:latin typeface="Times New Roman" pitchFamily="18" charset="0"/>
                <a:cs typeface="Times New Roman" pitchFamily="18" charset="0"/>
              </a:rPr>
              <a:t>repited</a:t>
            </a: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percentage 9%.</a:t>
            </a:r>
          </a:p>
          <a:p>
            <a:endParaRPr b="1" dirty="0" sz="2800" i="1" lang="en-IN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b="1" dirty="0" sz="2800" i="1" lang="en-IN" smtClean="0">
                <a:latin typeface="Times New Roman" pitchFamily="18" charset="0"/>
                <a:cs typeface="Times New Roman" pitchFamily="18" charset="0"/>
              </a:rPr>
              <a:t>  The high Rating 5 is  most in BPC 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Rectangle 1"/>
          <p:cNvSpPr/>
          <p:nvPr/>
        </p:nvSpPr>
        <p:spPr>
          <a:xfrm>
            <a:off x="457201" y="228600"/>
            <a:ext cx="3743044" cy="1015663"/>
          </a:xfrm>
          <a:prstGeom prst="rect"/>
        </p:spPr>
        <p:txBody>
          <a:bodyPr wrap="square">
            <a:spAutoFit/>
          </a:bodyPr>
          <a:p>
            <a:r>
              <a:rPr dirty="0" sz="6000" lang="en-IN" smtClean="0"/>
              <a:t>PROJECT</a:t>
            </a:r>
            <a:r>
              <a:rPr dirty="0" lang="en-IN" smtClean="0"/>
              <a:t>  </a:t>
            </a:r>
            <a:endParaRPr dirty="0" lang="en-IN"/>
          </a:p>
        </p:txBody>
      </p:sp>
      <p:sp>
        <p:nvSpPr>
          <p:cNvPr id="1048600" name="Rectangle 2"/>
          <p:cNvSpPr/>
          <p:nvPr/>
        </p:nvSpPr>
        <p:spPr>
          <a:xfrm>
            <a:off x="2514601" y="2514600"/>
            <a:ext cx="6847884" cy="1412240"/>
          </a:xfrm>
          <a:prstGeom prst="rect"/>
        </p:spPr>
        <p:txBody>
          <a:bodyPr wrap="square">
            <a:spAutoFit/>
          </a:bodyPr>
          <a:p>
            <a:r>
              <a:rPr b="1" dirty="0" sz="4400" lang="en-US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 using Excel</a:t>
            </a:r>
            <a:endParaRPr dirty="0" sz="4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Rectangle 1"/>
          <p:cNvSpPr/>
          <p:nvPr/>
        </p:nvSpPr>
        <p:spPr>
          <a:xfrm>
            <a:off x="533400" y="457200"/>
            <a:ext cx="3242215" cy="891540"/>
          </a:xfrm>
          <a:prstGeom prst="rect"/>
        </p:spPr>
        <p:txBody>
          <a:bodyPr wrap="square">
            <a:spAutoFit/>
          </a:bodyPr>
          <a:p>
            <a:r>
              <a:rPr b="1" cap="all" dirty="0" sz="5400" lang="en-IN" smtClean="0"/>
              <a:t>AGENDA</a:t>
            </a:r>
            <a:endParaRPr b="1" dirty="0" sz="54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2" name="Rectangle 3"/>
          <p:cNvSpPr/>
          <p:nvPr/>
        </p:nvSpPr>
        <p:spPr>
          <a:xfrm>
            <a:off x="3276600" y="2286000"/>
            <a:ext cx="4648200" cy="2936240"/>
          </a:xfrm>
          <a:prstGeom prst="rect"/>
        </p:spPr>
        <p:txBody>
          <a:bodyPr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Problem Statement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Project Overview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End Users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Our Solution and Proposition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Dataset Description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Modelling Approach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Results and Discussion 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i="1" lang="en-IN" smtClean="0"/>
              <a:t>Conclusion  </a:t>
            </a:r>
            <a:endParaRPr b="1" dirty="0" sz="2400" i="1"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6" y="2933700"/>
            <a:ext cx="2762251" cy="3257550"/>
            <a:chOff x="7991475" y="2933700"/>
            <a:chExt cx="2762250" cy="3257550"/>
          </a:xfrm>
        </p:grpSpPr>
        <p:sp>
          <p:nvSpPr>
            <p:cNvPr id="104860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0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09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0" name="object 7"/>
          <p:cNvSpPr txBox="1">
            <a:spLocks noGrp="1"/>
          </p:cNvSpPr>
          <p:nvPr>
            <p:ph type="title"/>
          </p:nvPr>
        </p:nvSpPr>
        <p:spPr>
          <a:xfrm>
            <a:off x="838200" y="199098"/>
            <a:ext cx="5636895" cy="74206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1400" lang="en-IN" spc="10" smtClean="0"/>
              <a:t>Employee rating analysis is used in organizations for several important reasons:</a:t>
            </a:r>
            <a:br>
              <a:rPr dirty="0" sz="1400" lang="en-IN" spc="10" smtClean="0"/>
            </a:br>
            <a:r>
              <a:rPr dirty="0" sz="1400" lang="en-IN" spc="10" smtClean="0"/>
              <a:t>1. *Performance Evaluation*: It provides a structured way to assess employee performance, identifying strengths, weaknesses, and areas for improvement. This helps in setting goals and expectations for employees.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2. *Decision Making*: Employee ratings are crucial for making informed decisions regarding promotions, raises, bonuses, and other rewards. They ensure that these decisions are based on objective data rather than subjective opinions.</a:t>
            </a:r>
            <a:br>
              <a:rPr dirty="0" sz="1400" lang="en-IN" spc="10" smtClean="0"/>
            </a:br>
            <a:r>
              <a:rPr dirty="0" sz="1400" lang="en-IN" spc="10" smtClean="0"/>
              <a:t/>
            </a:r>
            <a:br>
              <a:rPr dirty="0" sz="1400" lang="en-IN" spc="10" smtClean="0"/>
            </a:br>
            <a:r>
              <a:rPr dirty="0" sz="1400" lang="en-IN" spc="10" smtClean="0"/>
              <a:t>3. *Talent Management*: By analyzing employee ratings, organizations can identify high performers who may be ready for leadership roles and provide targeted development opportunities for employees who need improvement.</a:t>
            </a: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r>
              <a:rPr dirty="0" sz="4250" lang="en-IN" spc="10" smtClean="0"/>
              <a:t/>
            </a:r>
            <a:br>
              <a:rPr dirty="0" sz="4250" lang="en-IN" spc="10" smtClean="0"/>
            </a:br>
            <a:endParaRPr dirty="0" sz="4250"/>
          </a:p>
        </p:txBody>
      </p:sp>
      <p:sp>
        <p:nvSpPr>
          <p:cNvPr id="1048611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41" y="2647950"/>
            <a:ext cx="3533775" cy="3810000"/>
            <a:chOff x="8658225" y="2647950"/>
            <a:chExt cx="3533775" cy="381000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914400" y="320743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sp>
        <p:nvSpPr>
          <p:cNvPr id="1048616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sp>
        <p:nvSpPr>
          <p:cNvPr id="1048617" name="TextBox 10"/>
          <p:cNvSpPr txBox="1"/>
          <p:nvPr/>
        </p:nvSpPr>
        <p:spPr>
          <a:xfrm>
            <a:off x="990600" y="2133600"/>
            <a:ext cx="7924800" cy="2580641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Analysis</a:t>
            </a:r>
          </a:p>
          <a:p>
            <a:endParaRPr dirty="0" sz="2400" lang="en-US" smtClean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Framework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Rating Criteria Development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Reports</a:t>
            </a:r>
          </a:p>
          <a:p>
            <a:pPr indent="-457200" marL="457200">
              <a:buFont typeface="Wingdings" pitchFamily="2" charset="2"/>
              <a:buChar char="q"/>
            </a:pPr>
            <a:r>
              <a:rPr dirty="0" sz="2400" lang="en-US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 smtClean="0"/>
              <a:t>WHO ARE THE END USERS? </a:t>
            </a:r>
            <a:endParaRPr dirty="0" lang="en-IN"/>
          </a:p>
        </p:txBody>
      </p:sp>
      <p:graphicFrame>
        <p:nvGraphicFramePr>
          <p:cNvPr id="4194304" name="Table 2"/>
          <p:cNvGraphicFramePr>
            <a:graphicFrameLocks noGrp="1"/>
          </p:cNvGraphicFramePr>
          <p:nvPr/>
        </p:nvGraphicFramePr>
        <p:xfrm>
          <a:off x="4038600" y="2362200"/>
          <a:ext cx="3505200" cy="4210050"/>
        </p:xfrm>
        <a:graphic>
          <a:graphicData uri="http://schemas.openxmlformats.org/drawingml/2006/table">
            <a:tbl>
              <a:tblPr/>
              <a:tblGrid>
                <a:gridCol w="3505200"/>
              </a:tblGrid>
              <a:tr h="504825">
                <a:tc>
                  <a:txBody>
                    <a:bodyPr/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Employees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Employers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Managers</a:t>
                      </a:r>
                    </a:p>
                    <a:p>
                      <a:pPr algn="l" defTabSz="914400" eaLnBrk="1" fontAlgn="b" hangingPunct="1" indent="-514350" latinLnBrk="0" marL="514350" marR="0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arenR"/>
                      </a:pPr>
                      <a:r>
                        <a:rPr b="0" dirty="0" sz="3200" i="1" lang="en-IN" strike="noStrike" u="none" smtClean="0">
                          <a:solidFill>
                            <a:srgbClr val="4E3B30"/>
                          </a:solidFill>
                          <a:latin typeface="Franklin Gothic Medium"/>
                        </a:rPr>
                        <a:t>Organizations</a:t>
                      </a:r>
                    </a:p>
                    <a:p>
                      <a:pPr algn="l" fontAlgn="b" indent="-514350" marL="514350">
                        <a:buFont typeface="+mj-lt"/>
                        <a:buAutoNum type="arabicParenR"/>
                      </a:pPr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62000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04825">
                <a:tc>
                  <a:txBody>
                    <a:bodyPr/>
                    <a:p>
                      <a:pPr algn="l" fontAlgn="b"/>
                      <a:endParaRPr b="0" dirty="0" sz="3200" i="1" lang="en-IN" strike="noStrike" u="none">
                        <a:solidFill>
                          <a:srgbClr val="4E3B30"/>
                        </a:solidFill>
                        <a:latin typeface="Franklin Gothic Medium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" y="1476377"/>
            <a:ext cx="2695575" cy="3248025"/>
          </a:xfrm>
          <a:prstGeom prst="rect"/>
        </p:spPr>
      </p:pic>
      <p:sp>
        <p:nvSpPr>
          <p:cNvPr id="1048619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0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1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2" name="object 6"/>
          <p:cNvSpPr txBox="1">
            <a:spLocks noGrp="1"/>
          </p:cNvSpPr>
          <p:nvPr>
            <p:ph type="title"/>
          </p:nvPr>
        </p:nvSpPr>
        <p:spPr>
          <a:xfrm>
            <a:off x="1219200" y="363583"/>
            <a:ext cx="10681335" cy="7836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 smtClean="0"/>
              <a:t>P</a:t>
            </a:r>
            <a:r>
              <a:rPr dirty="0" sz="3600" spc="-30" smtClean="0"/>
              <a:t>R</a:t>
            </a:r>
            <a:r>
              <a:rPr dirty="0" sz="3600" spc="10" smtClean="0"/>
              <a:t>O</a:t>
            </a:r>
            <a:r>
              <a:rPr dirty="0" sz="3600" spc="-15" smtClean="0"/>
              <a:t>P</a:t>
            </a:r>
            <a:r>
              <a:rPr dirty="0" sz="3600" spc="10" smtClean="0"/>
              <a:t>O</a:t>
            </a:r>
            <a:r>
              <a:rPr dirty="0" sz="3600" spc="25" smtClean="0"/>
              <a:t>S</a:t>
            </a:r>
            <a:r>
              <a:rPr dirty="0" sz="3600" spc="-30" smtClean="0"/>
              <a:t>I</a:t>
            </a:r>
            <a:r>
              <a:rPr dirty="0" sz="3600" spc="-35" smtClean="0"/>
              <a:t>T</a:t>
            </a:r>
            <a:r>
              <a:rPr dirty="0" sz="3600" spc="-30" smtClean="0"/>
              <a:t>I</a:t>
            </a:r>
            <a:r>
              <a:rPr dirty="0" sz="3600" spc="10" smtClean="0"/>
              <a:t>O</a:t>
            </a:r>
            <a:r>
              <a:rPr dirty="0" sz="3600" smtClean="0"/>
              <a:t>N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2400" lang="en-IN" smtClean="0"/>
              <a:t>                        Conditional </a:t>
            </a:r>
            <a:r>
              <a:rPr dirty="0" sz="2400" lang="en-IN" err="1" smtClean="0"/>
              <a:t>Formating</a:t>
            </a:r>
            <a:r>
              <a:rPr dirty="0" sz="2400" lang="en-IN" smtClean="0"/>
              <a:t> 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Filtering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Pivotal table</a:t>
            </a:r>
            <a:br>
              <a:rPr dirty="0" sz="2400" lang="en-IN" smtClean="0"/>
            </a:br>
            <a:r>
              <a:rPr dirty="0" sz="2400" lang="en-IN" smtClean="0"/>
              <a:t/>
            </a:r>
            <a:br>
              <a:rPr dirty="0" sz="2400" lang="en-IN" smtClean="0"/>
            </a:br>
            <a:r>
              <a:rPr dirty="0" sz="2400" lang="en-IN" smtClean="0"/>
              <a:t>                        Graph – Data Visualization </a:t>
            </a:r>
            <a:br>
              <a:rPr dirty="0" sz="2400" lang="en-IN" smtClean="0"/>
            </a:br>
            <a:r>
              <a:rPr dirty="0" sz="2400" lang="en-IN" smtClean="0"/>
              <a:t>                                                              </a:t>
            </a: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>                    </a:t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r>
              <a:rPr dirty="0" sz="3600" lang="en-IN" smtClean="0"/>
              <a:t/>
            </a:r>
            <a:br>
              <a:rPr dirty="0" sz="3600" lang="en-IN" smtClean="0"/>
            </a:br>
            <a:endParaRPr dirty="0" sz="3600"/>
          </a:p>
        </p:txBody>
      </p:sp>
      <p:sp>
        <p:nvSpPr>
          <p:cNvPr id="1048623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72800" y="6477005"/>
            <a:ext cx="1016000" cy="191719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11582400" cy="841248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25" name="Rectangle 2"/>
          <p:cNvSpPr/>
          <p:nvPr/>
        </p:nvSpPr>
        <p:spPr>
          <a:xfrm>
            <a:off x="990600" y="1905000"/>
            <a:ext cx="8915400" cy="4701541"/>
          </a:xfrm>
          <a:prstGeom prst="rect"/>
        </p:spPr>
        <p:txBody>
          <a:bodyPr wrap="square">
            <a:spAutoFit/>
          </a:bodyPr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Data   From  </a:t>
            </a:r>
            <a:r>
              <a:rPr dirty="0" sz="2800" lang="en-IN" err="1" smtClean="0">
                <a:latin typeface="Times New Roman" pitchFamily="18" charset="0"/>
                <a:cs typeface="Times New Roman" pitchFamily="18" charset="0"/>
              </a:rPr>
              <a:t>Kaggle</a:t>
            </a: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 26 features in employee data</a:t>
            </a:r>
          </a:p>
          <a:p>
            <a:pPr>
              <a:buFont typeface="Wingdings" pitchFamily="2" charset="2"/>
              <a:buChar char="ü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9 features used in excel </a:t>
            </a:r>
          </a:p>
          <a:p>
            <a:pPr>
              <a:buFont typeface="Wingdings" pitchFamily="2" charset="2"/>
              <a:buChar char="ü"/>
            </a:pPr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ID         -  Numeric 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Name              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type       - Text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Gender                   - Male / Female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Employee rating    - Numeric</a:t>
            </a:r>
          </a:p>
          <a:p>
            <a:pPr indent="-514350" marL="514350">
              <a:buFont typeface="Wingdings" pitchFamily="2" charset="2"/>
              <a:buChar char="§"/>
            </a:pPr>
            <a:r>
              <a:rPr dirty="0" sz="2800" lang="en-IN" smtClean="0">
                <a:latin typeface="Times New Roman" pitchFamily="18" charset="0"/>
                <a:cs typeface="Times New Roman" pitchFamily="18" charset="0"/>
              </a:rPr>
              <a:t>Business Unit        - Text </a:t>
            </a:r>
          </a:p>
          <a:p>
            <a:endParaRPr dirty="0" sz="2800" lang="en-IN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 txBox="1"/>
          <p:nvPr/>
        </p:nvSpPr>
        <p:spPr>
          <a:xfrm>
            <a:off x="752476" y="6486049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7" name="object 3"/>
          <p:cNvSpPr/>
          <p:nvPr/>
        </p:nvSpPr>
        <p:spPr>
          <a:xfrm>
            <a:off x="9353551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8" name="object 4"/>
          <p:cNvSpPr/>
          <p:nvPr/>
        </p:nvSpPr>
        <p:spPr>
          <a:xfrm>
            <a:off x="6696076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9" name="object 5"/>
          <p:cNvSpPr/>
          <p:nvPr/>
        </p:nvSpPr>
        <p:spPr>
          <a:xfrm>
            <a:off x="9353566" y="5895999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88" y="3381380"/>
            <a:ext cx="2466975" cy="3419475"/>
          </a:xfrm>
          <a:prstGeom prst="rect"/>
        </p:spPr>
      </p:pic>
      <p:sp>
        <p:nvSpPr>
          <p:cNvPr id="1048630" name="object 7"/>
          <p:cNvSpPr txBox="1">
            <a:spLocks noGrp="1"/>
          </p:cNvSpPr>
          <p:nvPr>
            <p:ph type="title"/>
          </p:nvPr>
        </p:nvSpPr>
        <p:spPr>
          <a:xfrm>
            <a:off x="685800" y="32074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31" name="object 8"/>
          <p:cNvSpPr txBox="1"/>
          <p:nvPr/>
        </p:nvSpPr>
        <p:spPr>
          <a:xfrm>
            <a:off x="11277219" y="6473337"/>
            <a:ext cx="228600" cy="17633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2" name="TextBox 8"/>
          <p:cNvSpPr txBox="1"/>
          <p:nvPr/>
        </p:nvSpPr>
        <p:spPr>
          <a:xfrm>
            <a:off x="2743200" y="2354727"/>
            <a:ext cx="8534019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3" name="Rectangle 9"/>
          <p:cNvSpPr/>
          <p:nvPr/>
        </p:nvSpPr>
        <p:spPr>
          <a:xfrm>
            <a:off x="3276600" y="3810000"/>
            <a:ext cx="6951981" cy="510540"/>
          </a:xfrm>
          <a:prstGeom prst="rect"/>
        </p:spPr>
        <p:txBody>
          <a:bodyPr wrap="none">
            <a:spAutoFit/>
          </a:bodyPr>
          <a:p>
            <a:pPr>
              <a:buFont typeface="Wingdings" pitchFamily="2" charset="2"/>
              <a:buChar char="Ø"/>
            </a:pPr>
            <a:r>
              <a:rPr b="1" dirty="0" sz="2800" lang="en-IN" smtClean="0"/>
              <a:t>Analysis Employee Rating Using </a:t>
            </a:r>
            <a:r>
              <a:rPr b="1" dirty="0" sz="2800" lang="en-IN" err="1" smtClean="0"/>
              <a:t>Pivote</a:t>
            </a:r>
            <a:r>
              <a:rPr b="1" dirty="0" sz="2800" lang="en-IN" smtClean="0"/>
              <a:t> Table</a:t>
            </a:r>
            <a:endParaRPr b="1" dirty="0" sz="2800" lang="en-IN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rek">
  <a:themeElements>
    <a:clrScheme name="Trek">
      <a:dk1>
        <a:sysClr lastClr="000000" val="windowText"/>
      </a:dk1>
      <a:lt1>
        <a:sysClr lastClr="FFFFFF" val="window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l" rig="threePt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r="5400000" dist="508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dir="t" rig="balanced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algn="t" flip="none" sx="95000" sy="95000" tx="0" ty="0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ssmurthy</cp:lastModifiedBy>
  <dcterms:created xsi:type="dcterms:W3CDTF">2024-03-28T06:07:22Z</dcterms:created>
  <dcterms:modified xsi:type="dcterms:W3CDTF">2024-10-03T08:38:36Z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00859b85fb0c4c51b4971e557475b4f8</vt:lpwstr>
  </property>
</Properties>
</file>