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2"/>
  </p:sldMasterIdLst>
  <p:notesMasterIdLst>
    <p:notesMasterId r:id="rId4"/>
  </p:notesMasterIdLst>
  <p:handoutMasterIdLst>
    <p:handoutMasterId r:id="rId5"/>
  </p:handoutMasterIdLst>
  <p:sldIdLst>
    <p:sldId id="321" r:id="rId3"/>
  </p:sldIdLst>
  <p:sldSz cx="12188825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F2C"/>
    <a:srgbClr val="8086FC"/>
    <a:srgbClr val="828282"/>
    <a:srgbClr val="6E90FE"/>
    <a:srgbClr val="6D6DFB"/>
    <a:srgbClr val="4E78F0"/>
    <a:srgbClr val="F0932C"/>
    <a:srgbClr val="92C610"/>
    <a:srgbClr val="9FD812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29"/>
  </p:normalViewPr>
  <p:slideViewPr>
    <p:cSldViewPr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8669AFDC-7658-4951-B0FF-52DFF2A93C0A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AF8ED99B-9732-49FC-9C16-B56FEB1B109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3ABD2D7A-D230-4F91-BD59-0A39C2703BA8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F93199CD-3E1B-4AE6-990F-76F925F5EA9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3603" y="1122363"/>
            <a:ext cx="9141619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5998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3603" y="3602038"/>
            <a:ext cx="9141619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399" dirty="0"/>
            </a:lvl1pPr>
            <a:lvl2pPr marL="457063" indent="0" algn="ctr">
              <a:buNone/>
              <a:defRPr sz="1999" dirty="0"/>
            </a:lvl2pPr>
            <a:lvl3pPr marL="914126" indent="0" algn="ctr">
              <a:buNone/>
              <a:defRPr sz="1799" dirty="0"/>
            </a:lvl3pPr>
            <a:lvl4pPr marL="1371189" indent="0" algn="ctr">
              <a:buNone/>
              <a:defRPr sz="1600" dirty="0"/>
            </a:lvl4pPr>
            <a:lvl5pPr marL="1828251" indent="0" algn="ctr">
              <a:buNone/>
              <a:defRPr sz="1600" dirty="0"/>
            </a:lvl5pPr>
            <a:lvl6pPr marL="2285314" indent="0" algn="ctr">
              <a:buNone/>
              <a:defRPr sz="1600" dirty="0"/>
            </a:lvl6pPr>
            <a:lvl7pPr marL="2742377" indent="0" algn="ctr">
              <a:buNone/>
              <a:defRPr sz="1600" dirty="0"/>
            </a:lvl7pPr>
            <a:lvl8pPr marL="3199440" indent="0" algn="ctr">
              <a:buNone/>
              <a:defRPr sz="1600" dirty="0"/>
            </a:lvl8pPr>
            <a:lvl9pPr marL="3656503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2628" y="365125"/>
            <a:ext cx="2628215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7982" y="365125"/>
            <a:ext cx="7732286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633" y="1709739"/>
            <a:ext cx="10512862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5998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633" y="4589464"/>
            <a:ext cx="10512862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399" dirty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 dirty="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 dirty="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7982" y="1825625"/>
            <a:ext cx="5180251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0592" y="1825625"/>
            <a:ext cx="5180251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69" y="365126"/>
            <a:ext cx="10512862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570" y="1681163"/>
            <a:ext cx="5156444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399" b="1" dirty="0"/>
            </a:lvl1pPr>
            <a:lvl2pPr marL="457063" indent="0">
              <a:buNone/>
              <a:defRPr sz="1999" b="1" dirty="0"/>
            </a:lvl2pPr>
            <a:lvl3pPr marL="914126" indent="0">
              <a:buNone/>
              <a:defRPr sz="1799" b="1" dirty="0"/>
            </a:lvl3pPr>
            <a:lvl4pPr marL="1371189" indent="0">
              <a:buNone/>
              <a:defRPr sz="1600" b="1" dirty="0"/>
            </a:lvl4pPr>
            <a:lvl5pPr marL="1828251" indent="0">
              <a:buNone/>
              <a:defRPr sz="1600" b="1" dirty="0"/>
            </a:lvl5pPr>
            <a:lvl6pPr marL="2285314" indent="0">
              <a:buNone/>
              <a:defRPr sz="1600" b="1" dirty="0"/>
            </a:lvl6pPr>
            <a:lvl7pPr marL="2742377" indent="0">
              <a:buNone/>
              <a:defRPr sz="1600" b="1" dirty="0"/>
            </a:lvl7pPr>
            <a:lvl8pPr marL="3199440" indent="0">
              <a:buNone/>
              <a:defRPr sz="1600" b="1" dirty="0"/>
            </a:lvl8pPr>
            <a:lvl9pPr marL="3656503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570" y="2505075"/>
            <a:ext cx="5156444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0593" y="1681163"/>
            <a:ext cx="518183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399" b="1" dirty="0"/>
            </a:lvl1pPr>
            <a:lvl2pPr marL="457063" indent="0">
              <a:buNone/>
              <a:defRPr sz="1999" b="1" dirty="0"/>
            </a:lvl2pPr>
            <a:lvl3pPr marL="914126" indent="0">
              <a:buNone/>
              <a:defRPr sz="1799" b="1" dirty="0"/>
            </a:lvl3pPr>
            <a:lvl4pPr marL="1371189" indent="0">
              <a:buNone/>
              <a:defRPr sz="1600" b="1" dirty="0"/>
            </a:lvl4pPr>
            <a:lvl5pPr marL="1828251" indent="0">
              <a:buNone/>
              <a:defRPr sz="1600" b="1" dirty="0"/>
            </a:lvl5pPr>
            <a:lvl6pPr marL="2285314" indent="0">
              <a:buNone/>
              <a:defRPr sz="1600" b="1" dirty="0"/>
            </a:lvl6pPr>
            <a:lvl7pPr marL="2742377" indent="0">
              <a:buNone/>
              <a:defRPr sz="1600" b="1" dirty="0"/>
            </a:lvl7pPr>
            <a:lvl8pPr marL="3199440" indent="0">
              <a:buNone/>
              <a:defRPr sz="1600" b="1" dirty="0"/>
            </a:lvl8pPr>
            <a:lvl9pPr marL="3656503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0593" y="2505075"/>
            <a:ext cx="518183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70" y="457200"/>
            <a:ext cx="3931213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199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1838" y="987426"/>
            <a:ext cx="6170593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199" dirty="0"/>
            </a:lvl1pPr>
            <a:lvl2pPr>
              <a:defRPr sz="2799" dirty="0"/>
            </a:lvl2pPr>
            <a:lvl3pPr>
              <a:defRPr sz="2399" dirty="0"/>
            </a:lvl3pPr>
            <a:lvl4pPr>
              <a:defRPr sz="1999" dirty="0"/>
            </a:lvl4pPr>
            <a:lvl5pPr>
              <a:defRPr sz="1999" dirty="0"/>
            </a:lvl5pPr>
            <a:lvl6pPr>
              <a:defRPr sz="1999" dirty="0"/>
            </a:lvl6pPr>
            <a:lvl7pPr>
              <a:defRPr sz="1999" dirty="0"/>
            </a:lvl7pPr>
            <a:lvl8pPr>
              <a:defRPr sz="1999" dirty="0"/>
            </a:lvl8pPr>
            <a:lvl9pPr>
              <a:defRPr sz="1999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570" y="2057400"/>
            <a:ext cx="3931213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063" indent="0">
              <a:buNone/>
              <a:defRPr sz="1400" dirty="0"/>
            </a:lvl2pPr>
            <a:lvl3pPr marL="914126" indent="0">
              <a:buNone/>
              <a:defRPr sz="1200" dirty="0"/>
            </a:lvl3pPr>
            <a:lvl4pPr marL="1371189" indent="0">
              <a:buNone/>
              <a:defRPr sz="1000" dirty="0"/>
            </a:lvl4pPr>
            <a:lvl5pPr marL="1828251" indent="0">
              <a:buNone/>
              <a:defRPr sz="1000" dirty="0"/>
            </a:lvl5pPr>
            <a:lvl6pPr marL="2285314" indent="0">
              <a:buNone/>
              <a:defRPr sz="1000" dirty="0"/>
            </a:lvl6pPr>
            <a:lvl7pPr marL="2742377" indent="0">
              <a:buNone/>
              <a:defRPr sz="1000" dirty="0"/>
            </a:lvl7pPr>
            <a:lvl8pPr marL="3199440" indent="0">
              <a:buNone/>
              <a:defRPr sz="1000" dirty="0"/>
            </a:lvl8pPr>
            <a:lvl9pPr marL="3656503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70" y="457200"/>
            <a:ext cx="3931213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199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1838" y="987426"/>
            <a:ext cx="6170593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199" dirty="0"/>
            </a:lvl1pPr>
            <a:lvl2pPr marL="457063" indent="0">
              <a:buNone/>
              <a:defRPr sz="2799" dirty="0"/>
            </a:lvl2pPr>
            <a:lvl3pPr marL="914126" indent="0">
              <a:buNone/>
              <a:defRPr sz="2399" dirty="0"/>
            </a:lvl3pPr>
            <a:lvl4pPr marL="1371189" indent="0">
              <a:buNone/>
              <a:defRPr sz="1999" dirty="0"/>
            </a:lvl4pPr>
            <a:lvl5pPr marL="1828251" indent="0">
              <a:buNone/>
              <a:defRPr sz="1999" dirty="0"/>
            </a:lvl5pPr>
            <a:lvl6pPr marL="2285314" indent="0">
              <a:buNone/>
              <a:defRPr sz="1999" dirty="0"/>
            </a:lvl6pPr>
            <a:lvl7pPr marL="2742377" indent="0">
              <a:buNone/>
              <a:defRPr sz="1999" dirty="0"/>
            </a:lvl7pPr>
            <a:lvl8pPr marL="3199440" indent="0">
              <a:buNone/>
              <a:defRPr sz="1999" dirty="0"/>
            </a:lvl8pPr>
            <a:lvl9pPr marL="3656503" indent="0">
              <a:buNone/>
              <a:defRPr sz="1999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570" y="2057400"/>
            <a:ext cx="3931213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063" indent="0">
              <a:buNone/>
              <a:defRPr sz="1400" dirty="0"/>
            </a:lvl2pPr>
            <a:lvl3pPr marL="914126" indent="0">
              <a:buNone/>
              <a:defRPr sz="1200" dirty="0"/>
            </a:lvl3pPr>
            <a:lvl4pPr marL="1371189" indent="0">
              <a:buNone/>
              <a:defRPr sz="1000" dirty="0"/>
            </a:lvl4pPr>
            <a:lvl5pPr marL="1828251" indent="0">
              <a:buNone/>
              <a:defRPr sz="1000" dirty="0"/>
            </a:lvl5pPr>
            <a:lvl6pPr marL="2285314" indent="0">
              <a:buNone/>
              <a:defRPr sz="1000" dirty="0"/>
            </a:lvl6pPr>
            <a:lvl7pPr marL="2742377" indent="0">
              <a:buNone/>
              <a:defRPr sz="1000" dirty="0"/>
            </a:lvl7pPr>
            <a:lvl8pPr marL="3199440" indent="0">
              <a:buNone/>
              <a:defRPr sz="1000" dirty="0"/>
            </a:lvl8pPr>
            <a:lvl9pPr marL="3656503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7982" y="365126"/>
            <a:ext cx="10512862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7982" y="1825625"/>
            <a:ext cx="10512862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7982" y="6356351"/>
            <a:ext cx="2742486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7549" y="6356351"/>
            <a:ext cx="4113728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08357" y="6356351"/>
            <a:ext cx="2742486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126" rtl="0">
        <a:lnSpc>
          <a:spcPct val="90000"/>
        </a:lnSpc>
        <a:spcBef>
          <a:spcPct val="0"/>
        </a:spcBef>
        <a:buNone/>
        <a:defRPr sz="4399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>
        <a:lnSpc>
          <a:spcPct val="90000"/>
        </a:lnSpc>
        <a:spcBef>
          <a:spcPts val="1000"/>
        </a:spcBef>
        <a:buFont typeface="Arial"/>
        <a:buChar char="•"/>
        <a:defRPr sz="27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9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126">
        <a:defRPr lang="en-US" dirty="0"/>
      </a:defPPr>
      <a:lvl1pPr marL="0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01752" y="530352"/>
            <a:ext cx="11430000" cy="1600200"/>
          </a:xfrm>
          <a:ln>
            <a:headEnd type="none"/>
            <a:tailEnd type="none"/>
          </a:ln>
        </p:spPr>
        <p:txBody>
          <a:bodyPr wrap="square">
            <a:normAutofit/>
          </a:bodyPr>
          <a:lstStyle/>
          <a:p>
            <a:pPr defTabSz="914126"/>
            <a:endParaRPr lang="en-US" sz="4000" dirty="0">
              <a:latin typeface="+mn-lt"/>
            </a:endParaRPr>
          </a:p>
          <a:p>
            <a:pPr algn="ctr" defTabSz="914126"/>
            <a:r>
              <a:rPr lang="en-US" sz="4000" b="1" dirty="0">
                <a:latin typeface="+mn-lt"/>
                <a:ea typeface="Adobe Garamond Pro"/>
                <a:cs typeface="Adobe Garamond Pro"/>
              </a:rPr>
              <a:t>Adventure Works Cycles</a:t>
            </a:r>
            <a:endParaRPr sz="4000" b="1" cap="all" dirty="0">
              <a:latin typeface="+mn-lt"/>
              <a:ea typeface="Adobe Garamond Pro"/>
              <a:cs typeface="Adobe Garamond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216152" y="2441448"/>
            <a:ext cx="9144000" cy="3121152"/>
          </a:xfrm>
          <a:ln>
            <a:headEnd type="none"/>
            <a:tailEnd type="none"/>
          </a:ln>
        </p:spPr>
        <p:txBody>
          <a:bodyPr wrap="square" anchor="t"/>
          <a:lstStyle/>
          <a:p>
            <a:pPr defTabSz="914126"/>
            <a:endParaRPr lang="en-US" dirty="0"/>
          </a:p>
          <a:p>
            <a:pPr algn="l" defTabSz="914126"/>
            <a:r>
              <a:rPr lang="en-US" sz="2100" dirty="0">
                <a:ea typeface="Adobe Garamond Pro"/>
                <a:cs typeface="Adobe Garamond Pro"/>
              </a:rPr>
              <a:t>Adventure Works Cycles, the fictitious company on which the Adventure Works sample databases are based, is a large, multinational manufacturing company. The company manufactures and sells metal and composite bicycles to North American, European and Asian commercial markets. </a:t>
            </a:r>
          </a:p>
          <a:p>
            <a:pPr algn="l" defTabSz="914126"/>
            <a:r>
              <a:rPr lang="en-US" sz="2100" dirty="0">
                <a:ea typeface="Adobe Garamond Pro"/>
                <a:cs typeface="Adobe Garamond Pro"/>
              </a:rPr>
              <a:t>In 2000, Adventure Works Cycles bought a small manufacturing plant, Importadores Neptuno, located in Mexico. Importadores Neptuno manufactures several critical subcomponents for the Adventure Works Cycles product line. </a:t>
            </a:r>
            <a:r>
              <a:rPr lang="en-US" sz="2100">
                <a:ea typeface="Adobe Garamond Pro"/>
                <a:cs typeface="Adobe Garamond Pro"/>
              </a:rPr>
              <a:t>These subcomponents are shipped to the Bothell location for final product assembly. </a:t>
            </a:r>
            <a:endParaRPr lang="en-US" sz="2100" dirty="0">
              <a:ea typeface="Adobe Garamond Pro"/>
              <a:cs typeface="Adobe Garamond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rrency Symbols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headEnd type="none"/>
          <a:tailEnd type="none"/>
        </a:ln>
        <a:ln w="12700" cap="flat">
          <a:solidFill>
            <a:schemeClr val="phClr"/>
          </a:solidFill>
          <a:prstDash val="solid"/>
          <a:headEnd type="none"/>
          <a:tailEnd type="none"/>
        </a:ln>
        <a:ln w="1905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rency Symbols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headEnd type="none"/>
          <a:tailEnd type="none"/>
        </a:ln>
        <a:ln w="12700" cap="flat">
          <a:solidFill>
            <a:schemeClr val="phClr"/>
          </a:solidFill>
          <a:prstDash val="solid"/>
          <a:headEnd type="none"/>
          <a:tailEnd type="none"/>
        </a:ln>
        <a:ln w="1905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CF527E-FFB0-4DB9-A7A4-39065878ED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0</Pages>
  <Words>93</Words>
  <Characters>0</Characters>
  <Application>Microsoft Office PowerPoint</Application>
  <PresentationFormat>Custom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</vt:lpstr>
      <vt:lpstr> Adventure Works Cycles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Essential Presentation</dc:title>
  <dc:creator/>
  <cp:lastModifiedBy>Dharanitharan Ayyasamy</cp:lastModifiedBy>
  <cp:revision>5</cp:revision>
  <dcterms:created xsi:type="dcterms:W3CDTF">2015-02-26T11:44:22Z</dcterms:created>
  <dcterms:modified xsi:type="dcterms:W3CDTF">2022-12-29T17:38:46Z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TC028952629991</vt:lpwstr>
  </property>
  <property fmtid="{D5CDD505-2E9C-101B-9397-08002B2CF9AE}" pid="3" name="PropertyA">
    <vt:lpwstr>@!123</vt:lpwstr>
  </property>
  <property fmtid="{D5CDD505-2E9C-101B-9397-08002B2CF9AE}" pid="4" name="PropertyB">
    <vt:lpwstr>B</vt:lpwstr>
  </property>
</Properties>
</file>