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66" r:id="rId11"/>
    <p:sldId id="267" r:id="rId12"/>
    <p:sldId id="275" r:id="rId13"/>
    <p:sldId id="268" r:id="rId14"/>
    <p:sldId id="269" r:id="rId15"/>
    <p:sldId id="270" r:id="rId16"/>
    <p:sldId id="272" r:id="rId17"/>
    <p:sldId id="273" r:id="rId18"/>
    <p:sldId id="274" r:id="rId19"/>
    <p:sldId id="276" r:id="rId20"/>
  </p:sldIdLst>
  <p:sldSz cx="9144000" cy="5143500" type="screen16x9"/>
  <p:notesSz cx="6858000" cy="9144000"/>
  <p:embeddedFontLst>
    <p:embeddedFont>
      <p:font typeface="Inter" panose="020B0604020202020204" charset="0"/>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156C6E-DC0E-4BCC-B8A0-52AA14410840}">
  <a:tblStyle styleId="{C7156C6E-DC0E-4BCC-B8A0-52AA144108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61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62f4534f0b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62f4534f0b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62f4534f0b_5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62f4534f0b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62f4534f0b_5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62f4534f0b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95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62f4534f0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62f4534f0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2f4534f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2f4534f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62f4534f0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62f4534f0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62f4534f0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62f4534f0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2f4534f0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2f4534f0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63c5f15882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63c5f15882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62f4534f0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62f4534f0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46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62f4534f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62f4534f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62f4534f0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62f4534f0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64070b656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64070b656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3c5f15882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3c5f15882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64070b6563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64070b6563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64070b6563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64070b6563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62f4534f0b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62f4534f0b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62f4534f0b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62f4534f0b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130926"/>
            <a:ext cx="8222100" cy="111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380" b="1" dirty="0">
                <a:solidFill>
                  <a:schemeClr val="tx1"/>
                </a:solidFill>
                <a:latin typeface="Inter"/>
                <a:ea typeface="Inter"/>
                <a:cs typeface="Inter"/>
                <a:sym typeface="Inter"/>
              </a:rPr>
              <a:t>Intelligent and Weather Adaptive Street Lighting System</a:t>
            </a:r>
            <a:endParaRPr sz="3380" b="1" dirty="0">
              <a:solidFill>
                <a:schemeClr val="tx1"/>
              </a:solidFill>
              <a:latin typeface="Inter"/>
              <a:ea typeface="Inter"/>
              <a:cs typeface="Inter"/>
              <a:sym typeface="Inter"/>
            </a:endParaRPr>
          </a:p>
        </p:txBody>
      </p:sp>
      <p:sp>
        <p:nvSpPr>
          <p:cNvPr id="86" name="Google Shape;86;p13"/>
          <p:cNvSpPr txBox="1">
            <a:spLocks noGrp="1"/>
          </p:cNvSpPr>
          <p:nvPr>
            <p:ph type="subTitle" idx="1"/>
          </p:nvPr>
        </p:nvSpPr>
        <p:spPr>
          <a:xfrm>
            <a:off x="598100" y="2592668"/>
            <a:ext cx="8222100" cy="4329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sz="2400" b="1" dirty="0">
                <a:solidFill>
                  <a:schemeClr val="tx1"/>
                </a:solidFill>
                <a:latin typeface="Inter"/>
                <a:ea typeface="Inter"/>
                <a:cs typeface="Inter"/>
                <a:sym typeface="Inter"/>
              </a:rPr>
              <a:t>TEAM AE-16</a:t>
            </a:r>
            <a:endParaRPr sz="2400" b="1" dirty="0">
              <a:solidFill>
                <a:schemeClr val="tx1"/>
              </a:solidFill>
              <a:latin typeface="Inter"/>
              <a:ea typeface="Inter"/>
              <a:cs typeface="Inter"/>
              <a:sym typeface="Inter"/>
            </a:endParaRPr>
          </a:p>
        </p:txBody>
      </p:sp>
      <p:sp>
        <p:nvSpPr>
          <p:cNvPr id="2" name="Rectangle 1">
            <a:extLst>
              <a:ext uri="{FF2B5EF4-FFF2-40B4-BE49-F238E27FC236}">
                <a16:creationId xmlns:a16="http://schemas.microsoft.com/office/drawing/2014/main" id="{E4DBDD99-BEB6-B41A-340E-A41B4B1F86A7}"/>
              </a:ext>
            </a:extLst>
          </p:cNvPr>
          <p:cNvSpPr/>
          <p:nvPr/>
        </p:nvSpPr>
        <p:spPr>
          <a:xfrm>
            <a:off x="0" y="4969328"/>
            <a:ext cx="9144000" cy="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FA69E7-F958-F0BD-4ED0-E6C07D831C26}"/>
              </a:ext>
            </a:extLst>
          </p:cNvPr>
          <p:cNvSpPr txBox="1"/>
          <p:nvPr/>
        </p:nvSpPr>
        <p:spPr>
          <a:xfrm>
            <a:off x="268516" y="3008308"/>
            <a:ext cx="2954655" cy="1661993"/>
          </a:xfrm>
          <a:prstGeom prst="rect">
            <a:avLst/>
          </a:prstGeom>
          <a:noFill/>
        </p:spPr>
        <p:txBody>
          <a:bodyPr wrap="none" rtlCol="0">
            <a:spAutoFit/>
          </a:bodyPr>
          <a:lstStyle/>
          <a:p>
            <a:r>
              <a:rPr lang="en-US" sz="1200" b="1" dirty="0">
                <a:solidFill>
                  <a:schemeClr val="tx1"/>
                </a:solidFill>
              </a:rPr>
              <a:t>TEAM MEMBERS</a:t>
            </a:r>
          </a:p>
          <a:p>
            <a:endParaRPr lang="en-US" sz="1200" b="1" dirty="0">
              <a:solidFill>
                <a:schemeClr val="tx1"/>
              </a:solidFill>
            </a:endParaRPr>
          </a:p>
          <a:p>
            <a:r>
              <a:rPr lang="en-US" sz="1200" b="1" u="sng" dirty="0">
                <a:solidFill>
                  <a:schemeClr val="tx1"/>
                </a:solidFill>
              </a:rPr>
              <a:t>NAME</a:t>
            </a:r>
            <a:r>
              <a:rPr lang="en-US" sz="1200" b="1" dirty="0">
                <a:solidFill>
                  <a:schemeClr val="tx1"/>
                </a:solidFill>
              </a:rPr>
              <a:t>                             </a:t>
            </a:r>
            <a:r>
              <a:rPr lang="en-US" sz="1200" b="1" u="sng" dirty="0">
                <a:solidFill>
                  <a:schemeClr val="tx1"/>
                </a:solidFill>
              </a:rPr>
              <a:t> ROLL</a:t>
            </a:r>
          </a:p>
          <a:p>
            <a:pPr>
              <a:lnSpc>
                <a:spcPct val="150000"/>
              </a:lnSpc>
            </a:pPr>
            <a:r>
              <a:rPr lang="en-US" sz="1200" b="1" dirty="0">
                <a:solidFill>
                  <a:schemeClr val="tx1"/>
                </a:solidFill>
              </a:rPr>
              <a:t>AKASH ARYAN               523</a:t>
            </a:r>
          </a:p>
          <a:p>
            <a:r>
              <a:rPr lang="en-US" sz="1200" b="1" dirty="0">
                <a:solidFill>
                  <a:schemeClr val="tx1"/>
                </a:solidFill>
              </a:rPr>
              <a:t>SHOURYA	                    553</a:t>
            </a:r>
          </a:p>
          <a:p>
            <a:r>
              <a:rPr lang="en-US" sz="1200" b="1" dirty="0">
                <a:solidFill>
                  <a:schemeClr val="tx1"/>
                </a:solidFill>
              </a:rPr>
              <a:t>NITIN KUMAR                  538</a:t>
            </a:r>
          </a:p>
          <a:p>
            <a:r>
              <a:rPr lang="en-US" sz="1200" b="1" dirty="0">
                <a:solidFill>
                  <a:schemeClr val="tx1"/>
                </a:solidFill>
              </a:rPr>
              <a:t>SHUBHAM KUMAR         518	</a:t>
            </a:r>
          </a:p>
          <a:p>
            <a:r>
              <a:rPr lang="en-US" sz="1200" b="1" dirty="0">
                <a:solidFill>
                  <a:schemeClr val="tx1"/>
                </a:solidFill>
              </a:rPr>
              <a:t>VAIBHAV KUMAR           513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HARDWARE REQUIREMENTS</a:t>
            </a:r>
            <a:endParaRPr b="1">
              <a:latin typeface="Inter"/>
              <a:ea typeface="Inter"/>
              <a:cs typeface="Inter"/>
              <a:sym typeface="Inter"/>
            </a:endParaRPr>
          </a:p>
        </p:txBody>
      </p:sp>
      <p:sp>
        <p:nvSpPr>
          <p:cNvPr id="151" name="Google Shape;151;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LDR Sensor</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IR Sensor</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LED Lights</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Arduino UNO </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Microprocessor ESP32 / ESP8266</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Breadboard</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Jumper wires</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Micro USB Cable</a:t>
            </a:r>
            <a:endParaRPr>
              <a:solidFill>
                <a:srgbClr val="000000"/>
              </a:solidFill>
              <a:latin typeface="Inter"/>
              <a:ea typeface="Inter"/>
              <a:cs typeface="Inter"/>
              <a:sym typeface="Inter"/>
            </a:endParaRPr>
          </a:p>
          <a:p>
            <a:pPr marL="457200" lvl="0" indent="-342900" algn="l" rtl="0">
              <a:spcBef>
                <a:spcPts val="0"/>
              </a:spcBef>
              <a:spcAft>
                <a:spcPts val="0"/>
              </a:spcAft>
              <a:buClr>
                <a:srgbClr val="000000"/>
              </a:buClr>
              <a:buSzPts val="1800"/>
              <a:buFont typeface="Inter"/>
              <a:buChar char="●"/>
            </a:pPr>
            <a:r>
              <a:rPr lang="en">
                <a:solidFill>
                  <a:srgbClr val="000000"/>
                </a:solidFill>
                <a:latin typeface="Inter"/>
                <a:ea typeface="Inter"/>
                <a:cs typeface="Inter"/>
                <a:sym typeface="Inter"/>
              </a:rPr>
              <a:t>Resistors</a:t>
            </a:r>
            <a:endParaRPr>
              <a:solidFill>
                <a:srgbClr val="000000"/>
              </a:solidFill>
              <a:latin typeface="Inter"/>
              <a:ea typeface="Inter"/>
              <a:cs typeface="Inter"/>
              <a:sym typeface="Inter"/>
            </a:endParaRPr>
          </a:p>
          <a:p>
            <a:pPr marL="457200" lvl="0" indent="0" algn="l" rtl="0">
              <a:spcBef>
                <a:spcPts val="1200"/>
              </a:spcBef>
              <a:spcAft>
                <a:spcPts val="1200"/>
              </a:spcAft>
              <a:buNone/>
            </a:pPr>
            <a:endParaRPr>
              <a:solidFill>
                <a:srgbClr val="000000"/>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Inter"/>
                <a:ea typeface="Inter"/>
                <a:cs typeface="Inter"/>
                <a:sym typeface="Inter"/>
              </a:rPr>
              <a:t>COMPONENTS COST ESTIMATION</a:t>
            </a:r>
            <a:endParaRPr b="1" dirty="0">
              <a:latin typeface="Inter"/>
              <a:ea typeface="Inter"/>
              <a:cs typeface="Inter"/>
              <a:sym typeface="Inter"/>
            </a:endParaRPr>
          </a:p>
        </p:txBody>
      </p:sp>
      <p:graphicFrame>
        <p:nvGraphicFramePr>
          <p:cNvPr id="3" name="Table 3">
            <a:extLst>
              <a:ext uri="{FF2B5EF4-FFF2-40B4-BE49-F238E27FC236}">
                <a16:creationId xmlns:a16="http://schemas.microsoft.com/office/drawing/2014/main" id="{A2D5F2D6-2F00-65C9-04D7-B3D6D62550E4}"/>
              </a:ext>
            </a:extLst>
          </p:cNvPr>
          <p:cNvGraphicFramePr>
            <a:graphicFrameLocks noGrp="1"/>
          </p:cNvGraphicFramePr>
          <p:nvPr>
            <p:extLst>
              <p:ext uri="{D42A27DB-BD31-4B8C-83A1-F6EECF244321}">
                <p14:modId xmlns:p14="http://schemas.microsoft.com/office/powerpoint/2010/main" val="348867117"/>
              </p:ext>
            </p:extLst>
          </p:nvPr>
        </p:nvGraphicFramePr>
        <p:xfrm>
          <a:off x="531008" y="1218408"/>
          <a:ext cx="6096000" cy="326136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535621088"/>
                    </a:ext>
                  </a:extLst>
                </a:gridCol>
                <a:gridCol w="2032000">
                  <a:extLst>
                    <a:ext uri="{9D8B030D-6E8A-4147-A177-3AD203B41FA5}">
                      <a16:colId xmlns:a16="http://schemas.microsoft.com/office/drawing/2014/main" val="2510744331"/>
                    </a:ext>
                  </a:extLst>
                </a:gridCol>
                <a:gridCol w="2032000">
                  <a:extLst>
                    <a:ext uri="{9D8B030D-6E8A-4147-A177-3AD203B41FA5}">
                      <a16:colId xmlns:a16="http://schemas.microsoft.com/office/drawing/2014/main" val="4142969155"/>
                    </a:ext>
                  </a:extLst>
                </a:gridCol>
              </a:tblGrid>
              <a:tr h="370840">
                <a:tc>
                  <a:txBody>
                    <a:bodyPr/>
                    <a:lstStyle/>
                    <a:p>
                      <a:pPr algn="ctr"/>
                      <a:r>
                        <a:rPr lang="en-US" dirty="0"/>
                        <a:t>Component</a:t>
                      </a:r>
                    </a:p>
                  </a:txBody>
                  <a:tcPr/>
                </a:tc>
                <a:tc>
                  <a:txBody>
                    <a:bodyPr/>
                    <a:lstStyle/>
                    <a:p>
                      <a:pPr algn="ctr"/>
                      <a:r>
                        <a:rPr lang="en-US" dirty="0"/>
                        <a:t>Quantity</a:t>
                      </a:r>
                    </a:p>
                  </a:txBody>
                  <a:tcPr/>
                </a:tc>
                <a:tc>
                  <a:txBody>
                    <a:bodyPr/>
                    <a:lstStyle/>
                    <a:p>
                      <a:pPr algn="ctr"/>
                      <a:r>
                        <a:rPr lang="en-US" dirty="0"/>
                        <a:t>Price</a:t>
                      </a:r>
                    </a:p>
                  </a:txBody>
                  <a:tcPr/>
                </a:tc>
                <a:extLst>
                  <a:ext uri="{0D108BD9-81ED-4DB2-BD59-A6C34878D82A}">
                    <a16:rowId xmlns:a16="http://schemas.microsoft.com/office/drawing/2014/main" val="3270359706"/>
                  </a:ext>
                </a:extLst>
              </a:tr>
              <a:tr h="370840">
                <a:tc>
                  <a:txBody>
                    <a:bodyPr/>
                    <a:lstStyle/>
                    <a:p>
                      <a:pPr algn="ctr"/>
                      <a:r>
                        <a:rPr lang="en-US" dirty="0"/>
                        <a:t>Arduino UNO</a:t>
                      </a:r>
                    </a:p>
                  </a:txBody>
                  <a:tcPr/>
                </a:tc>
                <a:tc>
                  <a:txBody>
                    <a:bodyPr/>
                    <a:lstStyle/>
                    <a:p>
                      <a:pPr algn="ctr"/>
                      <a:r>
                        <a:rPr lang="en-US" dirty="0"/>
                        <a:t>1</a:t>
                      </a:r>
                    </a:p>
                  </a:txBody>
                  <a:tcPr/>
                </a:tc>
                <a:tc>
                  <a:txBody>
                    <a:bodyPr/>
                    <a:lstStyle/>
                    <a:p>
                      <a:pPr algn="ctr"/>
                      <a:r>
                        <a:rPr lang="en-US" dirty="0"/>
                        <a:t>675</a:t>
                      </a:r>
                    </a:p>
                  </a:txBody>
                  <a:tcPr/>
                </a:tc>
                <a:extLst>
                  <a:ext uri="{0D108BD9-81ED-4DB2-BD59-A6C34878D82A}">
                    <a16:rowId xmlns:a16="http://schemas.microsoft.com/office/drawing/2014/main" val="89912039"/>
                  </a:ext>
                </a:extLst>
              </a:tr>
              <a:tr h="370840">
                <a:tc>
                  <a:txBody>
                    <a:bodyPr/>
                    <a:lstStyle/>
                    <a:p>
                      <a:pPr algn="ctr"/>
                      <a:r>
                        <a:rPr lang="en-US" dirty="0"/>
                        <a:t>ESP8266 MCU</a:t>
                      </a:r>
                    </a:p>
                  </a:txBody>
                  <a:tcPr/>
                </a:tc>
                <a:tc>
                  <a:txBody>
                    <a:bodyPr/>
                    <a:lstStyle/>
                    <a:p>
                      <a:pPr algn="ctr"/>
                      <a:r>
                        <a:rPr lang="en-US" dirty="0"/>
                        <a:t>1</a:t>
                      </a:r>
                    </a:p>
                  </a:txBody>
                  <a:tcPr/>
                </a:tc>
                <a:tc>
                  <a:txBody>
                    <a:bodyPr/>
                    <a:lstStyle/>
                    <a:p>
                      <a:pPr algn="ctr"/>
                      <a:r>
                        <a:rPr lang="en-US" dirty="0"/>
                        <a:t>275</a:t>
                      </a:r>
                    </a:p>
                  </a:txBody>
                  <a:tcPr/>
                </a:tc>
                <a:extLst>
                  <a:ext uri="{0D108BD9-81ED-4DB2-BD59-A6C34878D82A}">
                    <a16:rowId xmlns:a16="http://schemas.microsoft.com/office/drawing/2014/main" val="3992802775"/>
                  </a:ext>
                </a:extLst>
              </a:tr>
              <a:tr h="370840">
                <a:tc>
                  <a:txBody>
                    <a:bodyPr/>
                    <a:lstStyle/>
                    <a:p>
                      <a:pPr algn="ctr"/>
                      <a:r>
                        <a:rPr lang="en-US" dirty="0"/>
                        <a:t>LED lights</a:t>
                      </a:r>
                    </a:p>
                  </a:txBody>
                  <a:tcPr/>
                </a:tc>
                <a:tc>
                  <a:txBody>
                    <a:bodyPr/>
                    <a:lstStyle/>
                    <a:p>
                      <a:pPr algn="ctr"/>
                      <a:r>
                        <a:rPr lang="en-US" dirty="0"/>
                        <a:t>4</a:t>
                      </a:r>
                    </a:p>
                  </a:txBody>
                  <a:tcPr/>
                </a:tc>
                <a:tc>
                  <a:txBody>
                    <a:bodyPr/>
                    <a:lstStyle/>
                    <a:p>
                      <a:pPr algn="ctr"/>
                      <a:r>
                        <a:rPr lang="en-US" dirty="0"/>
                        <a:t>40</a:t>
                      </a:r>
                    </a:p>
                  </a:txBody>
                  <a:tcPr/>
                </a:tc>
                <a:extLst>
                  <a:ext uri="{0D108BD9-81ED-4DB2-BD59-A6C34878D82A}">
                    <a16:rowId xmlns:a16="http://schemas.microsoft.com/office/drawing/2014/main" val="2540514525"/>
                  </a:ext>
                </a:extLst>
              </a:tr>
              <a:tr h="370840">
                <a:tc>
                  <a:txBody>
                    <a:bodyPr/>
                    <a:lstStyle/>
                    <a:p>
                      <a:pPr algn="ctr"/>
                      <a:r>
                        <a:rPr lang="en-US" dirty="0"/>
                        <a:t>IR Sensors</a:t>
                      </a:r>
                    </a:p>
                  </a:txBody>
                  <a:tcPr/>
                </a:tc>
                <a:tc>
                  <a:txBody>
                    <a:bodyPr/>
                    <a:lstStyle/>
                    <a:p>
                      <a:pPr algn="ctr"/>
                      <a:r>
                        <a:rPr lang="en-US" dirty="0"/>
                        <a:t>4</a:t>
                      </a:r>
                    </a:p>
                  </a:txBody>
                  <a:tcPr/>
                </a:tc>
                <a:tc>
                  <a:txBody>
                    <a:bodyPr/>
                    <a:lstStyle/>
                    <a:p>
                      <a:pPr algn="ctr"/>
                      <a:r>
                        <a:rPr lang="en-US" dirty="0"/>
                        <a:t>100</a:t>
                      </a:r>
                    </a:p>
                  </a:txBody>
                  <a:tcPr/>
                </a:tc>
                <a:extLst>
                  <a:ext uri="{0D108BD9-81ED-4DB2-BD59-A6C34878D82A}">
                    <a16:rowId xmlns:a16="http://schemas.microsoft.com/office/drawing/2014/main" val="1772871813"/>
                  </a:ext>
                </a:extLst>
              </a:tr>
              <a:tr h="370840">
                <a:tc>
                  <a:txBody>
                    <a:bodyPr/>
                    <a:lstStyle/>
                    <a:p>
                      <a:pPr algn="ctr"/>
                      <a:r>
                        <a:rPr lang="en-US" dirty="0"/>
                        <a:t>LDR Sensor</a:t>
                      </a:r>
                    </a:p>
                  </a:txBody>
                  <a:tcPr/>
                </a:tc>
                <a:tc>
                  <a:txBody>
                    <a:bodyPr/>
                    <a:lstStyle/>
                    <a:p>
                      <a:pPr algn="ctr"/>
                      <a:r>
                        <a:rPr lang="en-US" dirty="0"/>
                        <a:t>1</a:t>
                      </a:r>
                    </a:p>
                  </a:txBody>
                  <a:tcPr/>
                </a:tc>
                <a:tc>
                  <a:txBody>
                    <a:bodyPr/>
                    <a:lstStyle/>
                    <a:p>
                      <a:pPr algn="ctr"/>
                      <a:r>
                        <a:rPr lang="en-US" dirty="0"/>
                        <a:t>8</a:t>
                      </a:r>
                    </a:p>
                  </a:txBody>
                  <a:tcPr/>
                </a:tc>
                <a:extLst>
                  <a:ext uri="{0D108BD9-81ED-4DB2-BD59-A6C34878D82A}">
                    <a16:rowId xmlns:a16="http://schemas.microsoft.com/office/drawing/2014/main" val="2347602434"/>
                  </a:ext>
                </a:extLst>
              </a:tr>
              <a:tr h="370840">
                <a:tc>
                  <a:txBody>
                    <a:bodyPr/>
                    <a:lstStyle/>
                    <a:p>
                      <a:pPr algn="ctr"/>
                      <a:r>
                        <a:rPr lang="en-US" dirty="0"/>
                        <a:t>Jumper wires(MALE TO MALE)</a:t>
                      </a:r>
                    </a:p>
                  </a:txBody>
                  <a:tcPr/>
                </a:tc>
                <a:tc>
                  <a:txBody>
                    <a:bodyPr/>
                    <a:lstStyle/>
                    <a:p>
                      <a:pPr algn="ctr"/>
                      <a:r>
                        <a:rPr lang="en-US" dirty="0"/>
                        <a:t>10</a:t>
                      </a:r>
                    </a:p>
                  </a:txBody>
                  <a:tcPr/>
                </a:tc>
                <a:tc>
                  <a:txBody>
                    <a:bodyPr/>
                    <a:lstStyle/>
                    <a:p>
                      <a:pPr algn="ctr"/>
                      <a:r>
                        <a:rPr lang="en-US" dirty="0"/>
                        <a:t>30</a:t>
                      </a:r>
                    </a:p>
                  </a:txBody>
                  <a:tcPr/>
                </a:tc>
                <a:extLst>
                  <a:ext uri="{0D108BD9-81ED-4DB2-BD59-A6C34878D82A}">
                    <a16:rowId xmlns:a16="http://schemas.microsoft.com/office/drawing/2014/main" val="1170130671"/>
                  </a:ext>
                </a:extLst>
              </a:tr>
              <a:tr h="370840">
                <a:tc>
                  <a:txBody>
                    <a:bodyPr/>
                    <a:lstStyle/>
                    <a:p>
                      <a:pPr algn="ctr"/>
                      <a:r>
                        <a:rPr lang="en-US" dirty="0"/>
                        <a:t>Jumper wires(MALE TO FEMALE)</a:t>
                      </a:r>
                    </a:p>
                  </a:txBody>
                  <a:tcPr/>
                </a:tc>
                <a:tc>
                  <a:txBody>
                    <a:bodyPr/>
                    <a:lstStyle/>
                    <a:p>
                      <a:pPr algn="ctr"/>
                      <a:r>
                        <a:rPr lang="en-US" dirty="0"/>
                        <a:t>10</a:t>
                      </a:r>
                    </a:p>
                  </a:txBody>
                  <a:tcPr/>
                </a:tc>
                <a:tc>
                  <a:txBody>
                    <a:bodyPr/>
                    <a:lstStyle/>
                    <a:p>
                      <a:pPr algn="ctr"/>
                      <a:r>
                        <a:rPr lang="en-US" dirty="0"/>
                        <a:t>30</a:t>
                      </a:r>
                    </a:p>
                  </a:txBody>
                  <a:tcPr/>
                </a:tc>
                <a:extLst>
                  <a:ext uri="{0D108BD9-81ED-4DB2-BD59-A6C34878D82A}">
                    <a16:rowId xmlns:a16="http://schemas.microsoft.com/office/drawing/2014/main" val="3349561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Inter"/>
                <a:ea typeface="Inter"/>
                <a:cs typeface="Inter"/>
                <a:sym typeface="Inter"/>
              </a:rPr>
              <a:t>COMPONENTS COST ESTIMATION</a:t>
            </a:r>
            <a:endParaRPr b="1" dirty="0">
              <a:latin typeface="Inter"/>
              <a:ea typeface="Inter"/>
              <a:cs typeface="Inter"/>
              <a:sym typeface="Inter"/>
            </a:endParaRPr>
          </a:p>
        </p:txBody>
      </p:sp>
      <p:graphicFrame>
        <p:nvGraphicFramePr>
          <p:cNvPr id="3" name="Table 3">
            <a:extLst>
              <a:ext uri="{FF2B5EF4-FFF2-40B4-BE49-F238E27FC236}">
                <a16:creationId xmlns:a16="http://schemas.microsoft.com/office/drawing/2014/main" id="{A2D5F2D6-2F00-65C9-04D7-B3D6D62550E4}"/>
              </a:ext>
            </a:extLst>
          </p:cNvPr>
          <p:cNvGraphicFramePr>
            <a:graphicFrameLocks noGrp="1"/>
          </p:cNvGraphicFramePr>
          <p:nvPr>
            <p:extLst>
              <p:ext uri="{D42A27DB-BD31-4B8C-83A1-F6EECF244321}">
                <p14:modId xmlns:p14="http://schemas.microsoft.com/office/powerpoint/2010/main" val="3105599312"/>
              </p:ext>
            </p:extLst>
          </p:nvPr>
        </p:nvGraphicFramePr>
        <p:xfrm>
          <a:off x="531008" y="1828008"/>
          <a:ext cx="6096000" cy="2225040"/>
        </p:xfrm>
        <a:graphic>
          <a:graphicData uri="http://schemas.openxmlformats.org/drawingml/2006/table">
            <a:tbl>
              <a:tblPr firstRow="1" bandRow="1">
                <a:tableStyleId>{284E427A-3D55-4303-BF80-6455036E1DE7}</a:tableStyleId>
              </a:tblPr>
              <a:tblGrid>
                <a:gridCol w="2032000">
                  <a:extLst>
                    <a:ext uri="{9D8B030D-6E8A-4147-A177-3AD203B41FA5}">
                      <a16:colId xmlns:a16="http://schemas.microsoft.com/office/drawing/2014/main" val="535621088"/>
                    </a:ext>
                  </a:extLst>
                </a:gridCol>
                <a:gridCol w="2032000">
                  <a:extLst>
                    <a:ext uri="{9D8B030D-6E8A-4147-A177-3AD203B41FA5}">
                      <a16:colId xmlns:a16="http://schemas.microsoft.com/office/drawing/2014/main" val="2510744331"/>
                    </a:ext>
                  </a:extLst>
                </a:gridCol>
                <a:gridCol w="2032000">
                  <a:extLst>
                    <a:ext uri="{9D8B030D-6E8A-4147-A177-3AD203B41FA5}">
                      <a16:colId xmlns:a16="http://schemas.microsoft.com/office/drawing/2014/main" val="4142969155"/>
                    </a:ext>
                  </a:extLst>
                </a:gridCol>
              </a:tblGrid>
              <a:tr h="370840">
                <a:tc>
                  <a:txBody>
                    <a:bodyPr/>
                    <a:lstStyle/>
                    <a:p>
                      <a:pPr algn="ctr"/>
                      <a:r>
                        <a:rPr lang="en-US" dirty="0"/>
                        <a:t>Component</a:t>
                      </a:r>
                    </a:p>
                  </a:txBody>
                  <a:tcPr/>
                </a:tc>
                <a:tc>
                  <a:txBody>
                    <a:bodyPr/>
                    <a:lstStyle/>
                    <a:p>
                      <a:pPr algn="ctr"/>
                      <a:r>
                        <a:rPr lang="en-US" dirty="0"/>
                        <a:t>Quantity</a:t>
                      </a:r>
                    </a:p>
                  </a:txBody>
                  <a:tcPr/>
                </a:tc>
                <a:tc>
                  <a:txBody>
                    <a:bodyPr/>
                    <a:lstStyle/>
                    <a:p>
                      <a:pPr algn="ctr"/>
                      <a:r>
                        <a:rPr lang="en-US" dirty="0"/>
                        <a:t>Price</a:t>
                      </a:r>
                    </a:p>
                  </a:txBody>
                  <a:tcPr/>
                </a:tc>
                <a:extLst>
                  <a:ext uri="{0D108BD9-81ED-4DB2-BD59-A6C34878D82A}">
                    <a16:rowId xmlns:a16="http://schemas.microsoft.com/office/drawing/2014/main" val="3270359706"/>
                  </a:ext>
                </a:extLst>
              </a:tr>
              <a:tr h="370840">
                <a:tc>
                  <a:txBody>
                    <a:bodyPr/>
                    <a:lstStyle/>
                    <a:p>
                      <a:pPr algn="ctr"/>
                      <a:r>
                        <a:rPr lang="en-US" dirty="0"/>
                        <a:t>Single Strad Wire</a:t>
                      </a:r>
                    </a:p>
                  </a:txBody>
                  <a:tcPr/>
                </a:tc>
                <a:tc>
                  <a:txBody>
                    <a:bodyPr/>
                    <a:lstStyle/>
                    <a:p>
                      <a:pPr algn="ctr"/>
                      <a:r>
                        <a:rPr lang="en-US" dirty="0"/>
                        <a:t>1</a:t>
                      </a:r>
                    </a:p>
                  </a:txBody>
                  <a:tcPr/>
                </a:tc>
                <a:tc>
                  <a:txBody>
                    <a:bodyPr/>
                    <a:lstStyle/>
                    <a:p>
                      <a:pPr algn="ctr"/>
                      <a:r>
                        <a:rPr lang="en-US" dirty="0"/>
                        <a:t>40</a:t>
                      </a:r>
                    </a:p>
                  </a:txBody>
                  <a:tcPr/>
                </a:tc>
                <a:extLst>
                  <a:ext uri="{0D108BD9-81ED-4DB2-BD59-A6C34878D82A}">
                    <a16:rowId xmlns:a16="http://schemas.microsoft.com/office/drawing/2014/main" val="89912039"/>
                  </a:ext>
                </a:extLst>
              </a:tr>
              <a:tr h="370840">
                <a:tc>
                  <a:txBody>
                    <a:bodyPr/>
                    <a:lstStyle/>
                    <a:p>
                      <a:pPr algn="ctr"/>
                      <a:r>
                        <a:rPr lang="en-US" dirty="0"/>
                        <a:t>Battery 9V</a:t>
                      </a:r>
                    </a:p>
                  </a:txBody>
                  <a:tcPr/>
                </a:tc>
                <a:tc>
                  <a:txBody>
                    <a:bodyPr/>
                    <a:lstStyle/>
                    <a:p>
                      <a:pPr algn="ctr"/>
                      <a:r>
                        <a:rPr lang="en-US" dirty="0"/>
                        <a:t>4</a:t>
                      </a:r>
                    </a:p>
                  </a:txBody>
                  <a:tcPr/>
                </a:tc>
                <a:tc>
                  <a:txBody>
                    <a:bodyPr/>
                    <a:lstStyle/>
                    <a:p>
                      <a:pPr algn="ctr"/>
                      <a:r>
                        <a:rPr lang="en-US" dirty="0"/>
                        <a:t>149</a:t>
                      </a:r>
                    </a:p>
                  </a:txBody>
                  <a:tcPr/>
                </a:tc>
                <a:extLst>
                  <a:ext uri="{0D108BD9-81ED-4DB2-BD59-A6C34878D82A}">
                    <a16:rowId xmlns:a16="http://schemas.microsoft.com/office/drawing/2014/main" val="3992802775"/>
                  </a:ext>
                </a:extLst>
              </a:tr>
              <a:tr h="370840">
                <a:tc>
                  <a:txBody>
                    <a:bodyPr/>
                    <a:lstStyle/>
                    <a:p>
                      <a:pPr algn="ctr"/>
                      <a:r>
                        <a:rPr lang="en-US" dirty="0"/>
                        <a:t>12V Adapter</a:t>
                      </a:r>
                    </a:p>
                  </a:txBody>
                  <a:tcPr/>
                </a:tc>
                <a:tc>
                  <a:txBody>
                    <a:bodyPr/>
                    <a:lstStyle/>
                    <a:p>
                      <a:pPr algn="ctr"/>
                      <a:r>
                        <a:rPr lang="en-US" dirty="0"/>
                        <a:t>1</a:t>
                      </a:r>
                    </a:p>
                  </a:txBody>
                  <a:tcPr/>
                </a:tc>
                <a:tc>
                  <a:txBody>
                    <a:bodyPr/>
                    <a:lstStyle/>
                    <a:p>
                      <a:pPr algn="ctr"/>
                      <a:r>
                        <a:rPr lang="en-US" dirty="0"/>
                        <a:t>240</a:t>
                      </a:r>
                    </a:p>
                  </a:txBody>
                  <a:tcPr/>
                </a:tc>
                <a:extLst>
                  <a:ext uri="{0D108BD9-81ED-4DB2-BD59-A6C34878D82A}">
                    <a16:rowId xmlns:a16="http://schemas.microsoft.com/office/drawing/2014/main" val="1116074784"/>
                  </a:ext>
                </a:extLst>
              </a:tr>
              <a:tr h="370840">
                <a:tc>
                  <a:txBody>
                    <a:bodyPr/>
                    <a:lstStyle/>
                    <a:p>
                      <a:pPr algn="ctr"/>
                      <a:r>
                        <a:rPr lang="en-US" dirty="0"/>
                        <a:t>Resistors(1k ohm)</a:t>
                      </a:r>
                    </a:p>
                  </a:txBody>
                  <a:tcPr/>
                </a:tc>
                <a:tc>
                  <a:txBody>
                    <a:bodyPr/>
                    <a:lstStyle/>
                    <a:p>
                      <a:pPr algn="ctr"/>
                      <a:r>
                        <a:rPr lang="en-US" dirty="0"/>
                        <a:t>4</a:t>
                      </a:r>
                    </a:p>
                  </a:txBody>
                  <a:tcPr/>
                </a:tc>
                <a:tc>
                  <a:txBody>
                    <a:bodyPr/>
                    <a:lstStyle/>
                    <a:p>
                      <a:pPr algn="ctr"/>
                      <a:r>
                        <a:rPr lang="en-US" dirty="0"/>
                        <a:t>50</a:t>
                      </a:r>
                    </a:p>
                  </a:txBody>
                  <a:tcPr/>
                </a:tc>
                <a:extLst>
                  <a:ext uri="{0D108BD9-81ED-4DB2-BD59-A6C34878D82A}">
                    <a16:rowId xmlns:a16="http://schemas.microsoft.com/office/drawing/2014/main" val="936176571"/>
                  </a:ext>
                </a:extLst>
              </a:tr>
              <a:tr h="370840">
                <a:tc>
                  <a:txBody>
                    <a:bodyPr/>
                    <a:lstStyle/>
                    <a:p>
                      <a:pPr algn="ctr"/>
                      <a:endParaRPr lang="en-US" dirty="0"/>
                    </a:p>
                  </a:txBody>
                  <a:tcPr/>
                </a:tc>
                <a:tc>
                  <a:txBody>
                    <a:bodyPr/>
                    <a:lstStyle/>
                    <a:p>
                      <a:pPr algn="ctr"/>
                      <a:r>
                        <a:rPr lang="en-US" dirty="0"/>
                        <a:t>TOTAL</a:t>
                      </a:r>
                    </a:p>
                  </a:txBody>
                  <a:tcPr/>
                </a:tc>
                <a:tc>
                  <a:txBody>
                    <a:bodyPr/>
                    <a:lstStyle/>
                    <a:p>
                      <a:pPr algn="ctr"/>
                      <a:r>
                        <a:rPr lang="en-US" dirty="0"/>
                        <a:t>Rs.1638</a:t>
                      </a:r>
                    </a:p>
                  </a:txBody>
                  <a:tcPr/>
                </a:tc>
                <a:extLst>
                  <a:ext uri="{0D108BD9-81ED-4DB2-BD59-A6C34878D82A}">
                    <a16:rowId xmlns:a16="http://schemas.microsoft.com/office/drawing/2014/main" val="31411457"/>
                  </a:ext>
                </a:extLst>
              </a:tr>
            </a:tbl>
          </a:graphicData>
        </a:graphic>
      </p:graphicFrame>
    </p:spTree>
    <p:extLst>
      <p:ext uri="{BB962C8B-B14F-4D97-AF65-F5344CB8AC3E}">
        <p14:creationId xmlns:p14="http://schemas.microsoft.com/office/powerpoint/2010/main" val="257362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FUNCTIONAL REQUIREMENTS</a:t>
            </a:r>
            <a:endParaRPr b="1">
              <a:latin typeface="Inter"/>
              <a:ea typeface="Inter"/>
              <a:cs typeface="Inter"/>
              <a:sym typeface="Inter"/>
            </a:endParaRPr>
          </a:p>
        </p:txBody>
      </p:sp>
      <p:sp>
        <p:nvSpPr>
          <p:cNvPr id="163" name="Google Shape;163;p25"/>
          <p:cNvSpPr txBox="1">
            <a:spLocks noGrp="1"/>
          </p:cNvSpPr>
          <p:nvPr>
            <p:ph type="body" idx="1"/>
          </p:nvPr>
        </p:nvSpPr>
        <p:spPr>
          <a:xfrm>
            <a:off x="311700" y="1458475"/>
            <a:ext cx="8520600" cy="3339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Inter"/>
              <a:buChar char="●"/>
            </a:pPr>
            <a:r>
              <a:rPr lang="en" dirty="0">
                <a:latin typeface="Inter"/>
                <a:ea typeface="Inter"/>
                <a:cs typeface="Inter"/>
                <a:sym typeface="Inter"/>
              </a:rPr>
              <a:t>The system shall be able to control the street lights remotely.</a:t>
            </a:r>
            <a:endParaRPr dirty="0">
              <a:latin typeface="Inter"/>
              <a:ea typeface="Inter"/>
              <a:cs typeface="Inter"/>
              <a:sym typeface="Inter"/>
            </a:endParaRPr>
          </a:p>
          <a:p>
            <a:pPr marL="457200" lvl="0" indent="-342900" algn="just" rtl="0">
              <a:spcBef>
                <a:spcPts val="0"/>
              </a:spcBef>
              <a:spcAft>
                <a:spcPts val="0"/>
              </a:spcAft>
              <a:buSzPts val="1800"/>
              <a:buFont typeface="Inter"/>
              <a:buChar char="●"/>
            </a:pPr>
            <a:r>
              <a:rPr lang="en" dirty="0">
                <a:latin typeface="Inter"/>
                <a:ea typeface="Inter"/>
                <a:cs typeface="Inter"/>
                <a:sym typeface="Inter"/>
              </a:rPr>
              <a:t>The system should report the error in case of any street light failure.</a:t>
            </a:r>
            <a:endParaRPr dirty="0">
              <a:latin typeface="Inter"/>
              <a:ea typeface="Inter"/>
              <a:cs typeface="Inter"/>
              <a:sym typeface="Inter"/>
            </a:endParaRPr>
          </a:p>
          <a:p>
            <a:pPr marL="457200" lvl="0" indent="-342900" algn="just" rtl="0">
              <a:spcBef>
                <a:spcPts val="0"/>
              </a:spcBef>
              <a:spcAft>
                <a:spcPts val="0"/>
              </a:spcAft>
              <a:buSzPts val="1800"/>
              <a:buFont typeface="Inter"/>
              <a:buChar char="●"/>
            </a:pPr>
            <a:r>
              <a:rPr lang="en" dirty="0">
                <a:latin typeface="Inter"/>
                <a:ea typeface="Inter"/>
                <a:cs typeface="Inter"/>
                <a:sym typeface="Inter"/>
              </a:rPr>
              <a:t>The system should detect the motion of vehicles passing and respond accordingly.</a:t>
            </a:r>
            <a:endParaRPr dirty="0">
              <a:latin typeface="Inter"/>
              <a:ea typeface="Inter"/>
              <a:cs typeface="Inter"/>
              <a:sym typeface="Inter"/>
            </a:endParaRPr>
          </a:p>
          <a:p>
            <a:pPr marL="457200" lvl="0" indent="-342900" algn="just" rtl="0">
              <a:spcBef>
                <a:spcPts val="0"/>
              </a:spcBef>
              <a:spcAft>
                <a:spcPts val="0"/>
              </a:spcAft>
              <a:buSzPts val="1800"/>
              <a:buFont typeface="Inter"/>
              <a:buChar char="●"/>
            </a:pPr>
            <a:r>
              <a:rPr lang="en" dirty="0">
                <a:latin typeface="Inter"/>
                <a:ea typeface="Inter"/>
                <a:cs typeface="Inter"/>
                <a:sym typeface="Inter"/>
              </a:rPr>
              <a:t>The system should automatically turn on the street lights when daylight intensity lowers a particular value.</a:t>
            </a:r>
            <a:endParaRPr dirty="0">
              <a:latin typeface="Inter"/>
              <a:ea typeface="Inter"/>
              <a:cs typeface="Inter"/>
              <a:sym typeface="Inter"/>
            </a:endParaRPr>
          </a:p>
          <a:p>
            <a:pPr marL="457200" lvl="0" indent="0" algn="just" rtl="0">
              <a:spcBef>
                <a:spcPts val="1200"/>
              </a:spcBef>
              <a:spcAft>
                <a:spcPts val="1200"/>
              </a:spcAft>
              <a:buNone/>
            </a:pPr>
            <a:endParaRPr dirty="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PROPOSED SYSTEM</a:t>
            </a:r>
            <a:endParaRPr b="1">
              <a:latin typeface="Inter"/>
              <a:ea typeface="Inter"/>
              <a:cs typeface="Inter"/>
              <a:sym typeface="Inter"/>
            </a:endParaRPr>
          </a:p>
        </p:txBody>
      </p:sp>
      <p:pic>
        <p:nvPicPr>
          <p:cNvPr id="3" name="Picture 2">
            <a:extLst>
              <a:ext uri="{FF2B5EF4-FFF2-40B4-BE49-F238E27FC236}">
                <a16:creationId xmlns:a16="http://schemas.microsoft.com/office/drawing/2014/main" id="{E26583FB-88B1-2BD3-AECA-34F6738C424D}"/>
              </a:ext>
            </a:extLst>
          </p:cNvPr>
          <p:cNvPicPr>
            <a:picLocks noChangeAspect="1"/>
          </p:cNvPicPr>
          <p:nvPr/>
        </p:nvPicPr>
        <p:blipFill>
          <a:blip r:embed="rId3"/>
          <a:stretch>
            <a:fillRect/>
          </a:stretch>
        </p:blipFill>
        <p:spPr>
          <a:xfrm>
            <a:off x="376560" y="914400"/>
            <a:ext cx="5505450" cy="39894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IMPLEMENTATION</a:t>
            </a:r>
            <a:endParaRPr b="1">
              <a:latin typeface="Inter"/>
              <a:ea typeface="Inter"/>
              <a:cs typeface="Inter"/>
              <a:sym typeface="Inter"/>
            </a:endParaRPr>
          </a:p>
        </p:txBody>
      </p:sp>
      <p:sp>
        <p:nvSpPr>
          <p:cNvPr id="176" name="Google Shape;176;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33375" algn="just" rtl="0">
              <a:spcBef>
                <a:spcPts val="0"/>
              </a:spcBef>
              <a:spcAft>
                <a:spcPts val="0"/>
              </a:spcAft>
              <a:buClr>
                <a:srgbClr val="000000"/>
              </a:buClr>
              <a:buSzPts val="1650"/>
              <a:buFont typeface="Inter"/>
              <a:buChar char="●"/>
            </a:pPr>
            <a:r>
              <a:rPr lang="en" sz="1650">
                <a:solidFill>
                  <a:srgbClr val="000000"/>
                </a:solidFill>
                <a:highlight>
                  <a:srgbClr val="FFFFFF"/>
                </a:highlight>
                <a:latin typeface="Inter"/>
                <a:ea typeface="Inter"/>
                <a:cs typeface="Inter"/>
                <a:sym typeface="Inter"/>
              </a:rPr>
              <a:t>ThingSpeak is a cloud based data platform which is used to send and receive the data in real time using HTTP protocol.</a:t>
            </a:r>
            <a:endParaRPr sz="1650">
              <a:solidFill>
                <a:srgbClr val="000000"/>
              </a:solidFill>
              <a:highlight>
                <a:srgbClr val="FFFFFF"/>
              </a:highlight>
              <a:latin typeface="Inter"/>
              <a:ea typeface="Inter"/>
              <a:cs typeface="Inter"/>
              <a:sym typeface="Inter"/>
            </a:endParaRPr>
          </a:p>
          <a:p>
            <a:pPr marL="457200" lvl="0" indent="-333375" algn="just" rtl="0">
              <a:spcBef>
                <a:spcPts val="0"/>
              </a:spcBef>
              <a:spcAft>
                <a:spcPts val="0"/>
              </a:spcAft>
              <a:buClr>
                <a:srgbClr val="000000"/>
              </a:buClr>
              <a:buSzPts val="1650"/>
              <a:buFont typeface="Inter"/>
              <a:buChar char="●"/>
            </a:pPr>
            <a:r>
              <a:rPr lang="en" sz="1650">
                <a:solidFill>
                  <a:srgbClr val="000000"/>
                </a:solidFill>
                <a:highlight>
                  <a:srgbClr val="FFFFFF"/>
                </a:highlight>
                <a:latin typeface="Inter"/>
                <a:ea typeface="Inter"/>
                <a:cs typeface="Inter"/>
                <a:sym typeface="Inter"/>
              </a:rPr>
              <a:t>A mobile based application provided by Thingspeak is used to control and detect the faults in the lighting system.</a:t>
            </a:r>
            <a:endParaRPr sz="1650">
              <a:solidFill>
                <a:srgbClr val="000000"/>
              </a:solidFill>
              <a:highlight>
                <a:srgbClr val="FFFFFF"/>
              </a:highlight>
              <a:latin typeface="Inter"/>
              <a:ea typeface="Inter"/>
              <a:cs typeface="Inter"/>
              <a:sym typeface="Inter"/>
            </a:endParaRPr>
          </a:p>
          <a:p>
            <a:pPr marL="457200" lvl="0" indent="-333375" algn="just" rtl="0">
              <a:spcBef>
                <a:spcPts val="0"/>
              </a:spcBef>
              <a:spcAft>
                <a:spcPts val="0"/>
              </a:spcAft>
              <a:buClr>
                <a:srgbClr val="000000"/>
              </a:buClr>
              <a:buSzPts val="1650"/>
              <a:buFont typeface="Inter"/>
              <a:buChar char="●"/>
            </a:pPr>
            <a:r>
              <a:rPr lang="en" sz="1650">
                <a:solidFill>
                  <a:srgbClr val="000000"/>
                </a:solidFill>
                <a:highlight>
                  <a:srgbClr val="FFFFFF"/>
                </a:highlight>
                <a:latin typeface="Inter"/>
                <a:ea typeface="Inter"/>
                <a:cs typeface="Inter"/>
                <a:sym typeface="Inter"/>
              </a:rPr>
              <a:t>The system uses HTTP protocol to exchange data between terminal device (Arduino Module) and head device(Server + Website) with intermediate device</a:t>
            </a:r>
            <a:endParaRPr sz="1650">
              <a:solidFill>
                <a:srgbClr val="000000"/>
              </a:solidFill>
              <a:highlight>
                <a:srgbClr val="FFFFFF"/>
              </a:highlight>
              <a:latin typeface="Inter"/>
              <a:ea typeface="Inter"/>
              <a:cs typeface="Inter"/>
              <a:sym typeface="Inter"/>
            </a:endParaRPr>
          </a:p>
          <a:p>
            <a:pPr marL="457200" lvl="0" indent="-333375" algn="just" rtl="0">
              <a:spcBef>
                <a:spcPts val="0"/>
              </a:spcBef>
              <a:spcAft>
                <a:spcPts val="0"/>
              </a:spcAft>
              <a:buClr>
                <a:srgbClr val="000000"/>
              </a:buClr>
              <a:buSzPts val="1650"/>
              <a:buFont typeface="Inter"/>
              <a:buChar char="●"/>
            </a:pPr>
            <a:r>
              <a:rPr lang="en" sz="1650">
                <a:solidFill>
                  <a:srgbClr val="000000"/>
                </a:solidFill>
                <a:highlight>
                  <a:srgbClr val="FFFFFF"/>
                </a:highlight>
                <a:latin typeface="Inter"/>
                <a:ea typeface="Inter"/>
                <a:cs typeface="Inter"/>
                <a:sym typeface="Inter"/>
              </a:rPr>
              <a:t>IR sensors are installed at each street light.</a:t>
            </a:r>
            <a:endParaRPr sz="1650">
              <a:solidFill>
                <a:srgbClr val="000000"/>
              </a:solidFill>
              <a:highlight>
                <a:srgbClr val="FFFFFF"/>
              </a:highlight>
              <a:latin typeface="Inter"/>
              <a:ea typeface="Inter"/>
              <a:cs typeface="Inter"/>
              <a:sym typeface="Inter"/>
            </a:endParaRPr>
          </a:p>
          <a:p>
            <a:pPr marL="457200" lvl="0" indent="-333375" algn="just" rtl="0">
              <a:spcBef>
                <a:spcPts val="0"/>
              </a:spcBef>
              <a:spcAft>
                <a:spcPts val="0"/>
              </a:spcAft>
              <a:buClr>
                <a:srgbClr val="000000"/>
              </a:buClr>
              <a:buSzPts val="1650"/>
              <a:buFont typeface="Inter"/>
              <a:buChar char="●"/>
            </a:pPr>
            <a:r>
              <a:rPr lang="en" sz="1650">
                <a:solidFill>
                  <a:srgbClr val="000000"/>
                </a:solidFill>
                <a:highlight>
                  <a:srgbClr val="FFFFFF"/>
                </a:highlight>
                <a:latin typeface="Inter"/>
                <a:ea typeface="Inter"/>
                <a:cs typeface="Inter"/>
                <a:sym typeface="Inter"/>
              </a:rPr>
              <a:t>LDR sensor is used to detect the intensity of the light present and turn them ON/OFF accordingly.</a:t>
            </a:r>
            <a:endParaRPr sz="1650">
              <a:solidFill>
                <a:srgbClr val="000000"/>
              </a:solidFill>
              <a:highlight>
                <a:srgbClr val="FFFFFF"/>
              </a:highlight>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CONCLUSION</a:t>
            </a:r>
            <a:endParaRPr b="1">
              <a:latin typeface="Inter"/>
              <a:ea typeface="Inter"/>
              <a:cs typeface="Inter"/>
              <a:sym typeface="Inter"/>
            </a:endParaRPr>
          </a:p>
        </p:txBody>
      </p:sp>
      <p:sp>
        <p:nvSpPr>
          <p:cNvPr id="188" name="Google Shape;188;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
                <a:solidFill>
                  <a:srgbClr val="000000"/>
                </a:solidFill>
                <a:latin typeface="Inter"/>
                <a:ea typeface="Inter"/>
                <a:cs typeface="Inter"/>
                <a:sym typeface="Inter"/>
              </a:rPr>
              <a:t>This project could be a price effective, eco-friendly and therefore the safest technique to save energy and through this method the light status data is accessed from anytime and anywhere. It clearly tackles the matter and the planet is facing these days that’s, saving energy. The project has scope in varies alternative applications like for providing lighting in industries, campuses and parking lots of large spaces like malls.</a:t>
            </a:r>
            <a:endParaRPr>
              <a:solidFill>
                <a:srgbClr val="000000"/>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REFERENCES</a:t>
            </a:r>
            <a:endParaRPr b="1">
              <a:latin typeface="Inter"/>
              <a:ea typeface="Inter"/>
              <a:cs typeface="Inter"/>
              <a:sym typeface="Inter"/>
            </a:endParaRPr>
          </a:p>
        </p:txBody>
      </p:sp>
      <p:sp>
        <p:nvSpPr>
          <p:cNvPr id="194" name="Google Shape;194;p30"/>
          <p:cNvSpPr txBox="1">
            <a:spLocks noGrp="1"/>
          </p:cNvSpPr>
          <p:nvPr>
            <p:ph type="body" idx="1"/>
          </p:nvPr>
        </p:nvSpPr>
        <p:spPr>
          <a:xfrm>
            <a:off x="240275" y="1017800"/>
            <a:ext cx="8520600" cy="3339000"/>
          </a:xfrm>
          <a:prstGeom prst="rect">
            <a:avLst/>
          </a:prstGeom>
        </p:spPr>
        <p:txBody>
          <a:bodyPr spcFirstLastPara="1" wrap="square" lIns="91425" tIns="91425" rIns="91425" bIns="91425" anchor="t" anchorCtr="0">
            <a:normAutofit/>
          </a:bodyPr>
          <a:lstStyle/>
          <a:p>
            <a:pPr marL="0" lvl="0" indent="0" algn="just" rtl="0">
              <a:lnSpc>
                <a:spcPct val="85000"/>
              </a:lnSpc>
              <a:spcBef>
                <a:spcPts val="0"/>
              </a:spcBef>
              <a:spcAft>
                <a:spcPts val="0"/>
              </a:spcAft>
              <a:buNone/>
            </a:pPr>
            <a:r>
              <a:rPr lang="en" sz="1500">
                <a:latin typeface="Inter"/>
                <a:ea typeface="Inter"/>
                <a:cs typeface="Inter"/>
                <a:sym typeface="Inter"/>
              </a:rPr>
              <a:t>[1] Elejoste P, Angulo I, Perallos A, Chertudi A, Zuazola IJ, Moreno A, Azpilicueta L, Astrain JJ, Falcone F, Villadangos J. An easy to deploy street light control system based on wireless communication and LED technology. Sensors. 2013 May 16;13(5):6492-523. </a:t>
            </a:r>
            <a:endParaRPr sz="1500">
              <a:latin typeface="Inter"/>
              <a:ea typeface="Inter"/>
              <a:cs typeface="Inter"/>
              <a:sym typeface="Inter"/>
            </a:endParaRPr>
          </a:p>
          <a:p>
            <a:pPr marL="0" lvl="0" indent="0" algn="just" rtl="0">
              <a:lnSpc>
                <a:spcPct val="85000"/>
              </a:lnSpc>
              <a:spcBef>
                <a:spcPts val="1200"/>
              </a:spcBef>
              <a:spcAft>
                <a:spcPts val="0"/>
              </a:spcAft>
              <a:buNone/>
            </a:pPr>
            <a:r>
              <a:rPr lang="en" sz="1500">
                <a:latin typeface="Inter"/>
                <a:ea typeface="Inter"/>
                <a:cs typeface="Inter"/>
                <a:sym typeface="Inter"/>
              </a:rPr>
              <a:t>[2] Sung, Wen-Tsai, and Jia-Syun Lin. "Design and implementation of a smart LED lighting system using a self adaptive weighted data fusion algorithm." Sensors 2013, Dec 6;13(12):16915-39. </a:t>
            </a:r>
            <a:endParaRPr sz="1500">
              <a:latin typeface="Inter"/>
              <a:ea typeface="Inter"/>
              <a:cs typeface="Inter"/>
              <a:sym typeface="Inter"/>
            </a:endParaRPr>
          </a:p>
          <a:p>
            <a:pPr marL="0" lvl="0" indent="0" algn="just" rtl="0">
              <a:lnSpc>
                <a:spcPct val="85000"/>
              </a:lnSpc>
              <a:spcBef>
                <a:spcPts val="1200"/>
              </a:spcBef>
              <a:spcAft>
                <a:spcPts val="0"/>
              </a:spcAft>
              <a:buNone/>
            </a:pPr>
            <a:r>
              <a:rPr lang="en" sz="1500">
                <a:latin typeface="Inter"/>
                <a:ea typeface="Inter"/>
                <a:cs typeface="Inter"/>
                <a:sym typeface="Inter"/>
              </a:rPr>
              <a:t>[3] Escolar, S., Carretero, J., Marinescu, M.C. and Chessa, S., Estimating energy savings in smart street lighting by using an adaptive control system. International Journal of Distributed Sensor Networks. 2014</a:t>
            </a:r>
            <a:endParaRPr sz="1500">
              <a:latin typeface="Inter"/>
              <a:ea typeface="Inter"/>
              <a:cs typeface="Inter"/>
              <a:sym typeface="Inter"/>
            </a:endParaRPr>
          </a:p>
          <a:p>
            <a:pPr marL="0" lvl="0" indent="0" algn="just" rtl="0">
              <a:lnSpc>
                <a:spcPct val="85000"/>
              </a:lnSpc>
              <a:spcBef>
                <a:spcPts val="1200"/>
              </a:spcBef>
              <a:spcAft>
                <a:spcPts val="1200"/>
              </a:spcAft>
              <a:buNone/>
            </a:pPr>
            <a:r>
              <a:rPr lang="en" sz="1500">
                <a:latin typeface="Inter"/>
                <a:ea typeface="Inter"/>
                <a:cs typeface="Inter"/>
                <a:sym typeface="Inter"/>
              </a:rPr>
              <a:t>[4] Mohamed SA. Smart street lighting control and monitoring system for electrical power saving by using VANET. Int'l J. of Communications, Network and System Sciences. 2013 Jul 26;6(08):351.</a:t>
            </a:r>
            <a:endParaRPr sz="1500">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REFERENCES</a:t>
            </a:r>
            <a:endParaRPr b="1"/>
          </a:p>
        </p:txBody>
      </p:sp>
      <p:sp>
        <p:nvSpPr>
          <p:cNvPr id="200" name="Google Shape;200;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en" sz="1500">
                <a:latin typeface="Inter"/>
                <a:ea typeface="Inter"/>
                <a:cs typeface="Inter"/>
                <a:sym typeface="Inter"/>
              </a:rPr>
              <a:t>[5] Müllner R, Riener A. An energy efficient pedestrian aware Smart Street Lighting system. International Journal of Pervasive Computing and Communications. 2011 Jun 28;7(2):147-161. </a:t>
            </a:r>
            <a:endParaRPr sz="1500">
              <a:latin typeface="Inter"/>
              <a:ea typeface="Inter"/>
              <a:cs typeface="Inter"/>
              <a:sym typeface="Inter"/>
            </a:endParaRPr>
          </a:p>
          <a:p>
            <a:pPr marL="0" lvl="0" indent="0" algn="just" rtl="0">
              <a:lnSpc>
                <a:spcPct val="95000"/>
              </a:lnSpc>
              <a:spcBef>
                <a:spcPts val="1200"/>
              </a:spcBef>
              <a:spcAft>
                <a:spcPts val="0"/>
              </a:spcAft>
              <a:buNone/>
            </a:pPr>
            <a:r>
              <a:rPr lang="en" sz="1500">
                <a:latin typeface="Inter"/>
                <a:ea typeface="Inter"/>
                <a:cs typeface="Inter"/>
                <a:sym typeface="Inter"/>
              </a:rPr>
              <a:t>[6] Pizzuti S, Annunziato M, Moretti F. Smart street lighting management. Energy Efficiency. 2013 Aug 1;6(3):607-616. </a:t>
            </a:r>
            <a:endParaRPr sz="1500">
              <a:latin typeface="Inter"/>
              <a:ea typeface="Inter"/>
              <a:cs typeface="Inter"/>
              <a:sym typeface="Inter"/>
            </a:endParaRPr>
          </a:p>
          <a:p>
            <a:pPr marL="0" lvl="0" indent="0" algn="just" rtl="0">
              <a:lnSpc>
                <a:spcPct val="95000"/>
              </a:lnSpc>
              <a:spcBef>
                <a:spcPts val="1200"/>
              </a:spcBef>
              <a:spcAft>
                <a:spcPts val="0"/>
              </a:spcAft>
              <a:buNone/>
            </a:pPr>
            <a:r>
              <a:rPr lang="en" sz="1500">
                <a:latin typeface="Inter"/>
                <a:ea typeface="Inter"/>
                <a:cs typeface="Inter"/>
                <a:sym typeface="Inter"/>
              </a:rPr>
              <a:t>[7] Rajput KY, Khatav G, Pujari M, Yadav P. Intelligent street lighting system using gsm. International Journal of Engineering Science Invention. 2013 Mar;2(3):60-9. </a:t>
            </a:r>
            <a:endParaRPr sz="1500">
              <a:latin typeface="Inter"/>
              <a:ea typeface="Inter"/>
              <a:cs typeface="Inter"/>
              <a:sym typeface="Inter"/>
            </a:endParaRPr>
          </a:p>
          <a:p>
            <a:pPr marL="0" lvl="0" indent="0" algn="just" rtl="0">
              <a:lnSpc>
                <a:spcPct val="95000"/>
              </a:lnSpc>
              <a:spcBef>
                <a:spcPts val="1200"/>
              </a:spcBef>
              <a:spcAft>
                <a:spcPts val="1200"/>
              </a:spcAft>
              <a:buNone/>
            </a:pPr>
            <a:r>
              <a:rPr lang="en" sz="1500">
                <a:latin typeface="Inter"/>
                <a:ea typeface="Inter"/>
                <a:cs typeface="Inter"/>
                <a:sym typeface="Inter"/>
              </a:rPr>
              <a:t>[8] Yusoff YM, Rosli R, Karnaluddin MU, Samad M. Towards smart street lighting system in Malaysia. InWireless Technology and Applications (ISWTA), 2013 IEEE Symposium on 2013 Sep 22 (pp. 301-305). IEEE.</a:t>
            </a:r>
            <a:endParaRPr sz="1500">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1970576"/>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a:latin typeface="Inter"/>
                <a:ea typeface="Inter"/>
                <a:cs typeface="Inter"/>
                <a:sym typeface="Inter"/>
              </a:rPr>
              <a:t>THANK YOU</a:t>
            </a:r>
            <a:endParaRPr b="1" dirty="0">
              <a:latin typeface="Inter"/>
              <a:ea typeface="Inter"/>
              <a:cs typeface="Inter"/>
              <a:sym typeface="Inter"/>
            </a:endParaRPr>
          </a:p>
        </p:txBody>
      </p:sp>
    </p:spTree>
    <p:extLst>
      <p:ext uri="{BB962C8B-B14F-4D97-AF65-F5344CB8AC3E}">
        <p14:creationId xmlns:p14="http://schemas.microsoft.com/office/powerpoint/2010/main" val="333031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INTRODUCTION</a:t>
            </a:r>
            <a:endParaRPr b="1">
              <a:latin typeface="Inter"/>
              <a:ea typeface="Inter"/>
              <a:cs typeface="Inter"/>
              <a:sym typeface="Inter"/>
            </a:endParaRPr>
          </a:p>
        </p:txBody>
      </p:sp>
      <p:sp>
        <p:nvSpPr>
          <p:cNvPr id="92" name="Google Shape;92;p14"/>
          <p:cNvSpPr txBox="1">
            <a:spLocks noGrp="1"/>
          </p:cNvSpPr>
          <p:nvPr>
            <p:ph type="body" idx="1"/>
          </p:nvPr>
        </p:nvSpPr>
        <p:spPr>
          <a:xfrm>
            <a:off x="254025" y="1017800"/>
            <a:ext cx="8520600" cy="33390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Clr>
                <a:srgbClr val="000000"/>
              </a:buClr>
              <a:buSzPts val="1700"/>
              <a:buFont typeface="Inter"/>
              <a:buChar char="●"/>
            </a:pPr>
            <a:r>
              <a:rPr lang="en" sz="1700" dirty="0">
                <a:solidFill>
                  <a:srgbClr val="000000"/>
                </a:solidFill>
                <a:latin typeface="Inter"/>
                <a:ea typeface="Inter"/>
                <a:cs typeface="Inter"/>
                <a:sym typeface="Inter"/>
              </a:rPr>
              <a:t>The street lighting is one of the largest energy expenses for a city. An intelligent street lighting system can cut municipal street lighting costs by 50%-70%.</a:t>
            </a:r>
            <a:endParaRPr sz="1700" dirty="0">
              <a:solidFill>
                <a:srgbClr val="000000"/>
              </a:solidFill>
              <a:latin typeface="Inter"/>
              <a:ea typeface="Inter"/>
              <a:cs typeface="Inter"/>
              <a:sym typeface="Inter"/>
            </a:endParaRPr>
          </a:p>
          <a:p>
            <a:pPr marL="457200" lvl="0" indent="-336550" algn="just" rtl="0">
              <a:spcBef>
                <a:spcPts val="0"/>
              </a:spcBef>
              <a:spcAft>
                <a:spcPts val="0"/>
              </a:spcAft>
              <a:buClr>
                <a:srgbClr val="000000"/>
              </a:buClr>
              <a:buSzPts val="1700"/>
              <a:buFont typeface="Inter"/>
              <a:buChar char="●"/>
            </a:pPr>
            <a:r>
              <a:rPr lang="en" sz="1700" dirty="0">
                <a:solidFill>
                  <a:srgbClr val="000000"/>
                </a:solidFill>
                <a:latin typeface="Inter"/>
                <a:ea typeface="Inter"/>
                <a:cs typeface="Inter"/>
                <a:sym typeface="Inter"/>
              </a:rPr>
              <a:t>An intelligent street lighting system is a system that adjusts light output based on usage and occupancy.</a:t>
            </a:r>
          </a:p>
          <a:p>
            <a:pPr marL="457200" lvl="0" indent="-336550" algn="just" rtl="0">
              <a:spcBef>
                <a:spcPts val="0"/>
              </a:spcBef>
              <a:spcAft>
                <a:spcPts val="0"/>
              </a:spcAft>
              <a:buClr>
                <a:srgbClr val="000000"/>
              </a:buClr>
              <a:buSzPts val="1700"/>
              <a:buFont typeface="Inter"/>
              <a:buChar char="●"/>
            </a:pPr>
            <a:r>
              <a:rPr lang="en" sz="1700" dirty="0">
                <a:solidFill>
                  <a:srgbClr val="000000"/>
                </a:solidFill>
                <a:latin typeface="Inter"/>
                <a:ea typeface="Inter"/>
                <a:cs typeface="Inter"/>
                <a:sym typeface="Inter"/>
              </a:rPr>
              <a:t>An intelligent street light management proposes the installation of the wireless based system to control the actual energy consumption of the street lights and take appropriate energy consumption reduction measures through power conditioning and control.</a:t>
            </a:r>
            <a:endParaRPr sz="1700" dirty="0">
              <a:solidFill>
                <a:srgbClr val="000000"/>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PROBLEM STATEMENT</a:t>
            </a:r>
            <a:endParaRPr b="1">
              <a:latin typeface="Inter"/>
              <a:ea typeface="Inter"/>
              <a:cs typeface="Inter"/>
              <a:sym typeface="Inter"/>
            </a:endParaRPr>
          </a:p>
        </p:txBody>
      </p:sp>
      <p:sp>
        <p:nvSpPr>
          <p:cNvPr id="98" name="Google Shape;98;p15"/>
          <p:cNvSpPr txBox="1">
            <a:spLocks noGrp="1"/>
          </p:cNvSpPr>
          <p:nvPr>
            <p:ph type="body" idx="1"/>
          </p:nvPr>
        </p:nvSpPr>
        <p:spPr>
          <a:xfrm>
            <a:off x="311700" y="1149150"/>
            <a:ext cx="8520600" cy="3339000"/>
          </a:xfrm>
          <a:prstGeom prst="rect">
            <a:avLst/>
          </a:prstGeom>
        </p:spPr>
        <p:txBody>
          <a:bodyPr spcFirstLastPara="1" wrap="square" lIns="91425" tIns="91425" rIns="91425" bIns="91425" anchor="t" anchorCtr="0">
            <a:normAutofit/>
          </a:bodyPr>
          <a:lstStyle/>
          <a:p>
            <a:pPr marL="0" lvl="0" indent="0" algn="just" rtl="0">
              <a:lnSpc>
                <a:spcPct val="115000"/>
              </a:lnSpc>
              <a:spcBef>
                <a:spcPts val="1200"/>
              </a:spcBef>
              <a:spcAft>
                <a:spcPts val="1200"/>
              </a:spcAft>
              <a:buNone/>
            </a:pPr>
            <a:r>
              <a:rPr lang="en-US" dirty="0">
                <a:solidFill>
                  <a:srgbClr val="000000"/>
                </a:solidFill>
                <a:latin typeface="Inter"/>
                <a:ea typeface="Inter"/>
                <a:cs typeface="Inter"/>
                <a:sym typeface="Inter"/>
              </a:rPr>
              <a:t>To design and implement an automated street lighting system utilizing the basic principles of IOT which will be responsive towards weather conditions and day light intensity.</a:t>
            </a:r>
            <a:endParaRPr dirty="0">
              <a:solidFill>
                <a:srgbClr val="000000"/>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355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LITERATURE SURVEY</a:t>
            </a:r>
            <a:endParaRPr b="1"/>
          </a:p>
        </p:txBody>
      </p:sp>
      <p:sp>
        <p:nvSpPr>
          <p:cNvPr id="104" name="Google Shape;104;p16"/>
          <p:cNvSpPr txBox="1">
            <a:spLocks noGrp="1"/>
          </p:cNvSpPr>
          <p:nvPr>
            <p:ph type="body" idx="1"/>
          </p:nvPr>
        </p:nvSpPr>
        <p:spPr>
          <a:xfrm>
            <a:off x="311700" y="1111525"/>
            <a:ext cx="8520600" cy="345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graphicFrame>
        <p:nvGraphicFramePr>
          <p:cNvPr id="105" name="Google Shape;105;p16"/>
          <p:cNvGraphicFramePr/>
          <p:nvPr>
            <p:extLst>
              <p:ext uri="{D42A27DB-BD31-4B8C-83A1-F6EECF244321}">
                <p14:modId xmlns:p14="http://schemas.microsoft.com/office/powerpoint/2010/main" val="1845346118"/>
              </p:ext>
            </p:extLst>
          </p:nvPr>
        </p:nvGraphicFramePr>
        <p:xfrm>
          <a:off x="311700" y="636800"/>
          <a:ext cx="8520600" cy="3932225"/>
        </p:xfrm>
        <a:graphic>
          <a:graphicData uri="http://schemas.openxmlformats.org/drawingml/2006/table">
            <a:tbl>
              <a:tblPr>
                <a:tableStyleId>{3C2FFA5D-87B4-456A-9821-1D502468CF0F}</a:tableStyleId>
              </a:tblPr>
              <a:tblGrid>
                <a:gridCol w="1837650">
                  <a:extLst>
                    <a:ext uri="{9D8B030D-6E8A-4147-A177-3AD203B41FA5}">
                      <a16:colId xmlns:a16="http://schemas.microsoft.com/office/drawing/2014/main" val="20000"/>
                    </a:ext>
                  </a:extLst>
                </a:gridCol>
                <a:gridCol w="1335850">
                  <a:extLst>
                    <a:ext uri="{9D8B030D-6E8A-4147-A177-3AD203B41FA5}">
                      <a16:colId xmlns:a16="http://schemas.microsoft.com/office/drawing/2014/main" val="20001"/>
                    </a:ext>
                  </a:extLst>
                </a:gridCol>
                <a:gridCol w="5347100">
                  <a:extLst>
                    <a:ext uri="{9D8B030D-6E8A-4147-A177-3AD203B41FA5}">
                      <a16:colId xmlns:a16="http://schemas.microsoft.com/office/drawing/2014/main" val="20002"/>
                    </a:ext>
                  </a:extLst>
                </a:gridCol>
              </a:tblGrid>
              <a:tr h="686500">
                <a:tc>
                  <a:txBody>
                    <a:bodyPr/>
                    <a:lstStyle/>
                    <a:p>
                      <a:pPr marL="0" lvl="0" indent="0" algn="ctr" rtl="0">
                        <a:spcBef>
                          <a:spcPts val="0"/>
                        </a:spcBef>
                        <a:spcAft>
                          <a:spcPts val="0"/>
                        </a:spcAft>
                        <a:buNone/>
                      </a:pPr>
                      <a:r>
                        <a:rPr lang="en" b="1" dirty="0"/>
                        <a:t>TITLE</a:t>
                      </a:r>
                      <a:endParaRPr b="1" dirty="0"/>
                    </a:p>
                  </a:txBody>
                  <a:tcPr marL="91425" marR="91425" marT="91425" marB="91425"/>
                </a:tc>
                <a:tc>
                  <a:txBody>
                    <a:bodyPr/>
                    <a:lstStyle/>
                    <a:p>
                      <a:pPr marL="0" lvl="0" indent="0" algn="ctr" rtl="0">
                        <a:spcBef>
                          <a:spcPts val="0"/>
                        </a:spcBef>
                        <a:spcAft>
                          <a:spcPts val="0"/>
                        </a:spcAft>
                        <a:buNone/>
                      </a:pPr>
                      <a:r>
                        <a:rPr lang="en" b="1" dirty="0"/>
                        <a:t>AUTHOR</a:t>
                      </a:r>
                      <a:endParaRPr b="1" dirty="0"/>
                    </a:p>
                  </a:txBody>
                  <a:tcPr marL="91425" marR="91425" marT="91425" marB="91425"/>
                </a:tc>
                <a:tc>
                  <a:txBody>
                    <a:bodyPr/>
                    <a:lstStyle/>
                    <a:p>
                      <a:pPr marL="0" lvl="0" indent="0" algn="ctr" rtl="0">
                        <a:spcBef>
                          <a:spcPts val="0"/>
                        </a:spcBef>
                        <a:spcAft>
                          <a:spcPts val="0"/>
                        </a:spcAft>
                        <a:buNone/>
                      </a:pPr>
                      <a:r>
                        <a:rPr lang="en" b="1" dirty="0"/>
                        <a:t>SUMMARY</a:t>
                      </a:r>
                      <a:endParaRPr b="1" dirty="0"/>
                    </a:p>
                  </a:txBody>
                  <a:tcPr marL="91425" marR="91425" marT="91425" marB="91425"/>
                </a:tc>
                <a:extLst>
                  <a:ext uri="{0D108BD9-81ED-4DB2-BD59-A6C34878D82A}">
                    <a16:rowId xmlns:a16="http://schemas.microsoft.com/office/drawing/2014/main" val="10000"/>
                  </a:ext>
                </a:extLst>
              </a:tr>
              <a:tr h="3245725">
                <a:tc>
                  <a:txBody>
                    <a:bodyPr/>
                    <a:lstStyle/>
                    <a:p>
                      <a:pPr marL="457200" lvl="0" indent="-317500" algn="l" rtl="0">
                        <a:spcBef>
                          <a:spcPts val="0"/>
                        </a:spcBef>
                        <a:spcAft>
                          <a:spcPts val="0"/>
                        </a:spcAft>
                        <a:buSzPts val="1400"/>
                        <a:buAutoNum type="arabicPeriod"/>
                      </a:pPr>
                      <a:r>
                        <a:rPr lang="en" sz="1200" dirty="0"/>
                        <a:t>Application of Intelligent Lighting Control for Street Lighting System</a:t>
                      </a:r>
                      <a:endParaRPr sz="120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 2. Research of Intelligent Street Light System Based On ZigBee </a:t>
                      </a: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sz="1200" dirty="0"/>
                        <a:t>Tra2n Phuong Nam</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Nguyen Van Doai</a:t>
                      </a:r>
                      <a:endParaRPr sz="1200"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sz="1200" dirty="0" err="1"/>
                        <a:t>Zhixiong</a:t>
                      </a:r>
                      <a:r>
                        <a:rPr lang="en-US" sz="1200" dirty="0"/>
                        <a:t> </a:t>
                      </a:r>
                      <a:r>
                        <a:rPr lang="en-US" sz="1200" dirty="0" err="1"/>
                        <a:t>Ke</a:t>
                      </a:r>
                      <a:endParaRPr lang="en-US" sz="1200" dirty="0"/>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Chun Xiao</a:t>
                      </a:r>
                    </a:p>
                    <a:p>
                      <a:pPr marL="0" lvl="0" indent="0" algn="l" rtl="0">
                        <a:spcBef>
                          <a:spcPts val="0"/>
                        </a:spcBef>
                        <a:spcAft>
                          <a:spcPts val="0"/>
                        </a:spcAft>
                        <a:buNone/>
                      </a:pPr>
                      <a:endParaRPr dirty="0"/>
                    </a:p>
                  </a:txBody>
                  <a:tcPr marL="91425" marR="91425" marT="91425" marB="91425"/>
                </a:tc>
                <a:tc>
                  <a:txBody>
                    <a:bodyPr/>
                    <a:lstStyle/>
                    <a:p>
                      <a:pPr marL="425450" lvl="0" indent="-285750" algn="l" rtl="0">
                        <a:spcBef>
                          <a:spcPts val="0"/>
                        </a:spcBef>
                        <a:spcAft>
                          <a:spcPts val="0"/>
                        </a:spcAft>
                        <a:buSzPts val="1400"/>
                        <a:buFont typeface="Arial" panose="020B0604020202020204" pitchFamily="34" charset="0"/>
                        <a:buChar char="•"/>
                      </a:pPr>
                      <a:r>
                        <a:rPr lang="en-US" sz="1200" dirty="0"/>
                        <a:t>In this research work, street lighting system has been studied and aims at </a:t>
                      </a:r>
                      <a:endParaRPr sz="1200" dirty="0"/>
                    </a:p>
                    <a:p>
                      <a:pPr marL="425450" lvl="0" indent="-285750" algn="l" rtl="0">
                        <a:spcBef>
                          <a:spcPts val="0"/>
                        </a:spcBef>
                        <a:spcAft>
                          <a:spcPts val="0"/>
                        </a:spcAft>
                        <a:buSzPts val="1400"/>
                        <a:buFont typeface="Arial" panose="020B0604020202020204" pitchFamily="34" charset="0"/>
                        <a:buChar char="•"/>
                      </a:pPr>
                      <a:r>
                        <a:rPr lang="en" sz="1200" dirty="0"/>
                        <a:t>Focuses on products and innovative components for street lighting.</a:t>
                      </a:r>
                    </a:p>
                    <a:p>
                      <a:pPr marL="425450" lvl="0" indent="-285750" algn="l" rtl="0">
                        <a:spcBef>
                          <a:spcPts val="0"/>
                        </a:spcBef>
                        <a:spcAft>
                          <a:spcPts val="0"/>
                        </a:spcAft>
                        <a:buSzPts val="1400"/>
                        <a:buFont typeface="Arial" panose="020B0604020202020204" pitchFamily="34" charset="0"/>
                        <a:buChar char="•"/>
                      </a:pPr>
                      <a:r>
                        <a:rPr lang="en" sz="1200" dirty="0"/>
                        <a:t>Proposing a consumption reducing solution based on an intelligent system for remote measurements and control with GPS/GPRS/4G technologies for public lighting system.</a:t>
                      </a:r>
                    </a:p>
                    <a:p>
                      <a:pPr marL="139700" lvl="0" indent="0" algn="l" rtl="0">
                        <a:spcBef>
                          <a:spcPts val="0"/>
                        </a:spcBef>
                        <a:spcAft>
                          <a:spcPts val="0"/>
                        </a:spcAft>
                        <a:buSzPts val="1400"/>
                        <a:buFont typeface="Arial" panose="020B0604020202020204" pitchFamily="34" charset="0"/>
                        <a:buNone/>
                      </a:pPr>
                      <a:endParaRPr lang="en" sz="1200" dirty="0"/>
                    </a:p>
                    <a:p>
                      <a:pPr marL="425450" lvl="0" indent="-285750" algn="l" rtl="0">
                        <a:spcBef>
                          <a:spcPts val="0"/>
                        </a:spcBef>
                        <a:spcAft>
                          <a:spcPts val="0"/>
                        </a:spcAft>
                        <a:buSzPts val="1400"/>
                        <a:buFont typeface="Arial" panose="020B0604020202020204" pitchFamily="34" charset="0"/>
                        <a:buChar char="•"/>
                      </a:pPr>
                      <a:endParaRPr lang="en" sz="1200" dirty="0"/>
                    </a:p>
                    <a:p>
                      <a:pPr marL="311150" lvl="0" indent="-171450" algn="l" rtl="0">
                        <a:spcBef>
                          <a:spcPts val="0"/>
                        </a:spcBef>
                        <a:spcAft>
                          <a:spcPts val="0"/>
                        </a:spcAft>
                        <a:buSzPts val="1400"/>
                        <a:buFont typeface="Arial" panose="020B0604020202020204" pitchFamily="34" charset="0"/>
                        <a:buChar char="•"/>
                      </a:pPr>
                      <a:r>
                        <a:rPr lang="en-US" sz="1200" dirty="0"/>
                        <a:t>Introduces a wireless street light control system based on ZigBee network.</a:t>
                      </a:r>
                    </a:p>
                    <a:p>
                      <a:pPr marL="311150" lvl="0" indent="-171450" algn="l" rtl="0">
                        <a:spcBef>
                          <a:spcPts val="0"/>
                        </a:spcBef>
                        <a:spcAft>
                          <a:spcPts val="0"/>
                        </a:spcAft>
                        <a:buSzPts val="1400"/>
                        <a:buFont typeface="Arial" panose="020B0604020202020204" pitchFamily="34" charset="0"/>
                        <a:buChar char="•"/>
                      </a:pPr>
                      <a:r>
                        <a:rPr lang="en-US" sz="1200" dirty="0"/>
                        <a:t>It realizes on/off control, power adjustment and fault monitoring with applying ZigBee wireless technology.</a:t>
                      </a:r>
                    </a:p>
                    <a:p>
                      <a:pPr marL="139700" lvl="0" indent="0" algn="l" rtl="0">
                        <a:spcBef>
                          <a:spcPts val="0"/>
                        </a:spcBef>
                        <a:spcAft>
                          <a:spcPts val="0"/>
                        </a:spcAft>
                        <a:buSzPts val="1400"/>
                        <a:buFont typeface="Arial" panose="020B0604020202020204" pitchFamily="34" charset="0"/>
                        <a:buNone/>
                      </a:pPr>
                      <a:endParaRPr lang="en" sz="1200" dirty="0"/>
                    </a:p>
                    <a:p>
                      <a:pPr marL="139700" lvl="0" indent="0" algn="l" rtl="0">
                        <a:spcBef>
                          <a:spcPts val="0"/>
                        </a:spcBef>
                        <a:spcAft>
                          <a:spcPts val="0"/>
                        </a:spcAft>
                        <a:buSzPts val="1400"/>
                        <a:buFont typeface="Arial" panose="020B0604020202020204" pitchFamily="34" charset="0"/>
                        <a:buNone/>
                      </a:pPr>
                      <a:endParaRPr sz="12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2355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LITERATURE SURVEY</a:t>
            </a:r>
            <a:endParaRPr b="1"/>
          </a:p>
        </p:txBody>
      </p:sp>
      <p:sp>
        <p:nvSpPr>
          <p:cNvPr id="118" name="Google Shape;118;p18"/>
          <p:cNvSpPr txBox="1">
            <a:spLocks noGrp="1"/>
          </p:cNvSpPr>
          <p:nvPr>
            <p:ph type="body" idx="1"/>
          </p:nvPr>
        </p:nvSpPr>
        <p:spPr>
          <a:xfrm>
            <a:off x="311700" y="1111525"/>
            <a:ext cx="8520600" cy="345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graphicFrame>
        <p:nvGraphicFramePr>
          <p:cNvPr id="119" name="Google Shape;119;p18"/>
          <p:cNvGraphicFramePr/>
          <p:nvPr>
            <p:extLst>
              <p:ext uri="{D42A27DB-BD31-4B8C-83A1-F6EECF244321}">
                <p14:modId xmlns:p14="http://schemas.microsoft.com/office/powerpoint/2010/main" val="3845053446"/>
              </p:ext>
            </p:extLst>
          </p:nvPr>
        </p:nvGraphicFramePr>
        <p:xfrm>
          <a:off x="311700" y="636800"/>
          <a:ext cx="8520600" cy="3932225"/>
        </p:xfrm>
        <a:graphic>
          <a:graphicData uri="http://schemas.openxmlformats.org/drawingml/2006/table">
            <a:tbl>
              <a:tblPr>
                <a:tableStyleId>{3C2FFA5D-87B4-456A-9821-1D502468CF0F}</a:tableStyleId>
              </a:tblPr>
              <a:tblGrid>
                <a:gridCol w="1837650">
                  <a:extLst>
                    <a:ext uri="{9D8B030D-6E8A-4147-A177-3AD203B41FA5}">
                      <a16:colId xmlns:a16="http://schemas.microsoft.com/office/drawing/2014/main" val="20000"/>
                    </a:ext>
                  </a:extLst>
                </a:gridCol>
                <a:gridCol w="1300700">
                  <a:extLst>
                    <a:ext uri="{9D8B030D-6E8A-4147-A177-3AD203B41FA5}">
                      <a16:colId xmlns:a16="http://schemas.microsoft.com/office/drawing/2014/main" val="20001"/>
                    </a:ext>
                  </a:extLst>
                </a:gridCol>
                <a:gridCol w="5382250">
                  <a:extLst>
                    <a:ext uri="{9D8B030D-6E8A-4147-A177-3AD203B41FA5}">
                      <a16:colId xmlns:a16="http://schemas.microsoft.com/office/drawing/2014/main" val="20002"/>
                    </a:ext>
                  </a:extLst>
                </a:gridCol>
              </a:tblGrid>
              <a:tr h="686500">
                <a:tc>
                  <a:txBody>
                    <a:bodyPr/>
                    <a:lstStyle/>
                    <a:p>
                      <a:pPr marL="0" lvl="0" indent="0" algn="ctr"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AUTHOR</a:t>
                      </a:r>
                      <a:endParaRPr b="1"/>
                    </a:p>
                  </a:txBody>
                  <a:tcPr marL="91425" marR="91425" marT="91425" marB="91425"/>
                </a:tc>
                <a:tc>
                  <a:txBody>
                    <a:bodyPr/>
                    <a:lstStyle/>
                    <a:p>
                      <a:pPr marL="0" lvl="0" indent="0" algn="ctr" rtl="0">
                        <a:spcBef>
                          <a:spcPts val="0"/>
                        </a:spcBef>
                        <a:spcAft>
                          <a:spcPts val="0"/>
                        </a:spcAft>
                        <a:buNone/>
                      </a:pPr>
                      <a:r>
                        <a:rPr lang="en" b="1"/>
                        <a:t>SUMMARY</a:t>
                      </a:r>
                      <a:endParaRPr b="1"/>
                    </a:p>
                  </a:txBody>
                  <a:tcPr marL="91425" marR="91425" marT="91425" marB="91425"/>
                </a:tc>
                <a:extLst>
                  <a:ext uri="{0D108BD9-81ED-4DB2-BD59-A6C34878D82A}">
                    <a16:rowId xmlns:a16="http://schemas.microsoft.com/office/drawing/2014/main" val="10000"/>
                  </a:ext>
                </a:extLst>
              </a:tr>
              <a:tr h="3245725">
                <a:tc>
                  <a:txBody>
                    <a:bodyPr/>
                    <a:lstStyle/>
                    <a:p>
                      <a:pPr marL="0" lvl="0" indent="0" algn="l" rtl="0">
                        <a:spcBef>
                          <a:spcPts val="0"/>
                        </a:spcBef>
                        <a:spcAft>
                          <a:spcPts val="0"/>
                        </a:spcAft>
                        <a:buNone/>
                      </a:pPr>
                      <a:r>
                        <a:rPr lang="en" dirty="0"/>
                        <a:t>3. Experimental Research on Light and Energy Parameters of Intelligent Street and Road Lighting Systems </a:t>
                      </a:r>
                      <a:endParaRPr dirty="0"/>
                    </a:p>
                  </a:txBody>
                  <a:tcPr marL="91425" marR="91425" marT="91425" marB="91425"/>
                </a:tc>
                <a:tc>
                  <a:txBody>
                    <a:bodyPr/>
                    <a:lstStyle/>
                    <a:p>
                      <a:pPr marL="0" lvl="0" indent="0" algn="l" rtl="0">
                        <a:spcBef>
                          <a:spcPts val="0"/>
                        </a:spcBef>
                        <a:spcAft>
                          <a:spcPts val="0"/>
                        </a:spcAft>
                        <a:buNone/>
                      </a:pPr>
                      <a:r>
                        <a:rPr lang="en"/>
                        <a:t>Valentin Gyurov</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Hristian Panchev</a:t>
                      </a:r>
                      <a:endParaRPr/>
                    </a:p>
                  </a:txBody>
                  <a:tcPr marL="91425" marR="91425" marT="91425" marB="91425"/>
                </a:tc>
                <a:tc>
                  <a:txBody>
                    <a:bodyPr/>
                    <a:lstStyle/>
                    <a:p>
                      <a:pPr marL="457200" lvl="0" indent="-317500" algn="l" rtl="0">
                        <a:spcBef>
                          <a:spcPts val="0"/>
                        </a:spcBef>
                        <a:spcAft>
                          <a:spcPts val="0"/>
                        </a:spcAft>
                        <a:buSzPts val="1400"/>
                        <a:buChar char="●"/>
                      </a:pPr>
                      <a:r>
                        <a:rPr lang="en" dirty="0"/>
                        <a:t> The report presents an experimental study of the lighting -technical and energy parameters of intelligent street and road lighting systems in city of Varna, Bulgaria.</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An energy efficiency analysis has been carried out in accordance with the parameters described in Bulgarian National Standard (BDS) EN13201-5, which quantifies the estimated values and allows comparability with other design solutions for other settlements</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2355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LITERATURE SURVEY</a:t>
            </a:r>
            <a:endParaRPr b="1"/>
          </a:p>
        </p:txBody>
      </p:sp>
      <p:sp>
        <p:nvSpPr>
          <p:cNvPr id="125" name="Google Shape;125;p19"/>
          <p:cNvSpPr txBox="1">
            <a:spLocks noGrp="1"/>
          </p:cNvSpPr>
          <p:nvPr>
            <p:ph type="body" idx="1"/>
          </p:nvPr>
        </p:nvSpPr>
        <p:spPr>
          <a:xfrm>
            <a:off x="311700" y="1111525"/>
            <a:ext cx="8520600" cy="345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graphicFrame>
        <p:nvGraphicFramePr>
          <p:cNvPr id="126" name="Google Shape;126;p19"/>
          <p:cNvGraphicFramePr/>
          <p:nvPr>
            <p:extLst>
              <p:ext uri="{D42A27DB-BD31-4B8C-83A1-F6EECF244321}">
                <p14:modId xmlns:p14="http://schemas.microsoft.com/office/powerpoint/2010/main" val="2253404739"/>
              </p:ext>
            </p:extLst>
          </p:nvPr>
        </p:nvGraphicFramePr>
        <p:xfrm>
          <a:off x="311700" y="636800"/>
          <a:ext cx="8520600" cy="3932225"/>
        </p:xfrm>
        <a:graphic>
          <a:graphicData uri="http://schemas.openxmlformats.org/drawingml/2006/table">
            <a:tbl>
              <a:tblPr>
                <a:tableStyleId>{3C2FFA5D-87B4-456A-9821-1D502468CF0F}</a:tableStyleId>
              </a:tblPr>
              <a:tblGrid>
                <a:gridCol w="1837650">
                  <a:extLst>
                    <a:ext uri="{9D8B030D-6E8A-4147-A177-3AD203B41FA5}">
                      <a16:colId xmlns:a16="http://schemas.microsoft.com/office/drawing/2014/main" val="20000"/>
                    </a:ext>
                  </a:extLst>
                </a:gridCol>
                <a:gridCol w="1300700">
                  <a:extLst>
                    <a:ext uri="{9D8B030D-6E8A-4147-A177-3AD203B41FA5}">
                      <a16:colId xmlns:a16="http://schemas.microsoft.com/office/drawing/2014/main" val="20001"/>
                    </a:ext>
                  </a:extLst>
                </a:gridCol>
                <a:gridCol w="5382250">
                  <a:extLst>
                    <a:ext uri="{9D8B030D-6E8A-4147-A177-3AD203B41FA5}">
                      <a16:colId xmlns:a16="http://schemas.microsoft.com/office/drawing/2014/main" val="20002"/>
                    </a:ext>
                  </a:extLst>
                </a:gridCol>
              </a:tblGrid>
              <a:tr h="686500">
                <a:tc>
                  <a:txBody>
                    <a:bodyPr/>
                    <a:lstStyle/>
                    <a:p>
                      <a:pPr marL="0" lvl="0" indent="0" algn="ctr"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AUTHOR</a:t>
                      </a:r>
                      <a:endParaRPr b="1"/>
                    </a:p>
                  </a:txBody>
                  <a:tcPr marL="91425" marR="91425" marT="91425" marB="91425"/>
                </a:tc>
                <a:tc>
                  <a:txBody>
                    <a:bodyPr/>
                    <a:lstStyle/>
                    <a:p>
                      <a:pPr marL="0" lvl="0" indent="0" algn="ctr" rtl="0">
                        <a:spcBef>
                          <a:spcPts val="0"/>
                        </a:spcBef>
                        <a:spcAft>
                          <a:spcPts val="0"/>
                        </a:spcAft>
                        <a:buNone/>
                      </a:pPr>
                      <a:r>
                        <a:rPr lang="en" b="1"/>
                        <a:t>SUMMARY</a:t>
                      </a:r>
                      <a:endParaRPr b="1"/>
                    </a:p>
                  </a:txBody>
                  <a:tcPr marL="91425" marR="91425" marT="91425" marB="91425"/>
                </a:tc>
                <a:extLst>
                  <a:ext uri="{0D108BD9-81ED-4DB2-BD59-A6C34878D82A}">
                    <a16:rowId xmlns:a16="http://schemas.microsoft.com/office/drawing/2014/main" val="10000"/>
                  </a:ext>
                </a:extLst>
              </a:tr>
              <a:tr h="3245725">
                <a:tc>
                  <a:txBody>
                    <a:bodyPr/>
                    <a:lstStyle/>
                    <a:p>
                      <a:pPr marL="0" lvl="0" indent="0" algn="l" rtl="0">
                        <a:spcBef>
                          <a:spcPts val="0"/>
                        </a:spcBef>
                        <a:spcAft>
                          <a:spcPts val="0"/>
                        </a:spcAft>
                        <a:buNone/>
                      </a:pPr>
                      <a:r>
                        <a:rPr lang="en"/>
                        <a:t>4. Autonomous Intelligent Control for LED Street Lighting </a:t>
                      </a:r>
                      <a:endParaRPr/>
                    </a:p>
                  </a:txBody>
                  <a:tcPr marL="91425" marR="91425" marT="91425" marB="91425"/>
                </a:tc>
                <a:tc>
                  <a:txBody>
                    <a:bodyPr/>
                    <a:lstStyle/>
                    <a:p>
                      <a:pPr marL="0" lvl="0" indent="0" algn="l" rtl="0">
                        <a:spcBef>
                          <a:spcPts val="0"/>
                        </a:spcBef>
                        <a:spcAft>
                          <a:spcPts val="0"/>
                        </a:spcAft>
                        <a:buNone/>
                      </a:pPr>
                      <a:r>
                        <a:rPr lang="en" dirty="0"/>
                        <a:t>Ivan Angelov</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Peter Stoev</a:t>
                      </a:r>
                      <a:endParaRPr dirty="0"/>
                    </a:p>
                  </a:txBody>
                  <a:tcPr marL="91425" marR="91425" marT="91425" marB="91425"/>
                </a:tc>
                <a:tc>
                  <a:txBody>
                    <a:bodyPr/>
                    <a:lstStyle/>
                    <a:p>
                      <a:pPr marL="457200" lvl="0" indent="-317500" algn="l" rtl="0">
                        <a:spcBef>
                          <a:spcPts val="0"/>
                        </a:spcBef>
                        <a:spcAft>
                          <a:spcPts val="0"/>
                        </a:spcAft>
                        <a:buSzPts val="1400"/>
                        <a:buChar char="●"/>
                      </a:pPr>
                      <a:r>
                        <a:rPr lang="en" dirty="0"/>
                        <a:t>An intelligent autonomous control unit for dimmable LED lighting has been developed.</a:t>
                      </a:r>
                      <a:endParaRPr dirty="0"/>
                    </a:p>
                    <a:p>
                      <a:pPr marL="457200" lvl="0" indent="-317500" algn="l" rtl="0">
                        <a:spcBef>
                          <a:spcPts val="0"/>
                        </a:spcBef>
                        <a:spcAft>
                          <a:spcPts val="0"/>
                        </a:spcAft>
                        <a:buSzPts val="1400"/>
                        <a:buChar char="●"/>
                      </a:pPr>
                      <a:r>
                        <a:rPr lang="en" dirty="0"/>
                        <a:t> A group of street lights, for a street, a neighborhood or a village, is switched on and off by an astronomical calendar relay.</a:t>
                      </a:r>
                      <a:endParaRPr dirty="0"/>
                    </a:p>
                    <a:p>
                      <a:pPr marL="457200" lvl="0" indent="-317500" algn="l" rtl="0">
                        <a:spcBef>
                          <a:spcPts val="0"/>
                        </a:spcBef>
                        <a:spcAft>
                          <a:spcPts val="0"/>
                        </a:spcAft>
                        <a:buSzPts val="1400"/>
                        <a:buChar char="●"/>
                      </a:pPr>
                      <a:r>
                        <a:rPr lang="en" dirty="0"/>
                        <a:t>Each luminaire has a small control system with intelligent self-tuning during the luminaire's operation.</a:t>
                      </a:r>
                      <a:endParaRPr dirty="0"/>
                    </a:p>
                    <a:p>
                      <a:pPr marL="9144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During operation, the luminous flux of the illuminator changes according to a given algorithm and corrects the aging of the sources by the accumulated hours of work.</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235500" y="29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LITERATURE SURVEY</a:t>
            </a:r>
            <a:endParaRPr b="1"/>
          </a:p>
        </p:txBody>
      </p:sp>
      <p:sp>
        <p:nvSpPr>
          <p:cNvPr id="132" name="Google Shape;132;p20"/>
          <p:cNvSpPr txBox="1">
            <a:spLocks noGrp="1"/>
          </p:cNvSpPr>
          <p:nvPr>
            <p:ph type="body" idx="1"/>
          </p:nvPr>
        </p:nvSpPr>
        <p:spPr>
          <a:xfrm>
            <a:off x="311700" y="1111525"/>
            <a:ext cx="8520600" cy="345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
            </a:r>
            <a:endParaRPr/>
          </a:p>
          <a:p>
            <a:pPr marL="0" lvl="0" indent="0" algn="l" rtl="0">
              <a:spcBef>
                <a:spcPts val="1200"/>
              </a:spcBef>
              <a:spcAft>
                <a:spcPts val="1200"/>
              </a:spcAft>
              <a:buNone/>
            </a:pPr>
            <a:endParaRPr/>
          </a:p>
        </p:txBody>
      </p:sp>
      <p:graphicFrame>
        <p:nvGraphicFramePr>
          <p:cNvPr id="133" name="Google Shape;133;p20"/>
          <p:cNvGraphicFramePr/>
          <p:nvPr>
            <p:extLst>
              <p:ext uri="{D42A27DB-BD31-4B8C-83A1-F6EECF244321}">
                <p14:modId xmlns:p14="http://schemas.microsoft.com/office/powerpoint/2010/main" val="1911467678"/>
              </p:ext>
            </p:extLst>
          </p:nvPr>
        </p:nvGraphicFramePr>
        <p:xfrm>
          <a:off x="311700" y="636800"/>
          <a:ext cx="8520600" cy="3932225"/>
        </p:xfrm>
        <a:graphic>
          <a:graphicData uri="http://schemas.openxmlformats.org/drawingml/2006/table">
            <a:tbl>
              <a:tblPr>
                <a:tableStyleId>{3C2FFA5D-87B4-456A-9821-1D502468CF0F}</a:tableStyleId>
              </a:tblPr>
              <a:tblGrid>
                <a:gridCol w="1837650">
                  <a:extLst>
                    <a:ext uri="{9D8B030D-6E8A-4147-A177-3AD203B41FA5}">
                      <a16:colId xmlns:a16="http://schemas.microsoft.com/office/drawing/2014/main" val="20000"/>
                    </a:ext>
                  </a:extLst>
                </a:gridCol>
                <a:gridCol w="1300700">
                  <a:extLst>
                    <a:ext uri="{9D8B030D-6E8A-4147-A177-3AD203B41FA5}">
                      <a16:colId xmlns:a16="http://schemas.microsoft.com/office/drawing/2014/main" val="20001"/>
                    </a:ext>
                  </a:extLst>
                </a:gridCol>
                <a:gridCol w="5382250">
                  <a:extLst>
                    <a:ext uri="{9D8B030D-6E8A-4147-A177-3AD203B41FA5}">
                      <a16:colId xmlns:a16="http://schemas.microsoft.com/office/drawing/2014/main" val="20002"/>
                    </a:ext>
                  </a:extLst>
                </a:gridCol>
              </a:tblGrid>
              <a:tr h="686500">
                <a:tc>
                  <a:txBody>
                    <a:bodyPr/>
                    <a:lstStyle/>
                    <a:p>
                      <a:pPr marL="0" lvl="0" indent="0" algn="ctr"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AUTHOR</a:t>
                      </a:r>
                      <a:endParaRPr b="1"/>
                    </a:p>
                  </a:txBody>
                  <a:tcPr marL="91425" marR="91425" marT="91425" marB="91425"/>
                </a:tc>
                <a:tc>
                  <a:txBody>
                    <a:bodyPr/>
                    <a:lstStyle/>
                    <a:p>
                      <a:pPr marL="0" lvl="0" indent="0" algn="ctr" rtl="0">
                        <a:spcBef>
                          <a:spcPts val="0"/>
                        </a:spcBef>
                        <a:spcAft>
                          <a:spcPts val="0"/>
                        </a:spcAft>
                        <a:buNone/>
                      </a:pPr>
                      <a:r>
                        <a:rPr lang="en" b="1"/>
                        <a:t>SUMMARY</a:t>
                      </a:r>
                      <a:endParaRPr b="1"/>
                    </a:p>
                  </a:txBody>
                  <a:tcPr marL="91425" marR="91425" marT="91425" marB="91425"/>
                </a:tc>
                <a:extLst>
                  <a:ext uri="{0D108BD9-81ED-4DB2-BD59-A6C34878D82A}">
                    <a16:rowId xmlns:a16="http://schemas.microsoft.com/office/drawing/2014/main" val="10000"/>
                  </a:ext>
                </a:extLst>
              </a:tr>
              <a:tr h="3245725">
                <a:tc>
                  <a:txBody>
                    <a:bodyPr/>
                    <a:lstStyle/>
                    <a:p>
                      <a:pPr marL="0" lvl="0" indent="0" algn="l" rtl="0">
                        <a:spcBef>
                          <a:spcPts val="0"/>
                        </a:spcBef>
                        <a:spcAft>
                          <a:spcPts val="0"/>
                        </a:spcAft>
                        <a:buNone/>
                      </a:pPr>
                      <a:r>
                        <a:rPr lang="en" dirty="0"/>
                        <a:t>5. Energy Efficient Smart Street Lighting System in Nagpur Smart City using IoT –A Case Study</a:t>
                      </a:r>
                      <a:endParaRPr dirty="0"/>
                    </a:p>
                  </a:txBody>
                  <a:tcPr marL="91425" marR="91425" marT="91425" marB="91425"/>
                </a:tc>
                <a:tc>
                  <a:txBody>
                    <a:bodyPr/>
                    <a:lstStyle/>
                    <a:p>
                      <a:pPr marL="0" lvl="0" indent="0" algn="l" rtl="0">
                        <a:spcBef>
                          <a:spcPts val="0"/>
                        </a:spcBef>
                        <a:spcAft>
                          <a:spcPts val="0"/>
                        </a:spcAft>
                        <a:buNone/>
                      </a:pPr>
                      <a:r>
                        <a:rPr lang="en"/>
                        <a:t>Ruchika Prasad</a:t>
                      </a:r>
                      <a:endParaRPr/>
                    </a:p>
                  </a:txBody>
                  <a:tcPr marL="91425" marR="91425" marT="91425" marB="91425"/>
                </a:tc>
                <a:tc>
                  <a:txBody>
                    <a:bodyPr/>
                    <a:lstStyle/>
                    <a:p>
                      <a:pPr marL="457200" lvl="0" indent="-317500" algn="l" rtl="0">
                        <a:spcBef>
                          <a:spcPts val="0"/>
                        </a:spcBef>
                        <a:spcAft>
                          <a:spcPts val="0"/>
                        </a:spcAft>
                        <a:buSzPts val="1400"/>
                        <a:buChar char="●"/>
                      </a:pPr>
                      <a:r>
                        <a:rPr lang="en" dirty="0"/>
                        <a:t>Street Lighting is an important factor for ensuring safety in the city and instilling a sense of security in the mind of the citizens.</a:t>
                      </a:r>
                      <a:endParaRPr dirty="0"/>
                    </a:p>
                    <a:p>
                      <a:pPr marL="457200" lvl="0" indent="-317500" algn="l" rtl="0">
                        <a:spcBef>
                          <a:spcPts val="0"/>
                        </a:spcBef>
                        <a:spcAft>
                          <a:spcPts val="0"/>
                        </a:spcAft>
                        <a:buSzPts val="1400"/>
                        <a:buChar char="●"/>
                      </a:pPr>
                      <a:r>
                        <a:rPr lang="en" dirty="0"/>
                        <a:t>Smart street lighting is a cost-effective solution in an urban environment which compromises of advance wireless communication techniques, low cost LED lights and additional sensors which controls the intensity of light.</a:t>
                      </a:r>
                      <a:endParaRPr dirty="0"/>
                    </a:p>
                    <a:p>
                      <a:pPr marL="457200" lvl="0" indent="-317500" algn="l" rtl="0">
                        <a:spcBef>
                          <a:spcPts val="0"/>
                        </a:spcBef>
                        <a:spcAft>
                          <a:spcPts val="0"/>
                        </a:spcAft>
                        <a:buSzPts val="1400"/>
                        <a:buChar char="●"/>
                      </a:pPr>
                      <a:r>
                        <a:rPr lang="en" dirty="0"/>
                        <a:t> A case study of smart lighting system in Nagpur smart city where one of the goals was to reduce the carbon footprint by reducing the energy consumption. This was achieved by replacing the outdated 320 street luminaries and integrating additional 63 LED lights with motion detection smart lighting system.</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OBJECTIVES</a:t>
            </a:r>
            <a:endParaRPr b="1">
              <a:latin typeface="Inter"/>
              <a:ea typeface="Inter"/>
              <a:cs typeface="Inter"/>
              <a:sym typeface="Inter"/>
            </a:endParaRPr>
          </a:p>
        </p:txBody>
      </p:sp>
      <p:sp>
        <p:nvSpPr>
          <p:cNvPr id="139" name="Google Shape;139;p21"/>
          <p:cNvSpPr txBox="1">
            <a:spLocks noGrp="1"/>
          </p:cNvSpPr>
          <p:nvPr>
            <p:ph type="body" idx="1"/>
          </p:nvPr>
        </p:nvSpPr>
        <p:spPr>
          <a:xfrm>
            <a:off x="311700" y="1805608"/>
            <a:ext cx="8520600" cy="3339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rgbClr val="000000"/>
              </a:buClr>
              <a:buSzPts val="1800"/>
              <a:buFont typeface="Inter"/>
              <a:buChar char="●"/>
            </a:pPr>
            <a:r>
              <a:rPr lang="en" dirty="0">
                <a:solidFill>
                  <a:srgbClr val="000000"/>
                </a:solidFill>
                <a:latin typeface="Inter"/>
                <a:ea typeface="Inter"/>
                <a:cs typeface="Inter"/>
                <a:sym typeface="Inter"/>
              </a:rPr>
              <a:t>Motion Detection Light Control</a:t>
            </a:r>
            <a:endParaRPr dirty="0">
              <a:solidFill>
                <a:srgbClr val="000000"/>
              </a:solidFill>
              <a:latin typeface="Inter"/>
              <a:ea typeface="Inter"/>
              <a:cs typeface="Inter"/>
              <a:sym typeface="Inter"/>
            </a:endParaRPr>
          </a:p>
          <a:p>
            <a:pPr marL="457200" lvl="0" indent="-342900" algn="just" rtl="0">
              <a:spcBef>
                <a:spcPts val="0"/>
              </a:spcBef>
              <a:spcAft>
                <a:spcPts val="0"/>
              </a:spcAft>
              <a:buClr>
                <a:srgbClr val="000000"/>
              </a:buClr>
              <a:buSzPts val="1800"/>
              <a:buFont typeface="Inter"/>
              <a:buChar char="●"/>
            </a:pPr>
            <a:r>
              <a:rPr lang="en" dirty="0">
                <a:solidFill>
                  <a:srgbClr val="000000"/>
                </a:solidFill>
                <a:latin typeface="Inter"/>
                <a:ea typeface="Inter"/>
                <a:cs typeface="Inter"/>
                <a:sym typeface="Inter"/>
              </a:rPr>
              <a:t>Fault Detection for faster reports to authorities</a:t>
            </a:r>
            <a:endParaRPr dirty="0">
              <a:solidFill>
                <a:srgbClr val="000000"/>
              </a:solidFill>
              <a:latin typeface="Inter"/>
              <a:ea typeface="Inter"/>
              <a:cs typeface="Inter"/>
              <a:sym typeface="Inter"/>
            </a:endParaRPr>
          </a:p>
          <a:p>
            <a:pPr marL="457200" lvl="0" indent="-342900" algn="just" rtl="0">
              <a:spcBef>
                <a:spcPts val="0"/>
              </a:spcBef>
              <a:spcAft>
                <a:spcPts val="0"/>
              </a:spcAft>
              <a:buClr>
                <a:srgbClr val="000000"/>
              </a:buClr>
              <a:buSzPts val="1800"/>
              <a:buFont typeface="Inter"/>
              <a:buChar char="●"/>
            </a:pPr>
            <a:r>
              <a:rPr lang="en" dirty="0">
                <a:solidFill>
                  <a:srgbClr val="000000"/>
                </a:solidFill>
                <a:latin typeface="Inter"/>
                <a:ea typeface="Inter"/>
                <a:cs typeface="Inter"/>
                <a:sym typeface="Inter"/>
              </a:rPr>
              <a:t>Street surroundings data collection algorithm</a:t>
            </a:r>
            <a:endParaRPr dirty="0">
              <a:solidFill>
                <a:srgbClr val="000000"/>
              </a:solidFill>
              <a:latin typeface="Inter"/>
              <a:ea typeface="Inter"/>
              <a:cs typeface="Inter"/>
              <a:sym typeface="Inter"/>
            </a:endParaRPr>
          </a:p>
          <a:p>
            <a:pPr marL="114300" lvl="0" indent="0" algn="just" rtl="0">
              <a:spcBef>
                <a:spcPts val="0"/>
              </a:spcBef>
              <a:spcAft>
                <a:spcPts val="0"/>
              </a:spcAft>
              <a:buClr>
                <a:srgbClr val="000000"/>
              </a:buClr>
              <a:buSzPts val="1800"/>
              <a:buNone/>
            </a:pPr>
            <a:endParaRPr dirty="0">
              <a:solidFill>
                <a:srgbClr val="000000"/>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Inter"/>
                <a:ea typeface="Inter"/>
                <a:cs typeface="Inter"/>
                <a:sym typeface="Inter"/>
              </a:rPr>
              <a:t>SOFTWARE REQUIREMENTS</a:t>
            </a:r>
            <a:endParaRPr b="1">
              <a:latin typeface="Inter"/>
              <a:ea typeface="Inter"/>
              <a:cs typeface="Inter"/>
              <a:sym typeface="Inter"/>
            </a:endParaRPr>
          </a:p>
        </p:txBody>
      </p:sp>
      <p:sp>
        <p:nvSpPr>
          <p:cNvPr id="145" name="Google Shape;145;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000000"/>
              </a:solidFill>
            </a:endParaRPr>
          </a:p>
          <a:p>
            <a:pPr marL="457200" lvl="0" indent="-342900" algn="l" rtl="0">
              <a:spcBef>
                <a:spcPts val="1200"/>
              </a:spcBef>
              <a:spcAft>
                <a:spcPts val="0"/>
              </a:spcAft>
              <a:buClr>
                <a:srgbClr val="000000"/>
              </a:buClr>
              <a:buSzPts val="1800"/>
              <a:buChar char="●"/>
            </a:pPr>
            <a:r>
              <a:rPr lang="en">
                <a:solidFill>
                  <a:srgbClr val="000000"/>
                </a:solidFill>
              </a:rPr>
              <a:t>PlatformIO IDE/ Arduino IDE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ThingSpeak</a:t>
            </a:r>
            <a:endParaRPr>
              <a:solidFill>
                <a:srgbClr val="000000"/>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1269</Words>
  <Application>Microsoft Office PowerPoint</Application>
  <PresentationFormat>On-screen Show (16:9)</PresentationFormat>
  <Paragraphs>163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Inter</vt:lpstr>
      <vt:lpstr>Roboto</vt:lpstr>
      <vt:lpstr>Arial</vt:lpstr>
      <vt:lpstr>Geometric</vt:lpstr>
      <vt:lpstr>Intelligent and Weather Adaptive Street Lighting System</vt:lpstr>
      <vt:lpstr>INTRODUCTION</vt:lpstr>
      <vt:lpstr>PROBLEM STATEMENT</vt:lpstr>
      <vt:lpstr>LITERATURE SURVEY</vt:lpstr>
      <vt:lpstr>LITERATURE SURVEY</vt:lpstr>
      <vt:lpstr>LITERATURE SURVEY</vt:lpstr>
      <vt:lpstr>LITERATURE SURVEY</vt:lpstr>
      <vt:lpstr>OBJECTIVES</vt:lpstr>
      <vt:lpstr>SOFTWARE REQUIREMENTS</vt:lpstr>
      <vt:lpstr>HARDWARE REQUIREMENTS</vt:lpstr>
      <vt:lpstr>COMPONENTS COST ESTIMATION</vt:lpstr>
      <vt:lpstr>COMPONENTS COST ESTIMATION</vt:lpstr>
      <vt:lpstr>FUNCTIONAL REQUIREMENTS</vt:lpstr>
      <vt:lpstr>PROPOSED SYSTEM</vt:lpstr>
      <vt:lpstr>IMPLEMENTATION</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and Weather Adaptive Street Lighting System</dc:title>
  <dc:creator>Shourya Singh</dc:creator>
  <cp:lastModifiedBy>shourya singh</cp:lastModifiedBy>
  <cp:revision>6</cp:revision>
  <dcterms:modified xsi:type="dcterms:W3CDTF">2022-10-10T09:10:57Z</dcterms:modified>
</cp:coreProperties>
</file>