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AEBF73-A169-4F3A-9956-75086D68E204}">
          <p14:sldIdLst>
            <p14:sldId id="256"/>
            <p14:sldId id="257"/>
            <p14:sldId id="258"/>
            <p14:sldId id="259"/>
            <p14:sldId id="260"/>
            <p14:sldId id="261"/>
            <p14:sldId id="262"/>
            <p14:sldId id="263"/>
            <p14:sldId id="264"/>
            <p14:sldId id="265"/>
            <p14:sldId id="266"/>
            <p14:sldId id="268"/>
            <p14:sldId id="269"/>
            <p14:sldId id="267"/>
          </p14:sldIdLst>
        </p14:section>
        <p14:section name="Untitled Section" id="{3C0CA493-D8B2-44DF-B7DB-326C7188556A}">
          <p14:sldIdLst>
            <p14:sldId id="270"/>
            <p14:sldId id="271"/>
            <p14:sldId id="272"/>
            <p14:sldId id="273"/>
          </p14:sldIdLst>
        </p14:section>
        <p14:section name="Untitled Section" id="{96F9923E-AB1C-49F8-AF59-205381A7605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F92CD-D642-986C-526B-BAD9E085BE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C916BB-1814-0F5D-7570-3D00D71061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A9106C-F66D-10A7-CDBB-2B0EEF795913}"/>
              </a:ext>
            </a:extLst>
          </p:cNvPr>
          <p:cNvSpPr>
            <a:spLocks noGrp="1"/>
          </p:cNvSpPr>
          <p:nvPr>
            <p:ph type="dt" sz="half" idx="10"/>
          </p:nvPr>
        </p:nvSpPr>
        <p:spPr/>
        <p:txBody>
          <a:bodyPr/>
          <a:lstStyle/>
          <a:p>
            <a:fld id="{BB45C0D3-4E70-47B5-A61C-8695994901A9}" type="datetimeFigureOut">
              <a:rPr lang="en-IN" smtClean="0"/>
              <a:t>09-10-2022</a:t>
            </a:fld>
            <a:endParaRPr lang="en-IN"/>
          </a:p>
        </p:txBody>
      </p:sp>
      <p:sp>
        <p:nvSpPr>
          <p:cNvPr id="5" name="Footer Placeholder 4">
            <a:extLst>
              <a:ext uri="{FF2B5EF4-FFF2-40B4-BE49-F238E27FC236}">
                <a16:creationId xmlns:a16="http://schemas.microsoft.com/office/drawing/2014/main" id="{CF2EB693-9B4B-7565-C4F4-BB0BE4BF7D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1863CD-90AC-CDD1-BE40-91DF204608C9}"/>
              </a:ext>
            </a:extLst>
          </p:cNvPr>
          <p:cNvSpPr>
            <a:spLocks noGrp="1"/>
          </p:cNvSpPr>
          <p:nvPr>
            <p:ph type="sldNum" sz="quarter" idx="12"/>
          </p:nvPr>
        </p:nvSpPr>
        <p:spPr/>
        <p:txBody>
          <a:bodyPr/>
          <a:lstStyle/>
          <a:p>
            <a:fld id="{189A8199-5DF0-4DE4-A2B4-684DF75D041C}" type="slidenum">
              <a:rPr lang="en-IN" smtClean="0"/>
              <a:t>‹#›</a:t>
            </a:fld>
            <a:endParaRPr lang="en-IN"/>
          </a:p>
        </p:txBody>
      </p:sp>
    </p:spTree>
    <p:extLst>
      <p:ext uri="{BB962C8B-B14F-4D97-AF65-F5344CB8AC3E}">
        <p14:creationId xmlns:p14="http://schemas.microsoft.com/office/powerpoint/2010/main" val="2516011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460F-7D98-9786-3588-122CBA9A50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3F9BEA-79FB-F104-0721-B70B07DADC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09FFD9-A3A6-30F5-C74C-DBC67D3D0F62}"/>
              </a:ext>
            </a:extLst>
          </p:cNvPr>
          <p:cNvSpPr>
            <a:spLocks noGrp="1"/>
          </p:cNvSpPr>
          <p:nvPr>
            <p:ph type="dt" sz="half" idx="10"/>
          </p:nvPr>
        </p:nvSpPr>
        <p:spPr/>
        <p:txBody>
          <a:bodyPr/>
          <a:lstStyle/>
          <a:p>
            <a:fld id="{BB45C0D3-4E70-47B5-A61C-8695994901A9}" type="datetimeFigureOut">
              <a:rPr lang="en-IN" smtClean="0"/>
              <a:t>09-10-2022</a:t>
            </a:fld>
            <a:endParaRPr lang="en-IN"/>
          </a:p>
        </p:txBody>
      </p:sp>
      <p:sp>
        <p:nvSpPr>
          <p:cNvPr id="5" name="Footer Placeholder 4">
            <a:extLst>
              <a:ext uri="{FF2B5EF4-FFF2-40B4-BE49-F238E27FC236}">
                <a16:creationId xmlns:a16="http://schemas.microsoft.com/office/drawing/2014/main" id="{8AAD8B36-2882-1019-7951-3F8B2BEAA5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EBDF7-9FE5-57F8-3B2A-01D96565E747}"/>
              </a:ext>
            </a:extLst>
          </p:cNvPr>
          <p:cNvSpPr>
            <a:spLocks noGrp="1"/>
          </p:cNvSpPr>
          <p:nvPr>
            <p:ph type="sldNum" sz="quarter" idx="12"/>
          </p:nvPr>
        </p:nvSpPr>
        <p:spPr/>
        <p:txBody>
          <a:bodyPr/>
          <a:lstStyle/>
          <a:p>
            <a:fld id="{189A8199-5DF0-4DE4-A2B4-684DF75D041C}" type="slidenum">
              <a:rPr lang="en-IN" smtClean="0"/>
              <a:t>‹#›</a:t>
            </a:fld>
            <a:endParaRPr lang="en-IN"/>
          </a:p>
        </p:txBody>
      </p:sp>
    </p:spTree>
    <p:extLst>
      <p:ext uri="{BB962C8B-B14F-4D97-AF65-F5344CB8AC3E}">
        <p14:creationId xmlns:p14="http://schemas.microsoft.com/office/powerpoint/2010/main" val="2273734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E2A59-F0C6-DCCE-72F6-32BA97F2D8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5EC326-880E-A7FC-E9EE-9E8647F213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E4BFB-A03B-CAE4-6C13-A6A77FD3DEC7}"/>
              </a:ext>
            </a:extLst>
          </p:cNvPr>
          <p:cNvSpPr>
            <a:spLocks noGrp="1"/>
          </p:cNvSpPr>
          <p:nvPr>
            <p:ph type="dt" sz="half" idx="10"/>
          </p:nvPr>
        </p:nvSpPr>
        <p:spPr/>
        <p:txBody>
          <a:bodyPr/>
          <a:lstStyle/>
          <a:p>
            <a:fld id="{BB45C0D3-4E70-47B5-A61C-8695994901A9}" type="datetimeFigureOut">
              <a:rPr lang="en-IN" smtClean="0"/>
              <a:t>09-10-2022</a:t>
            </a:fld>
            <a:endParaRPr lang="en-IN"/>
          </a:p>
        </p:txBody>
      </p:sp>
      <p:sp>
        <p:nvSpPr>
          <p:cNvPr id="5" name="Footer Placeholder 4">
            <a:extLst>
              <a:ext uri="{FF2B5EF4-FFF2-40B4-BE49-F238E27FC236}">
                <a16:creationId xmlns:a16="http://schemas.microsoft.com/office/drawing/2014/main" id="{0847BE38-B887-2060-2FCE-C86F078D84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EA310C-8A7F-1F9E-2C82-4EE2F293F4CA}"/>
              </a:ext>
            </a:extLst>
          </p:cNvPr>
          <p:cNvSpPr>
            <a:spLocks noGrp="1"/>
          </p:cNvSpPr>
          <p:nvPr>
            <p:ph type="sldNum" sz="quarter" idx="12"/>
          </p:nvPr>
        </p:nvSpPr>
        <p:spPr/>
        <p:txBody>
          <a:bodyPr/>
          <a:lstStyle/>
          <a:p>
            <a:fld id="{189A8199-5DF0-4DE4-A2B4-684DF75D041C}" type="slidenum">
              <a:rPr lang="en-IN" smtClean="0"/>
              <a:t>‹#›</a:t>
            </a:fld>
            <a:endParaRPr lang="en-IN"/>
          </a:p>
        </p:txBody>
      </p:sp>
    </p:spTree>
    <p:extLst>
      <p:ext uri="{BB962C8B-B14F-4D97-AF65-F5344CB8AC3E}">
        <p14:creationId xmlns:p14="http://schemas.microsoft.com/office/powerpoint/2010/main" val="3143737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D2A9-B5CA-C3C4-FF5A-4B5C62EECF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21D883-F3AB-9A2F-CA4D-72D7E6A5BD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F27A71-31DA-5E50-8D55-FC308BE801A5}"/>
              </a:ext>
            </a:extLst>
          </p:cNvPr>
          <p:cNvSpPr>
            <a:spLocks noGrp="1"/>
          </p:cNvSpPr>
          <p:nvPr>
            <p:ph type="dt" sz="half" idx="10"/>
          </p:nvPr>
        </p:nvSpPr>
        <p:spPr/>
        <p:txBody>
          <a:bodyPr/>
          <a:lstStyle/>
          <a:p>
            <a:fld id="{BB45C0D3-4E70-47B5-A61C-8695994901A9}" type="datetimeFigureOut">
              <a:rPr lang="en-IN" smtClean="0"/>
              <a:t>09-10-2022</a:t>
            </a:fld>
            <a:endParaRPr lang="en-IN"/>
          </a:p>
        </p:txBody>
      </p:sp>
      <p:sp>
        <p:nvSpPr>
          <p:cNvPr id="5" name="Footer Placeholder 4">
            <a:extLst>
              <a:ext uri="{FF2B5EF4-FFF2-40B4-BE49-F238E27FC236}">
                <a16:creationId xmlns:a16="http://schemas.microsoft.com/office/drawing/2014/main" id="{6E967190-840B-07F0-8116-9F4A1DCDA6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CD58E3-E3EA-B789-041F-D89995BBE6D3}"/>
              </a:ext>
            </a:extLst>
          </p:cNvPr>
          <p:cNvSpPr>
            <a:spLocks noGrp="1"/>
          </p:cNvSpPr>
          <p:nvPr>
            <p:ph type="sldNum" sz="quarter" idx="12"/>
          </p:nvPr>
        </p:nvSpPr>
        <p:spPr/>
        <p:txBody>
          <a:bodyPr/>
          <a:lstStyle/>
          <a:p>
            <a:fld id="{189A8199-5DF0-4DE4-A2B4-684DF75D041C}" type="slidenum">
              <a:rPr lang="en-IN" smtClean="0"/>
              <a:t>‹#›</a:t>
            </a:fld>
            <a:endParaRPr lang="en-IN"/>
          </a:p>
        </p:txBody>
      </p:sp>
    </p:spTree>
    <p:extLst>
      <p:ext uri="{BB962C8B-B14F-4D97-AF65-F5344CB8AC3E}">
        <p14:creationId xmlns:p14="http://schemas.microsoft.com/office/powerpoint/2010/main" val="568013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B2CB-ACED-B42B-6352-5391AEF61D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20BC7B-31A3-E9E2-E7E3-7B0FD81F78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860562-6A98-B7A6-B66B-D089E75FA42F}"/>
              </a:ext>
            </a:extLst>
          </p:cNvPr>
          <p:cNvSpPr>
            <a:spLocks noGrp="1"/>
          </p:cNvSpPr>
          <p:nvPr>
            <p:ph type="dt" sz="half" idx="10"/>
          </p:nvPr>
        </p:nvSpPr>
        <p:spPr/>
        <p:txBody>
          <a:bodyPr/>
          <a:lstStyle/>
          <a:p>
            <a:fld id="{BB45C0D3-4E70-47B5-A61C-8695994901A9}" type="datetimeFigureOut">
              <a:rPr lang="en-IN" smtClean="0"/>
              <a:t>09-10-2022</a:t>
            </a:fld>
            <a:endParaRPr lang="en-IN"/>
          </a:p>
        </p:txBody>
      </p:sp>
      <p:sp>
        <p:nvSpPr>
          <p:cNvPr id="5" name="Footer Placeholder 4">
            <a:extLst>
              <a:ext uri="{FF2B5EF4-FFF2-40B4-BE49-F238E27FC236}">
                <a16:creationId xmlns:a16="http://schemas.microsoft.com/office/drawing/2014/main" id="{A9963202-E1AB-0A26-5EEE-F2BA835A85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0DFAD9-EFEA-E163-0B48-7D20C8DBBAF0}"/>
              </a:ext>
            </a:extLst>
          </p:cNvPr>
          <p:cNvSpPr>
            <a:spLocks noGrp="1"/>
          </p:cNvSpPr>
          <p:nvPr>
            <p:ph type="sldNum" sz="quarter" idx="12"/>
          </p:nvPr>
        </p:nvSpPr>
        <p:spPr/>
        <p:txBody>
          <a:bodyPr/>
          <a:lstStyle/>
          <a:p>
            <a:fld id="{189A8199-5DF0-4DE4-A2B4-684DF75D041C}" type="slidenum">
              <a:rPr lang="en-IN" smtClean="0"/>
              <a:t>‹#›</a:t>
            </a:fld>
            <a:endParaRPr lang="en-IN"/>
          </a:p>
        </p:txBody>
      </p:sp>
    </p:spTree>
    <p:extLst>
      <p:ext uri="{BB962C8B-B14F-4D97-AF65-F5344CB8AC3E}">
        <p14:creationId xmlns:p14="http://schemas.microsoft.com/office/powerpoint/2010/main" val="1322297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8392-899D-8B28-7E43-04842D7F6A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99CA4F-E0B3-2F75-5909-B694415BC8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FE945F-C346-AABE-B838-2075CA4D31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1DAE14-13CE-CE80-C834-6D3B8CE2E76C}"/>
              </a:ext>
            </a:extLst>
          </p:cNvPr>
          <p:cNvSpPr>
            <a:spLocks noGrp="1"/>
          </p:cNvSpPr>
          <p:nvPr>
            <p:ph type="dt" sz="half" idx="10"/>
          </p:nvPr>
        </p:nvSpPr>
        <p:spPr/>
        <p:txBody>
          <a:bodyPr/>
          <a:lstStyle/>
          <a:p>
            <a:fld id="{BB45C0D3-4E70-47B5-A61C-8695994901A9}" type="datetimeFigureOut">
              <a:rPr lang="en-IN" smtClean="0"/>
              <a:t>09-10-2022</a:t>
            </a:fld>
            <a:endParaRPr lang="en-IN"/>
          </a:p>
        </p:txBody>
      </p:sp>
      <p:sp>
        <p:nvSpPr>
          <p:cNvPr id="6" name="Footer Placeholder 5">
            <a:extLst>
              <a:ext uri="{FF2B5EF4-FFF2-40B4-BE49-F238E27FC236}">
                <a16:creationId xmlns:a16="http://schemas.microsoft.com/office/drawing/2014/main" id="{51F73E1D-7223-691D-8107-3B6D2CB64D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9A0ABC-0FAB-4EFE-5A2C-F7731B2ECEAF}"/>
              </a:ext>
            </a:extLst>
          </p:cNvPr>
          <p:cNvSpPr>
            <a:spLocks noGrp="1"/>
          </p:cNvSpPr>
          <p:nvPr>
            <p:ph type="sldNum" sz="quarter" idx="12"/>
          </p:nvPr>
        </p:nvSpPr>
        <p:spPr/>
        <p:txBody>
          <a:bodyPr/>
          <a:lstStyle/>
          <a:p>
            <a:fld id="{189A8199-5DF0-4DE4-A2B4-684DF75D041C}" type="slidenum">
              <a:rPr lang="en-IN" smtClean="0"/>
              <a:t>‹#›</a:t>
            </a:fld>
            <a:endParaRPr lang="en-IN"/>
          </a:p>
        </p:txBody>
      </p:sp>
    </p:spTree>
    <p:extLst>
      <p:ext uri="{BB962C8B-B14F-4D97-AF65-F5344CB8AC3E}">
        <p14:creationId xmlns:p14="http://schemas.microsoft.com/office/powerpoint/2010/main" val="254021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9FD7-6281-2863-35D3-517216D0BF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416F07-174C-AD2A-9530-3C35A0428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49CEC3-8BAC-151D-8BE7-725501CAF6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666D31-90D6-247D-415C-9815C055B4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991DAE-4C6A-7A80-F8A1-D1E1393AE1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ED32C2-F6FD-74F9-5605-863C69B5014B}"/>
              </a:ext>
            </a:extLst>
          </p:cNvPr>
          <p:cNvSpPr>
            <a:spLocks noGrp="1"/>
          </p:cNvSpPr>
          <p:nvPr>
            <p:ph type="dt" sz="half" idx="10"/>
          </p:nvPr>
        </p:nvSpPr>
        <p:spPr/>
        <p:txBody>
          <a:bodyPr/>
          <a:lstStyle/>
          <a:p>
            <a:fld id="{BB45C0D3-4E70-47B5-A61C-8695994901A9}" type="datetimeFigureOut">
              <a:rPr lang="en-IN" smtClean="0"/>
              <a:t>09-10-2022</a:t>
            </a:fld>
            <a:endParaRPr lang="en-IN"/>
          </a:p>
        </p:txBody>
      </p:sp>
      <p:sp>
        <p:nvSpPr>
          <p:cNvPr id="8" name="Footer Placeholder 7">
            <a:extLst>
              <a:ext uri="{FF2B5EF4-FFF2-40B4-BE49-F238E27FC236}">
                <a16:creationId xmlns:a16="http://schemas.microsoft.com/office/drawing/2014/main" id="{D09284ED-5D2A-72C5-276D-02122A988B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3D60A0-EBE9-9F9D-67EB-1E002FCDC6BD}"/>
              </a:ext>
            </a:extLst>
          </p:cNvPr>
          <p:cNvSpPr>
            <a:spLocks noGrp="1"/>
          </p:cNvSpPr>
          <p:nvPr>
            <p:ph type="sldNum" sz="quarter" idx="12"/>
          </p:nvPr>
        </p:nvSpPr>
        <p:spPr/>
        <p:txBody>
          <a:bodyPr/>
          <a:lstStyle/>
          <a:p>
            <a:fld id="{189A8199-5DF0-4DE4-A2B4-684DF75D041C}" type="slidenum">
              <a:rPr lang="en-IN" smtClean="0"/>
              <a:t>‹#›</a:t>
            </a:fld>
            <a:endParaRPr lang="en-IN"/>
          </a:p>
        </p:txBody>
      </p:sp>
    </p:spTree>
    <p:extLst>
      <p:ext uri="{BB962C8B-B14F-4D97-AF65-F5344CB8AC3E}">
        <p14:creationId xmlns:p14="http://schemas.microsoft.com/office/powerpoint/2010/main" val="161413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6CA9-D2F3-B76F-262E-AA9826E769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1F8939-36AF-AAA5-3247-54E4B56BE623}"/>
              </a:ext>
            </a:extLst>
          </p:cNvPr>
          <p:cNvSpPr>
            <a:spLocks noGrp="1"/>
          </p:cNvSpPr>
          <p:nvPr>
            <p:ph type="dt" sz="half" idx="10"/>
          </p:nvPr>
        </p:nvSpPr>
        <p:spPr/>
        <p:txBody>
          <a:bodyPr/>
          <a:lstStyle/>
          <a:p>
            <a:fld id="{BB45C0D3-4E70-47B5-A61C-8695994901A9}" type="datetimeFigureOut">
              <a:rPr lang="en-IN" smtClean="0"/>
              <a:t>09-10-2022</a:t>
            </a:fld>
            <a:endParaRPr lang="en-IN"/>
          </a:p>
        </p:txBody>
      </p:sp>
      <p:sp>
        <p:nvSpPr>
          <p:cNvPr id="4" name="Footer Placeholder 3">
            <a:extLst>
              <a:ext uri="{FF2B5EF4-FFF2-40B4-BE49-F238E27FC236}">
                <a16:creationId xmlns:a16="http://schemas.microsoft.com/office/drawing/2014/main" id="{BF2F0505-A302-06DC-09BB-79E6A90347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D064CC-E74A-9134-EA76-B45E2451C040}"/>
              </a:ext>
            </a:extLst>
          </p:cNvPr>
          <p:cNvSpPr>
            <a:spLocks noGrp="1"/>
          </p:cNvSpPr>
          <p:nvPr>
            <p:ph type="sldNum" sz="quarter" idx="12"/>
          </p:nvPr>
        </p:nvSpPr>
        <p:spPr/>
        <p:txBody>
          <a:bodyPr/>
          <a:lstStyle/>
          <a:p>
            <a:fld id="{189A8199-5DF0-4DE4-A2B4-684DF75D041C}" type="slidenum">
              <a:rPr lang="en-IN" smtClean="0"/>
              <a:t>‹#›</a:t>
            </a:fld>
            <a:endParaRPr lang="en-IN"/>
          </a:p>
        </p:txBody>
      </p:sp>
    </p:spTree>
    <p:extLst>
      <p:ext uri="{BB962C8B-B14F-4D97-AF65-F5344CB8AC3E}">
        <p14:creationId xmlns:p14="http://schemas.microsoft.com/office/powerpoint/2010/main" val="3670649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01BBC5-C9B1-484E-0B7C-327FE1304BDE}"/>
              </a:ext>
            </a:extLst>
          </p:cNvPr>
          <p:cNvSpPr>
            <a:spLocks noGrp="1"/>
          </p:cNvSpPr>
          <p:nvPr>
            <p:ph type="dt" sz="half" idx="10"/>
          </p:nvPr>
        </p:nvSpPr>
        <p:spPr/>
        <p:txBody>
          <a:bodyPr/>
          <a:lstStyle/>
          <a:p>
            <a:fld id="{BB45C0D3-4E70-47B5-A61C-8695994901A9}" type="datetimeFigureOut">
              <a:rPr lang="en-IN" smtClean="0"/>
              <a:t>09-10-2022</a:t>
            </a:fld>
            <a:endParaRPr lang="en-IN"/>
          </a:p>
        </p:txBody>
      </p:sp>
      <p:sp>
        <p:nvSpPr>
          <p:cNvPr id="3" name="Footer Placeholder 2">
            <a:extLst>
              <a:ext uri="{FF2B5EF4-FFF2-40B4-BE49-F238E27FC236}">
                <a16:creationId xmlns:a16="http://schemas.microsoft.com/office/drawing/2014/main" id="{F243CC66-5DE7-657B-A700-37386746DA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8CBAF6-93E5-AC44-3881-2C64B495179D}"/>
              </a:ext>
            </a:extLst>
          </p:cNvPr>
          <p:cNvSpPr>
            <a:spLocks noGrp="1"/>
          </p:cNvSpPr>
          <p:nvPr>
            <p:ph type="sldNum" sz="quarter" idx="12"/>
          </p:nvPr>
        </p:nvSpPr>
        <p:spPr/>
        <p:txBody>
          <a:bodyPr/>
          <a:lstStyle/>
          <a:p>
            <a:fld id="{189A8199-5DF0-4DE4-A2B4-684DF75D041C}" type="slidenum">
              <a:rPr lang="en-IN" smtClean="0"/>
              <a:t>‹#›</a:t>
            </a:fld>
            <a:endParaRPr lang="en-IN"/>
          </a:p>
        </p:txBody>
      </p:sp>
    </p:spTree>
    <p:extLst>
      <p:ext uri="{BB962C8B-B14F-4D97-AF65-F5344CB8AC3E}">
        <p14:creationId xmlns:p14="http://schemas.microsoft.com/office/powerpoint/2010/main" val="335889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C3FEF-EEDA-F3DB-1C59-BB724E323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2678BF-8072-EE63-8F43-7E1E1BBD3F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5E1A0F-5A1F-1DEC-3C71-A586EAD1F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B6DF91-23CC-9B25-1C03-45C7D9C37CC1}"/>
              </a:ext>
            </a:extLst>
          </p:cNvPr>
          <p:cNvSpPr>
            <a:spLocks noGrp="1"/>
          </p:cNvSpPr>
          <p:nvPr>
            <p:ph type="dt" sz="half" idx="10"/>
          </p:nvPr>
        </p:nvSpPr>
        <p:spPr/>
        <p:txBody>
          <a:bodyPr/>
          <a:lstStyle/>
          <a:p>
            <a:fld id="{BB45C0D3-4E70-47B5-A61C-8695994901A9}" type="datetimeFigureOut">
              <a:rPr lang="en-IN" smtClean="0"/>
              <a:t>09-10-2022</a:t>
            </a:fld>
            <a:endParaRPr lang="en-IN"/>
          </a:p>
        </p:txBody>
      </p:sp>
      <p:sp>
        <p:nvSpPr>
          <p:cNvPr id="6" name="Footer Placeholder 5">
            <a:extLst>
              <a:ext uri="{FF2B5EF4-FFF2-40B4-BE49-F238E27FC236}">
                <a16:creationId xmlns:a16="http://schemas.microsoft.com/office/drawing/2014/main" id="{D4EC60FE-0921-7703-A93A-FB909CEC0B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17C54D-3729-B353-B5A0-092B68625923}"/>
              </a:ext>
            </a:extLst>
          </p:cNvPr>
          <p:cNvSpPr>
            <a:spLocks noGrp="1"/>
          </p:cNvSpPr>
          <p:nvPr>
            <p:ph type="sldNum" sz="quarter" idx="12"/>
          </p:nvPr>
        </p:nvSpPr>
        <p:spPr/>
        <p:txBody>
          <a:bodyPr/>
          <a:lstStyle/>
          <a:p>
            <a:fld id="{189A8199-5DF0-4DE4-A2B4-684DF75D041C}" type="slidenum">
              <a:rPr lang="en-IN" smtClean="0"/>
              <a:t>‹#›</a:t>
            </a:fld>
            <a:endParaRPr lang="en-IN"/>
          </a:p>
        </p:txBody>
      </p:sp>
    </p:spTree>
    <p:extLst>
      <p:ext uri="{BB962C8B-B14F-4D97-AF65-F5344CB8AC3E}">
        <p14:creationId xmlns:p14="http://schemas.microsoft.com/office/powerpoint/2010/main" val="710810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6436-7C00-5BD7-47BC-73C8684D58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C3ADC7-C021-0EAB-5C02-F79F7AB0DE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86806C-1E34-C7A9-FABE-E7C00D343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93E4C1-9627-94F4-13E3-A5B09B917992}"/>
              </a:ext>
            </a:extLst>
          </p:cNvPr>
          <p:cNvSpPr>
            <a:spLocks noGrp="1"/>
          </p:cNvSpPr>
          <p:nvPr>
            <p:ph type="dt" sz="half" idx="10"/>
          </p:nvPr>
        </p:nvSpPr>
        <p:spPr/>
        <p:txBody>
          <a:bodyPr/>
          <a:lstStyle/>
          <a:p>
            <a:fld id="{BB45C0D3-4E70-47B5-A61C-8695994901A9}" type="datetimeFigureOut">
              <a:rPr lang="en-IN" smtClean="0"/>
              <a:t>09-10-2022</a:t>
            </a:fld>
            <a:endParaRPr lang="en-IN"/>
          </a:p>
        </p:txBody>
      </p:sp>
      <p:sp>
        <p:nvSpPr>
          <p:cNvPr id="6" name="Footer Placeholder 5">
            <a:extLst>
              <a:ext uri="{FF2B5EF4-FFF2-40B4-BE49-F238E27FC236}">
                <a16:creationId xmlns:a16="http://schemas.microsoft.com/office/drawing/2014/main" id="{89B538E3-94C2-232B-CD9A-4BB5229767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0FC9F0-373D-13D6-1FD3-35E67CFBA0AD}"/>
              </a:ext>
            </a:extLst>
          </p:cNvPr>
          <p:cNvSpPr>
            <a:spLocks noGrp="1"/>
          </p:cNvSpPr>
          <p:nvPr>
            <p:ph type="sldNum" sz="quarter" idx="12"/>
          </p:nvPr>
        </p:nvSpPr>
        <p:spPr/>
        <p:txBody>
          <a:bodyPr/>
          <a:lstStyle/>
          <a:p>
            <a:fld id="{189A8199-5DF0-4DE4-A2B4-684DF75D041C}" type="slidenum">
              <a:rPr lang="en-IN" smtClean="0"/>
              <a:t>‹#›</a:t>
            </a:fld>
            <a:endParaRPr lang="en-IN"/>
          </a:p>
        </p:txBody>
      </p:sp>
    </p:spTree>
    <p:extLst>
      <p:ext uri="{BB962C8B-B14F-4D97-AF65-F5344CB8AC3E}">
        <p14:creationId xmlns:p14="http://schemas.microsoft.com/office/powerpoint/2010/main" val="279033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791131-D203-9D23-51E2-F7E6A3A6A5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6536CA-2275-DCC5-EC71-F87DF0518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085F6E-AD91-BF4F-6D21-358473DE9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45C0D3-4E70-47B5-A61C-8695994901A9}" type="datetimeFigureOut">
              <a:rPr lang="en-IN" smtClean="0"/>
              <a:t>09-10-2022</a:t>
            </a:fld>
            <a:endParaRPr lang="en-IN"/>
          </a:p>
        </p:txBody>
      </p:sp>
      <p:sp>
        <p:nvSpPr>
          <p:cNvPr id="5" name="Footer Placeholder 4">
            <a:extLst>
              <a:ext uri="{FF2B5EF4-FFF2-40B4-BE49-F238E27FC236}">
                <a16:creationId xmlns:a16="http://schemas.microsoft.com/office/drawing/2014/main" id="{ED2FCC3E-F9B4-CC7F-68E6-78F0611519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4731AB-4015-1223-F942-3CAA284D9A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9A8199-5DF0-4DE4-A2B4-684DF75D041C}" type="slidenum">
              <a:rPr lang="en-IN" smtClean="0"/>
              <a:t>‹#›</a:t>
            </a:fld>
            <a:endParaRPr lang="en-IN"/>
          </a:p>
        </p:txBody>
      </p:sp>
    </p:spTree>
    <p:extLst>
      <p:ext uri="{BB962C8B-B14F-4D97-AF65-F5344CB8AC3E}">
        <p14:creationId xmlns:p14="http://schemas.microsoft.com/office/powerpoint/2010/main" val="87643922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ijariie.com/AdminUploadPdf/DESIGN_AND_DEVELOPMENT_OF_FLOOR_CLEANING_ROBOT_ijariie10487.pdf" TargetMode="External"/><Relationship Id="rId2" Type="http://schemas.openxmlformats.org/officeDocument/2006/relationships/hyperlink" Target="http://www.iject.org/vol8/issue1/13-aishwarya-pardeshi.pdf" TargetMode="External"/><Relationship Id="rId1" Type="http://schemas.openxmlformats.org/officeDocument/2006/relationships/slideLayout" Target="../slideLayouts/slideLayout2.xml"/><Relationship Id="rId6" Type="http://schemas.openxmlformats.org/officeDocument/2006/relationships/hyperlink" Target="http://ijariie.com/AdminUploadPdf/AUTOMATIC_AND_MANUAL_VACUUM_CLEANER_ROBOT_ijariie8095.pdf" TargetMode="External"/><Relationship Id="rId5" Type="http://schemas.openxmlformats.org/officeDocument/2006/relationships/hyperlink" Target="https://www.ijsrp.org/research-paper-0414/ijsrp-p2852.pdf" TargetMode="External"/><Relationship Id="rId4" Type="http://schemas.openxmlformats.org/officeDocument/2006/relationships/hyperlink" Target="https://www.irjet.net/archives/V9/i1/IRJET-V9I1125.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72B62-5832-7299-2F65-5AF39F64549D}"/>
              </a:ext>
            </a:extLst>
          </p:cNvPr>
          <p:cNvSpPr>
            <a:spLocks noGrp="1"/>
          </p:cNvSpPr>
          <p:nvPr>
            <p:ph type="ctrTitle"/>
          </p:nvPr>
        </p:nvSpPr>
        <p:spPr/>
        <p:txBody>
          <a:bodyPr/>
          <a:lstStyle/>
          <a:p>
            <a:r>
              <a:rPr lang="en-US" dirty="0"/>
              <a:t>Intelligent Robot Floor Cleaner</a:t>
            </a:r>
            <a:endParaRPr lang="en-IN" dirty="0"/>
          </a:p>
        </p:txBody>
      </p:sp>
      <p:sp>
        <p:nvSpPr>
          <p:cNvPr id="3" name="Subtitle 2">
            <a:extLst>
              <a:ext uri="{FF2B5EF4-FFF2-40B4-BE49-F238E27FC236}">
                <a16:creationId xmlns:a16="http://schemas.microsoft.com/office/drawing/2014/main" id="{C9CAAFB5-53A5-988C-BCEA-8805943BA57A}"/>
              </a:ext>
            </a:extLst>
          </p:cNvPr>
          <p:cNvSpPr>
            <a:spLocks noGrp="1"/>
          </p:cNvSpPr>
          <p:nvPr>
            <p:ph type="subTitle" idx="1"/>
          </p:nvPr>
        </p:nvSpPr>
        <p:spPr/>
        <p:txBody>
          <a:bodyPr>
            <a:normAutofit fontScale="55000" lnSpcReduction="20000"/>
          </a:bodyPr>
          <a:lstStyle/>
          <a:p>
            <a:endParaRPr lang="en-US" dirty="0"/>
          </a:p>
          <a:p>
            <a:r>
              <a:rPr lang="en-IN" dirty="0"/>
              <a:t>	Team Members:</a:t>
            </a:r>
          </a:p>
          <a:p>
            <a:pPr marL="457200" indent="-457200">
              <a:buAutoNum type="arabicPeriod"/>
            </a:pPr>
            <a:r>
              <a:rPr lang="en-IN" dirty="0" err="1"/>
              <a:t>Ashmit</a:t>
            </a:r>
            <a:r>
              <a:rPr lang="en-IN" dirty="0"/>
              <a:t> Saxena</a:t>
            </a:r>
          </a:p>
          <a:p>
            <a:pPr marL="457200" indent="-457200">
              <a:buAutoNum type="arabicPeriod"/>
            </a:pPr>
            <a:r>
              <a:rPr lang="en-IN" dirty="0"/>
              <a:t>Ritik Poonia</a:t>
            </a:r>
          </a:p>
          <a:p>
            <a:pPr marL="457200" indent="-457200">
              <a:buAutoNum type="arabicPeriod"/>
            </a:pPr>
            <a:r>
              <a:rPr lang="en-IN" dirty="0" err="1"/>
              <a:t>Kushagra</a:t>
            </a:r>
            <a:r>
              <a:rPr lang="en-IN" dirty="0"/>
              <a:t> Pareek</a:t>
            </a:r>
          </a:p>
          <a:p>
            <a:pPr marL="457200" indent="-457200">
              <a:buAutoNum type="arabicPeriod"/>
            </a:pPr>
            <a:r>
              <a:rPr lang="en-IN" dirty="0" err="1"/>
              <a:t>Rishav</a:t>
            </a:r>
            <a:r>
              <a:rPr lang="en-IN" dirty="0"/>
              <a:t> </a:t>
            </a:r>
            <a:r>
              <a:rPr lang="en-IN" dirty="0" err="1"/>
              <a:t>Pattnaik</a:t>
            </a:r>
            <a:endParaRPr lang="en-IN" dirty="0"/>
          </a:p>
        </p:txBody>
      </p:sp>
    </p:spTree>
    <p:extLst>
      <p:ext uri="{BB962C8B-B14F-4D97-AF65-F5344CB8AC3E}">
        <p14:creationId xmlns:p14="http://schemas.microsoft.com/office/powerpoint/2010/main" val="360678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696EC-6E93-1BF5-1B2D-40BE6C8EB5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A57A62-62B9-07A6-ECA8-180FEEE29E15}"/>
              </a:ext>
            </a:extLst>
          </p:cNvPr>
          <p:cNvSpPr>
            <a:spLocks noGrp="1"/>
          </p:cNvSpPr>
          <p:nvPr>
            <p:ph idx="1"/>
          </p:nvPr>
        </p:nvSpPr>
        <p:spPr/>
        <p:txBody>
          <a:bodyPr>
            <a:normAutofit lnSpcReduction="10000"/>
          </a:bodyPr>
          <a:lstStyle/>
          <a:p>
            <a:r>
              <a:rPr lang="en-US" dirty="0"/>
              <a:t>Wires</a:t>
            </a:r>
          </a:p>
          <a:p>
            <a:r>
              <a:rPr lang="en-US" dirty="0"/>
              <a:t>2 Mounted Bracket for Motors</a:t>
            </a:r>
          </a:p>
          <a:p>
            <a:r>
              <a:rPr lang="en-US" dirty="0"/>
              <a:t>3 Mounts for Ultrasonic Sensors</a:t>
            </a:r>
          </a:p>
          <a:p>
            <a:r>
              <a:rPr lang="en-US" dirty="0"/>
              <a:t>Nuts and Screws</a:t>
            </a:r>
          </a:p>
          <a:p>
            <a:r>
              <a:rPr lang="en-US" dirty="0"/>
              <a:t>Vinyl Tubing</a:t>
            </a:r>
          </a:p>
          <a:p>
            <a:r>
              <a:rPr lang="en-US" dirty="0"/>
              <a:t>Drip Infusion System </a:t>
            </a:r>
          </a:p>
          <a:p>
            <a:r>
              <a:rPr lang="en-US" dirty="0"/>
              <a:t>Small 200ml Bottle</a:t>
            </a:r>
          </a:p>
          <a:p>
            <a:r>
              <a:rPr lang="en-US" dirty="0"/>
              <a:t>Spinning Mop Attachment</a:t>
            </a:r>
          </a:p>
          <a:p>
            <a:r>
              <a:rPr lang="en-US" dirty="0"/>
              <a:t>6mm Thick Plywood </a:t>
            </a:r>
            <a:endParaRPr lang="en-IN" dirty="0"/>
          </a:p>
        </p:txBody>
      </p:sp>
    </p:spTree>
    <p:extLst>
      <p:ext uri="{BB962C8B-B14F-4D97-AF65-F5344CB8AC3E}">
        <p14:creationId xmlns:p14="http://schemas.microsoft.com/office/powerpoint/2010/main" val="2249253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B870-D19F-F1D5-3BDE-E9C474962313}"/>
              </a:ext>
            </a:extLst>
          </p:cNvPr>
          <p:cNvSpPr>
            <a:spLocks noGrp="1"/>
          </p:cNvSpPr>
          <p:nvPr>
            <p:ph type="title"/>
          </p:nvPr>
        </p:nvSpPr>
        <p:spPr/>
        <p:txBody>
          <a:bodyPr/>
          <a:lstStyle/>
          <a:p>
            <a:r>
              <a:rPr lang="en-US" b="1" dirty="0"/>
              <a:t>COST ESTIMATION</a:t>
            </a:r>
            <a:endParaRPr lang="en-IN" b="1" dirty="0"/>
          </a:p>
        </p:txBody>
      </p:sp>
      <p:graphicFrame>
        <p:nvGraphicFramePr>
          <p:cNvPr id="4" name="Table 4">
            <a:extLst>
              <a:ext uri="{FF2B5EF4-FFF2-40B4-BE49-F238E27FC236}">
                <a16:creationId xmlns:a16="http://schemas.microsoft.com/office/drawing/2014/main" id="{3E6B23E2-8814-76E0-EC29-13A2D5E886FB}"/>
              </a:ext>
            </a:extLst>
          </p:cNvPr>
          <p:cNvGraphicFramePr>
            <a:graphicFrameLocks noGrp="1"/>
          </p:cNvGraphicFramePr>
          <p:nvPr>
            <p:ph idx="1"/>
            <p:extLst>
              <p:ext uri="{D42A27DB-BD31-4B8C-83A1-F6EECF244321}">
                <p14:modId xmlns:p14="http://schemas.microsoft.com/office/powerpoint/2010/main" val="3290740713"/>
              </p:ext>
            </p:extLst>
          </p:nvPr>
        </p:nvGraphicFramePr>
        <p:xfrm>
          <a:off x="838200" y="1825625"/>
          <a:ext cx="10515597" cy="2966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03492776"/>
                    </a:ext>
                  </a:extLst>
                </a:gridCol>
                <a:gridCol w="3505199">
                  <a:extLst>
                    <a:ext uri="{9D8B030D-6E8A-4147-A177-3AD203B41FA5}">
                      <a16:colId xmlns:a16="http://schemas.microsoft.com/office/drawing/2014/main" val="2077978872"/>
                    </a:ext>
                  </a:extLst>
                </a:gridCol>
                <a:gridCol w="3505199">
                  <a:extLst>
                    <a:ext uri="{9D8B030D-6E8A-4147-A177-3AD203B41FA5}">
                      <a16:colId xmlns:a16="http://schemas.microsoft.com/office/drawing/2014/main" val="1693732457"/>
                    </a:ext>
                  </a:extLst>
                </a:gridCol>
              </a:tblGrid>
              <a:tr h="370840">
                <a:tc>
                  <a:txBody>
                    <a:bodyPr/>
                    <a:lstStyle/>
                    <a:p>
                      <a:r>
                        <a:rPr lang="en-US" dirty="0"/>
                        <a:t>Item</a:t>
                      </a:r>
                      <a:endParaRPr lang="en-IN" dirty="0"/>
                    </a:p>
                  </a:txBody>
                  <a:tcPr/>
                </a:tc>
                <a:tc>
                  <a:txBody>
                    <a:bodyPr/>
                    <a:lstStyle/>
                    <a:p>
                      <a:r>
                        <a:rPr lang="en-US" dirty="0" err="1"/>
                        <a:t>Qunatity</a:t>
                      </a:r>
                      <a:endParaRPr lang="en-IN" dirty="0"/>
                    </a:p>
                  </a:txBody>
                  <a:tcPr/>
                </a:tc>
                <a:tc>
                  <a:txBody>
                    <a:bodyPr/>
                    <a:lstStyle/>
                    <a:p>
                      <a:r>
                        <a:rPr lang="en-US" dirty="0"/>
                        <a:t>Price</a:t>
                      </a:r>
                      <a:endParaRPr lang="en-IN" dirty="0"/>
                    </a:p>
                  </a:txBody>
                  <a:tcPr/>
                </a:tc>
                <a:extLst>
                  <a:ext uri="{0D108BD9-81ED-4DB2-BD59-A6C34878D82A}">
                    <a16:rowId xmlns:a16="http://schemas.microsoft.com/office/drawing/2014/main" val="4048215839"/>
                  </a:ext>
                </a:extLst>
              </a:tr>
              <a:tr h="370840">
                <a:tc>
                  <a:txBody>
                    <a:bodyPr/>
                    <a:lstStyle/>
                    <a:p>
                      <a:r>
                        <a:rPr lang="en-US" dirty="0"/>
                        <a:t>Arduino Nano</a:t>
                      </a:r>
                      <a:endParaRPr lang="en-IN" dirty="0"/>
                    </a:p>
                  </a:txBody>
                  <a:tcPr/>
                </a:tc>
                <a:tc>
                  <a:txBody>
                    <a:bodyPr/>
                    <a:lstStyle/>
                    <a:p>
                      <a:r>
                        <a:rPr lang="en-US" dirty="0"/>
                        <a:t>1</a:t>
                      </a:r>
                      <a:endParaRPr lang="en-IN" dirty="0"/>
                    </a:p>
                  </a:txBody>
                  <a:tcPr/>
                </a:tc>
                <a:tc>
                  <a:txBody>
                    <a:bodyPr/>
                    <a:lstStyle/>
                    <a:p>
                      <a:r>
                        <a:rPr lang="en-US" dirty="0"/>
                        <a:t>400</a:t>
                      </a:r>
                      <a:endParaRPr lang="en-IN" dirty="0"/>
                    </a:p>
                  </a:txBody>
                  <a:tcPr/>
                </a:tc>
                <a:extLst>
                  <a:ext uri="{0D108BD9-81ED-4DB2-BD59-A6C34878D82A}">
                    <a16:rowId xmlns:a16="http://schemas.microsoft.com/office/drawing/2014/main" val="475701794"/>
                  </a:ext>
                </a:extLst>
              </a:tr>
              <a:tr h="370840">
                <a:tc>
                  <a:txBody>
                    <a:bodyPr/>
                    <a:lstStyle/>
                    <a:p>
                      <a:r>
                        <a:rPr lang="en-US" dirty="0"/>
                        <a:t>HC05 Bluetooth Module</a:t>
                      </a:r>
                      <a:endParaRPr lang="en-IN" dirty="0"/>
                    </a:p>
                  </a:txBody>
                  <a:tcPr/>
                </a:tc>
                <a:tc>
                  <a:txBody>
                    <a:bodyPr/>
                    <a:lstStyle/>
                    <a:p>
                      <a:r>
                        <a:rPr lang="en-US" dirty="0"/>
                        <a:t>1</a:t>
                      </a:r>
                      <a:endParaRPr lang="en-IN" dirty="0"/>
                    </a:p>
                  </a:txBody>
                  <a:tcPr/>
                </a:tc>
                <a:tc>
                  <a:txBody>
                    <a:bodyPr/>
                    <a:lstStyle/>
                    <a:p>
                      <a:r>
                        <a:rPr lang="en-US" dirty="0"/>
                        <a:t>400</a:t>
                      </a:r>
                      <a:endParaRPr lang="en-IN" dirty="0"/>
                    </a:p>
                  </a:txBody>
                  <a:tcPr/>
                </a:tc>
                <a:extLst>
                  <a:ext uri="{0D108BD9-81ED-4DB2-BD59-A6C34878D82A}">
                    <a16:rowId xmlns:a16="http://schemas.microsoft.com/office/drawing/2014/main" val="2118561437"/>
                  </a:ext>
                </a:extLst>
              </a:tr>
              <a:tr h="370840">
                <a:tc>
                  <a:txBody>
                    <a:bodyPr/>
                    <a:lstStyle/>
                    <a:p>
                      <a:r>
                        <a:rPr lang="en-US" dirty="0"/>
                        <a:t>HC SR04 Ultrasonic Sensors</a:t>
                      </a:r>
                      <a:endParaRPr lang="en-IN" dirty="0"/>
                    </a:p>
                  </a:txBody>
                  <a:tcPr/>
                </a:tc>
                <a:tc>
                  <a:txBody>
                    <a:bodyPr/>
                    <a:lstStyle/>
                    <a:p>
                      <a:r>
                        <a:rPr lang="en-US" dirty="0"/>
                        <a:t>3</a:t>
                      </a:r>
                      <a:endParaRPr lang="en-IN" dirty="0"/>
                    </a:p>
                  </a:txBody>
                  <a:tcPr/>
                </a:tc>
                <a:tc>
                  <a:txBody>
                    <a:bodyPr/>
                    <a:lstStyle/>
                    <a:p>
                      <a:r>
                        <a:rPr lang="en-US" dirty="0"/>
                        <a:t>129 each</a:t>
                      </a:r>
                      <a:endParaRPr lang="en-IN" dirty="0"/>
                    </a:p>
                  </a:txBody>
                  <a:tcPr/>
                </a:tc>
                <a:extLst>
                  <a:ext uri="{0D108BD9-81ED-4DB2-BD59-A6C34878D82A}">
                    <a16:rowId xmlns:a16="http://schemas.microsoft.com/office/drawing/2014/main" val="1694062482"/>
                  </a:ext>
                </a:extLst>
              </a:tr>
              <a:tr h="370840">
                <a:tc>
                  <a:txBody>
                    <a:bodyPr/>
                    <a:lstStyle/>
                    <a:p>
                      <a:r>
                        <a:rPr lang="en-US" dirty="0"/>
                        <a:t>100 rpm Geared Motor</a:t>
                      </a:r>
                      <a:endParaRPr lang="en-IN" dirty="0"/>
                    </a:p>
                  </a:txBody>
                  <a:tcPr/>
                </a:tc>
                <a:tc>
                  <a:txBody>
                    <a:bodyPr/>
                    <a:lstStyle/>
                    <a:p>
                      <a:r>
                        <a:rPr lang="en-US" dirty="0"/>
                        <a:t>2</a:t>
                      </a:r>
                      <a:endParaRPr lang="en-IN" dirty="0"/>
                    </a:p>
                  </a:txBody>
                  <a:tcPr/>
                </a:tc>
                <a:tc>
                  <a:txBody>
                    <a:bodyPr/>
                    <a:lstStyle/>
                    <a:p>
                      <a:r>
                        <a:rPr lang="en-US" dirty="0"/>
                        <a:t>135 each</a:t>
                      </a:r>
                      <a:endParaRPr lang="en-IN" dirty="0"/>
                    </a:p>
                  </a:txBody>
                  <a:tcPr/>
                </a:tc>
                <a:extLst>
                  <a:ext uri="{0D108BD9-81ED-4DB2-BD59-A6C34878D82A}">
                    <a16:rowId xmlns:a16="http://schemas.microsoft.com/office/drawing/2014/main" val="9739382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L293D/L293 Motor Driver Board</a:t>
                      </a:r>
                    </a:p>
                  </a:txBody>
                  <a:tcPr/>
                </a:tc>
                <a:tc>
                  <a:txBody>
                    <a:bodyPr/>
                    <a:lstStyle/>
                    <a:p>
                      <a:r>
                        <a:rPr lang="en-US" dirty="0"/>
                        <a:t>1</a:t>
                      </a:r>
                      <a:endParaRPr lang="en-IN" dirty="0"/>
                    </a:p>
                  </a:txBody>
                  <a:tcPr/>
                </a:tc>
                <a:tc>
                  <a:txBody>
                    <a:bodyPr/>
                    <a:lstStyle/>
                    <a:p>
                      <a:r>
                        <a:rPr lang="en-US" dirty="0"/>
                        <a:t>212</a:t>
                      </a:r>
                      <a:endParaRPr lang="en-IN" dirty="0"/>
                    </a:p>
                  </a:txBody>
                  <a:tcPr/>
                </a:tc>
                <a:extLst>
                  <a:ext uri="{0D108BD9-81ED-4DB2-BD59-A6C34878D82A}">
                    <a16:rowId xmlns:a16="http://schemas.microsoft.com/office/drawing/2014/main" val="7378116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Wheels for Motor</a:t>
                      </a:r>
                    </a:p>
                  </a:txBody>
                  <a:tcPr/>
                </a:tc>
                <a:tc>
                  <a:txBody>
                    <a:bodyPr/>
                    <a:lstStyle/>
                    <a:p>
                      <a:r>
                        <a:rPr lang="en-US" dirty="0"/>
                        <a:t>2</a:t>
                      </a:r>
                      <a:endParaRPr lang="en-IN" dirty="0"/>
                    </a:p>
                  </a:txBody>
                  <a:tcPr/>
                </a:tc>
                <a:tc>
                  <a:txBody>
                    <a:bodyPr/>
                    <a:lstStyle/>
                    <a:p>
                      <a:r>
                        <a:rPr lang="en-US" dirty="0"/>
                        <a:t>50</a:t>
                      </a:r>
                      <a:endParaRPr lang="en-IN" dirty="0"/>
                    </a:p>
                  </a:txBody>
                  <a:tcPr/>
                </a:tc>
                <a:extLst>
                  <a:ext uri="{0D108BD9-81ED-4DB2-BD59-A6C34878D82A}">
                    <a16:rowId xmlns:a16="http://schemas.microsoft.com/office/drawing/2014/main" val="151122364"/>
                  </a:ext>
                </a:extLst>
              </a:tr>
              <a:tr h="370840">
                <a:tc>
                  <a:txBody>
                    <a:bodyPr/>
                    <a:lstStyle/>
                    <a:p>
                      <a:r>
                        <a:rPr lang="en-US" dirty="0"/>
                        <a:t>12V Diaphragm Water Pump</a:t>
                      </a:r>
                    </a:p>
                  </a:txBody>
                  <a:tcPr/>
                </a:tc>
                <a:tc>
                  <a:txBody>
                    <a:bodyPr/>
                    <a:lstStyle/>
                    <a:p>
                      <a:r>
                        <a:rPr lang="en-US" dirty="0"/>
                        <a:t>1</a:t>
                      </a:r>
                      <a:endParaRPr lang="en-IN" dirty="0"/>
                    </a:p>
                  </a:txBody>
                  <a:tcPr/>
                </a:tc>
                <a:tc>
                  <a:txBody>
                    <a:bodyPr/>
                    <a:lstStyle/>
                    <a:p>
                      <a:r>
                        <a:rPr lang="en-US" dirty="0"/>
                        <a:t>155</a:t>
                      </a:r>
                      <a:endParaRPr lang="en-IN" dirty="0"/>
                    </a:p>
                  </a:txBody>
                  <a:tcPr/>
                </a:tc>
                <a:extLst>
                  <a:ext uri="{0D108BD9-81ED-4DB2-BD59-A6C34878D82A}">
                    <a16:rowId xmlns:a16="http://schemas.microsoft.com/office/drawing/2014/main" val="1738932224"/>
                  </a:ext>
                </a:extLst>
              </a:tr>
            </a:tbl>
          </a:graphicData>
        </a:graphic>
      </p:graphicFrame>
    </p:spTree>
    <p:extLst>
      <p:ext uri="{BB962C8B-B14F-4D97-AF65-F5344CB8AC3E}">
        <p14:creationId xmlns:p14="http://schemas.microsoft.com/office/powerpoint/2010/main" val="389626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B870-D19F-F1D5-3BDE-E9C474962313}"/>
              </a:ext>
            </a:extLst>
          </p:cNvPr>
          <p:cNvSpPr>
            <a:spLocks noGrp="1"/>
          </p:cNvSpPr>
          <p:nvPr>
            <p:ph type="title"/>
          </p:nvPr>
        </p:nvSpPr>
        <p:spPr/>
        <p:txBody>
          <a:bodyPr/>
          <a:lstStyle/>
          <a:p>
            <a:r>
              <a:rPr lang="en-US" b="1" dirty="0"/>
              <a:t>COST ESTIMATION</a:t>
            </a:r>
            <a:endParaRPr lang="en-IN" b="1" dirty="0"/>
          </a:p>
        </p:txBody>
      </p:sp>
      <p:graphicFrame>
        <p:nvGraphicFramePr>
          <p:cNvPr id="4" name="Table 4">
            <a:extLst>
              <a:ext uri="{FF2B5EF4-FFF2-40B4-BE49-F238E27FC236}">
                <a16:creationId xmlns:a16="http://schemas.microsoft.com/office/drawing/2014/main" id="{3E6B23E2-8814-76E0-EC29-13A2D5E886FB}"/>
              </a:ext>
            </a:extLst>
          </p:cNvPr>
          <p:cNvGraphicFramePr>
            <a:graphicFrameLocks noGrp="1"/>
          </p:cNvGraphicFramePr>
          <p:nvPr>
            <p:ph idx="1"/>
            <p:extLst>
              <p:ext uri="{D42A27DB-BD31-4B8C-83A1-F6EECF244321}">
                <p14:modId xmlns:p14="http://schemas.microsoft.com/office/powerpoint/2010/main" val="1011977"/>
              </p:ext>
            </p:extLst>
          </p:nvPr>
        </p:nvGraphicFramePr>
        <p:xfrm>
          <a:off x="838200" y="1825625"/>
          <a:ext cx="10515597" cy="2966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03492776"/>
                    </a:ext>
                  </a:extLst>
                </a:gridCol>
                <a:gridCol w="3505199">
                  <a:extLst>
                    <a:ext uri="{9D8B030D-6E8A-4147-A177-3AD203B41FA5}">
                      <a16:colId xmlns:a16="http://schemas.microsoft.com/office/drawing/2014/main" val="2077978872"/>
                    </a:ext>
                  </a:extLst>
                </a:gridCol>
                <a:gridCol w="3505199">
                  <a:extLst>
                    <a:ext uri="{9D8B030D-6E8A-4147-A177-3AD203B41FA5}">
                      <a16:colId xmlns:a16="http://schemas.microsoft.com/office/drawing/2014/main" val="1693732457"/>
                    </a:ext>
                  </a:extLst>
                </a:gridCol>
              </a:tblGrid>
              <a:tr h="370840">
                <a:tc>
                  <a:txBody>
                    <a:bodyPr/>
                    <a:lstStyle/>
                    <a:p>
                      <a:r>
                        <a:rPr lang="en-US" dirty="0"/>
                        <a:t>Item</a:t>
                      </a:r>
                      <a:endParaRPr lang="en-IN" dirty="0"/>
                    </a:p>
                  </a:txBody>
                  <a:tcPr/>
                </a:tc>
                <a:tc>
                  <a:txBody>
                    <a:bodyPr/>
                    <a:lstStyle/>
                    <a:p>
                      <a:r>
                        <a:rPr lang="en-US" dirty="0" err="1"/>
                        <a:t>Qunatity</a:t>
                      </a:r>
                      <a:endParaRPr lang="en-IN" dirty="0"/>
                    </a:p>
                  </a:txBody>
                  <a:tcPr/>
                </a:tc>
                <a:tc>
                  <a:txBody>
                    <a:bodyPr/>
                    <a:lstStyle/>
                    <a:p>
                      <a:r>
                        <a:rPr lang="en-US" dirty="0"/>
                        <a:t>Price</a:t>
                      </a:r>
                      <a:endParaRPr lang="en-IN" dirty="0"/>
                    </a:p>
                  </a:txBody>
                  <a:tcPr/>
                </a:tc>
                <a:extLst>
                  <a:ext uri="{0D108BD9-81ED-4DB2-BD59-A6C34878D82A}">
                    <a16:rowId xmlns:a16="http://schemas.microsoft.com/office/drawing/2014/main" val="4048215839"/>
                  </a:ext>
                </a:extLst>
              </a:tr>
              <a:tr h="370840">
                <a:tc>
                  <a:txBody>
                    <a:bodyPr/>
                    <a:lstStyle/>
                    <a:p>
                      <a:r>
                        <a:rPr lang="en-US" dirty="0"/>
                        <a:t>18650 Lithium Ion Batteries</a:t>
                      </a:r>
                      <a:endParaRPr lang="en-IN" dirty="0"/>
                    </a:p>
                  </a:txBody>
                  <a:tcPr/>
                </a:tc>
                <a:tc>
                  <a:txBody>
                    <a:bodyPr/>
                    <a:lstStyle/>
                    <a:p>
                      <a:r>
                        <a:rPr lang="en-US" dirty="0"/>
                        <a:t>3</a:t>
                      </a:r>
                      <a:endParaRPr lang="en-IN" dirty="0"/>
                    </a:p>
                  </a:txBody>
                  <a:tcPr/>
                </a:tc>
                <a:tc>
                  <a:txBody>
                    <a:bodyPr/>
                    <a:lstStyle/>
                    <a:p>
                      <a:r>
                        <a:rPr lang="en-US" dirty="0"/>
                        <a:t>100 each</a:t>
                      </a:r>
                      <a:endParaRPr lang="en-IN" dirty="0"/>
                    </a:p>
                  </a:txBody>
                  <a:tcPr/>
                </a:tc>
                <a:extLst>
                  <a:ext uri="{0D108BD9-81ED-4DB2-BD59-A6C34878D82A}">
                    <a16:rowId xmlns:a16="http://schemas.microsoft.com/office/drawing/2014/main" val="475701794"/>
                  </a:ext>
                </a:extLst>
              </a:tr>
              <a:tr h="370840">
                <a:tc>
                  <a:txBody>
                    <a:bodyPr/>
                    <a:lstStyle/>
                    <a:p>
                      <a:r>
                        <a:rPr lang="en-US" dirty="0"/>
                        <a:t>Cell Holders</a:t>
                      </a:r>
                    </a:p>
                  </a:txBody>
                  <a:tcPr/>
                </a:tc>
                <a:tc>
                  <a:txBody>
                    <a:bodyPr/>
                    <a:lstStyle/>
                    <a:p>
                      <a:r>
                        <a:rPr lang="en-US" dirty="0"/>
                        <a:t>3</a:t>
                      </a:r>
                      <a:endParaRPr lang="en-IN" dirty="0"/>
                    </a:p>
                  </a:txBody>
                  <a:tcPr/>
                </a:tc>
                <a:tc>
                  <a:txBody>
                    <a:bodyPr/>
                    <a:lstStyle/>
                    <a:p>
                      <a:r>
                        <a:rPr lang="en-US" dirty="0"/>
                        <a:t>16 each</a:t>
                      </a:r>
                      <a:endParaRPr lang="en-IN" dirty="0"/>
                    </a:p>
                  </a:txBody>
                  <a:tcPr/>
                </a:tc>
                <a:extLst>
                  <a:ext uri="{0D108BD9-81ED-4DB2-BD59-A6C34878D82A}">
                    <a16:rowId xmlns:a16="http://schemas.microsoft.com/office/drawing/2014/main" val="2118561437"/>
                  </a:ext>
                </a:extLst>
              </a:tr>
              <a:tr h="370840">
                <a:tc>
                  <a:txBody>
                    <a:bodyPr/>
                    <a:lstStyle/>
                    <a:p>
                      <a:r>
                        <a:rPr lang="en-US" dirty="0"/>
                        <a:t>16x2 LCD Character Display</a:t>
                      </a:r>
                    </a:p>
                  </a:txBody>
                  <a:tcPr/>
                </a:tc>
                <a:tc>
                  <a:txBody>
                    <a:bodyPr/>
                    <a:lstStyle/>
                    <a:p>
                      <a:r>
                        <a:rPr lang="en-US" dirty="0"/>
                        <a:t>1</a:t>
                      </a:r>
                      <a:endParaRPr lang="en-IN" dirty="0"/>
                    </a:p>
                  </a:txBody>
                  <a:tcPr/>
                </a:tc>
                <a:tc>
                  <a:txBody>
                    <a:bodyPr/>
                    <a:lstStyle/>
                    <a:p>
                      <a:r>
                        <a:rPr lang="en-US" dirty="0"/>
                        <a:t>120</a:t>
                      </a:r>
                      <a:endParaRPr lang="en-IN" dirty="0"/>
                    </a:p>
                  </a:txBody>
                  <a:tcPr/>
                </a:tc>
                <a:extLst>
                  <a:ext uri="{0D108BD9-81ED-4DB2-BD59-A6C34878D82A}">
                    <a16:rowId xmlns:a16="http://schemas.microsoft.com/office/drawing/2014/main" val="1694062482"/>
                  </a:ext>
                </a:extLst>
              </a:tr>
              <a:tr h="370840">
                <a:tc>
                  <a:txBody>
                    <a:bodyPr/>
                    <a:lstStyle/>
                    <a:p>
                      <a:r>
                        <a:rPr lang="en-US" dirty="0"/>
                        <a:t>5V Single Channel Relay Module</a:t>
                      </a:r>
                    </a:p>
                  </a:txBody>
                  <a:tcPr/>
                </a:tc>
                <a:tc>
                  <a:txBody>
                    <a:bodyPr/>
                    <a:lstStyle/>
                    <a:p>
                      <a:r>
                        <a:rPr lang="en-US" dirty="0"/>
                        <a:t>1</a:t>
                      </a:r>
                      <a:endParaRPr lang="en-IN" dirty="0"/>
                    </a:p>
                  </a:txBody>
                  <a:tcPr/>
                </a:tc>
                <a:tc>
                  <a:txBody>
                    <a:bodyPr/>
                    <a:lstStyle/>
                    <a:p>
                      <a:r>
                        <a:rPr lang="en-US" dirty="0"/>
                        <a:t>50</a:t>
                      </a:r>
                      <a:endParaRPr lang="en-IN" dirty="0"/>
                    </a:p>
                  </a:txBody>
                  <a:tcPr/>
                </a:tc>
                <a:extLst>
                  <a:ext uri="{0D108BD9-81ED-4DB2-BD59-A6C34878D82A}">
                    <a16:rowId xmlns:a16="http://schemas.microsoft.com/office/drawing/2014/main" val="973938298"/>
                  </a:ext>
                </a:extLst>
              </a:tr>
              <a:tr h="370840">
                <a:tc>
                  <a:txBody>
                    <a:bodyPr/>
                    <a:lstStyle/>
                    <a:p>
                      <a:r>
                        <a:rPr lang="en-US" dirty="0"/>
                        <a:t>Zero Board</a:t>
                      </a:r>
                    </a:p>
                  </a:txBody>
                  <a:tcPr/>
                </a:tc>
                <a:tc>
                  <a:txBody>
                    <a:bodyPr/>
                    <a:lstStyle/>
                    <a:p>
                      <a:r>
                        <a:rPr lang="en-US" dirty="0"/>
                        <a:t>1</a:t>
                      </a:r>
                      <a:endParaRPr lang="en-IN" dirty="0"/>
                    </a:p>
                  </a:txBody>
                  <a:tcPr/>
                </a:tc>
                <a:tc>
                  <a:txBody>
                    <a:bodyPr/>
                    <a:lstStyle/>
                    <a:p>
                      <a:r>
                        <a:rPr lang="en-US" dirty="0"/>
                        <a:t>30</a:t>
                      </a:r>
                      <a:endParaRPr lang="en-IN" dirty="0"/>
                    </a:p>
                  </a:txBody>
                  <a:tcPr/>
                </a:tc>
                <a:extLst>
                  <a:ext uri="{0D108BD9-81ED-4DB2-BD59-A6C34878D82A}">
                    <a16:rowId xmlns:a16="http://schemas.microsoft.com/office/drawing/2014/main" val="737811616"/>
                  </a:ext>
                </a:extLst>
              </a:tr>
              <a:tr h="370840">
                <a:tc>
                  <a:txBody>
                    <a:bodyPr/>
                    <a:lstStyle/>
                    <a:p>
                      <a:r>
                        <a:rPr lang="en-US" dirty="0"/>
                        <a:t>7805 Voltage Regulator</a:t>
                      </a:r>
                    </a:p>
                  </a:txBody>
                  <a:tcPr/>
                </a:tc>
                <a:tc>
                  <a:txBody>
                    <a:bodyPr/>
                    <a:lstStyle/>
                    <a:p>
                      <a:r>
                        <a:rPr lang="en-US" dirty="0"/>
                        <a:t>1</a:t>
                      </a:r>
                      <a:endParaRPr lang="en-IN" dirty="0"/>
                    </a:p>
                  </a:txBody>
                  <a:tcPr/>
                </a:tc>
                <a:tc>
                  <a:txBody>
                    <a:bodyPr/>
                    <a:lstStyle/>
                    <a:p>
                      <a:r>
                        <a:rPr lang="en-US" dirty="0"/>
                        <a:t>10</a:t>
                      </a:r>
                      <a:endParaRPr lang="en-IN" dirty="0"/>
                    </a:p>
                  </a:txBody>
                  <a:tcPr/>
                </a:tc>
                <a:extLst>
                  <a:ext uri="{0D108BD9-81ED-4DB2-BD59-A6C34878D82A}">
                    <a16:rowId xmlns:a16="http://schemas.microsoft.com/office/drawing/2014/main" val="151122364"/>
                  </a:ext>
                </a:extLst>
              </a:tr>
              <a:tr h="370840">
                <a:tc>
                  <a:txBody>
                    <a:bodyPr/>
                    <a:lstStyle/>
                    <a:p>
                      <a:r>
                        <a:rPr lang="en-US" dirty="0"/>
                        <a:t>1k, 2k, 10k Resistors</a:t>
                      </a:r>
                    </a:p>
                  </a:txBody>
                  <a:tcPr/>
                </a:tc>
                <a:tc>
                  <a:txBody>
                    <a:bodyPr/>
                    <a:lstStyle/>
                    <a:p>
                      <a:r>
                        <a:rPr lang="en-US" dirty="0"/>
                        <a:t>1</a:t>
                      </a:r>
                      <a:endParaRPr lang="en-IN" dirty="0"/>
                    </a:p>
                  </a:txBody>
                  <a:tcPr/>
                </a:tc>
                <a:tc>
                  <a:txBody>
                    <a:bodyPr/>
                    <a:lstStyle/>
                    <a:p>
                      <a:r>
                        <a:rPr lang="en-US" dirty="0"/>
                        <a:t>10</a:t>
                      </a:r>
                      <a:endParaRPr lang="en-IN" dirty="0"/>
                    </a:p>
                  </a:txBody>
                  <a:tcPr/>
                </a:tc>
                <a:extLst>
                  <a:ext uri="{0D108BD9-81ED-4DB2-BD59-A6C34878D82A}">
                    <a16:rowId xmlns:a16="http://schemas.microsoft.com/office/drawing/2014/main" val="1738932224"/>
                  </a:ext>
                </a:extLst>
              </a:tr>
            </a:tbl>
          </a:graphicData>
        </a:graphic>
      </p:graphicFrame>
    </p:spTree>
    <p:extLst>
      <p:ext uri="{BB962C8B-B14F-4D97-AF65-F5344CB8AC3E}">
        <p14:creationId xmlns:p14="http://schemas.microsoft.com/office/powerpoint/2010/main" val="1380084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B870-D19F-F1D5-3BDE-E9C474962313}"/>
              </a:ext>
            </a:extLst>
          </p:cNvPr>
          <p:cNvSpPr>
            <a:spLocks noGrp="1"/>
          </p:cNvSpPr>
          <p:nvPr>
            <p:ph type="title"/>
          </p:nvPr>
        </p:nvSpPr>
        <p:spPr/>
        <p:txBody>
          <a:bodyPr/>
          <a:lstStyle/>
          <a:p>
            <a:r>
              <a:rPr lang="en-US" b="1" dirty="0"/>
              <a:t>COST ESTIMATION</a:t>
            </a:r>
            <a:endParaRPr lang="en-IN" b="1" dirty="0"/>
          </a:p>
        </p:txBody>
      </p:sp>
      <p:graphicFrame>
        <p:nvGraphicFramePr>
          <p:cNvPr id="4" name="Table 4">
            <a:extLst>
              <a:ext uri="{FF2B5EF4-FFF2-40B4-BE49-F238E27FC236}">
                <a16:creationId xmlns:a16="http://schemas.microsoft.com/office/drawing/2014/main" id="{3E6B23E2-8814-76E0-EC29-13A2D5E886FB}"/>
              </a:ext>
            </a:extLst>
          </p:cNvPr>
          <p:cNvGraphicFramePr>
            <a:graphicFrameLocks noGrp="1"/>
          </p:cNvGraphicFramePr>
          <p:nvPr>
            <p:ph idx="1"/>
            <p:extLst>
              <p:ext uri="{D42A27DB-BD31-4B8C-83A1-F6EECF244321}">
                <p14:modId xmlns:p14="http://schemas.microsoft.com/office/powerpoint/2010/main" val="1065782357"/>
              </p:ext>
            </p:extLst>
          </p:nvPr>
        </p:nvGraphicFramePr>
        <p:xfrm>
          <a:off x="838200" y="1825625"/>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03492776"/>
                    </a:ext>
                  </a:extLst>
                </a:gridCol>
                <a:gridCol w="3505199">
                  <a:extLst>
                    <a:ext uri="{9D8B030D-6E8A-4147-A177-3AD203B41FA5}">
                      <a16:colId xmlns:a16="http://schemas.microsoft.com/office/drawing/2014/main" val="2077978872"/>
                    </a:ext>
                  </a:extLst>
                </a:gridCol>
                <a:gridCol w="3505199">
                  <a:extLst>
                    <a:ext uri="{9D8B030D-6E8A-4147-A177-3AD203B41FA5}">
                      <a16:colId xmlns:a16="http://schemas.microsoft.com/office/drawing/2014/main" val="1693732457"/>
                    </a:ext>
                  </a:extLst>
                </a:gridCol>
              </a:tblGrid>
              <a:tr h="370840">
                <a:tc>
                  <a:txBody>
                    <a:bodyPr/>
                    <a:lstStyle/>
                    <a:p>
                      <a:r>
                        <a:rPr lang="en-US" dirty="0"/>
                        <a:t>Item</a:t>
                      </a:r>
                      <a:endParaRPr lang="en-IN" dirty="0"/>
                    </a:p>
                  </a:txBody>
                  <a:tcPr/>
                </a:tc>
                <a:tc>
                  <a:txBody>
                    <a:bodyPr/>
                    <a:lstStyle/>
                    <a:p>
                      <a:r>
                        <a:rPr lang="en-US" dirty="0" err="1"/>
                        <a:t>Qunatity</a:t>
                      </a:r>
                      <a:endParaRPr lang="en-IN" dirty="0"/>
                    </a:p>
                  </a:txBody>
                  <a:tcPr/>
                </a:tc>
                <a:tc>
                  <a:txBody>
                    <a:bodyPr/>
                    <a:lstStyle/>
                    <a:p>
                      <a:r>
                        <a:rPr lang="en-US" dirty="0"/>
                        <a:t>Price</a:t>
                      </a:r>
                      <a:endParaRPr lang="en-IN" dirty="0"/>
                    </a:p>
                  </a:txBody>
                  <a:tcPr/>
                </a:tc>
                <a:extLst>
                  <a:ext uri="{0D108BD9-81ED-4DB2-BD59-A6C34878D82A}">
                    <a16:rowId xmlns:a16="http://schemas.microsoft.com/office/drawing/2014/main" val="4048215839"/>
                  </a:ext>
                </a:extLst>
              </a:tr>
              <a:tr h="370840">
                <a:tc>
                  <a:txBody>
                    <a:bodyPr/>
                    <a:lstStyle/>
                    <a:p>
                      <a:r>
                        <a:rPr lang="en-US" dirty="0"/>
                        <a:t>Male/Female Headers</a:t>
                      </a:r>
                    </a:p>
                  </a:txBody>
                  <a:tcPr/>
                </a:tc>
                <a:tc>
                  <a:txBody>
                    <a:bodyPr/>
                    <a:lstStyle/>
                    <a:p>
                      <a:r>
                        <a:rPr lang="en-US" dirty="0"/>
                        <a:t>2</a:t>
                      </a:r>
                      <a:endParaRPr lang="en-IN" dirty="0"/>
                    </a:p>
                  </a:txBody>
                  <a:tcPr/>
                </a:tc>
                <a:tc>
                  <a:txBody>
                    <a:bodyPr/>
                    <a:lstStyle/>
                    <a:p>
                      <a:r>
                        <a:rPr lang="en-US" dirty="0"/>
                        <a:t>40 each</a:t>
                      </a:r>
                      <a:endParaRPr lang="en-IN" dirty="0"/>
                    </a:p>
                  </a:txBody>
                  <a:tcPr/>
                </a:tc>
                <a:extLst>
                  <a:ext uri="{0D108BD9-81ED-4DB2-BD59-A6C34878D82A}">
                    <a16:rowId xmlns:a16="http://schemas.microsoft.com/office/drawing/2014/main" val="475701794"/>
                  </a:ext>
                </a:extLst>
              </a:tr>
              <a:tr h="370840">
                <a:tc>
                  <a:txBody>
                    <a:bodyPr/>
                    <a:lstStyle/>
                    <a:p>
                      <a:r>
                        <a:rPr lang="en-US" dirty="0"/>
                        <a:t>Screw Terminals</a:t>
                      </a:r>
                    </a:p>
                  </a:txBody>
                  <a:tcPr/>
                </a:tc>
                <a:tc>
                  <a:txBody>
                    <a:bodyPr/>
                    <a:lstStyle/>
                    <a:p>
                      <a:r>
                        <a:rPr lang="en-US" dirty="0"/>
                        <a:t>5</a:t>
                      </a:r>
                      <a:endParaRPr lang="en-IN" dirty="0"/>
                    </a:p>
                  </a:txBody>
                  <a:tcPr/>
                </a:tc>
                <a:tc>
                  <a:txBody>
                    <a:bodyPr/>
                    <a:lstStyle/>
                    <a:p>
                      <a:r>
                        <a:rPr lang="en-US" dirty="0"/>
                        <a:t>15 each</a:t>
                      </a:r>
                      <a:endParaRPr lang="en-IN" dirty="0"/>
                    </a:p>
                  </a:txBody>
                  <a:tcPr/>
                </a:tc>
                <a:extLst>
                  <a:ext uri="{0D108BD9-81ED-4DB2-BD59-A6C34878D82A}">
                    <a16:rowId xmlns:a16="http://schemas.microsoft.com/office/drawing/2014/main" val="2118561437"/>
                  </a:ext>
                </a:extLst>
              </a:tr>
              <a:tr h="370840">
                <a:tc>
                  <a:txBody>
                    <a:bodyPr/>
                    <a:lstStyle/>
                    <a:p>
                      <a:r>
                        <a:rPr lang="en-US" dirty="0"/>
                        <a:t>Drip Infusion System</a:t>
                      </a:r>
                    </a:p>
                  </a:txBody>
                  <a:tcPr/>
                </a:tc>
                <a:tc>
                  <a:txBody>
                    <a:bodyPr/>
                    <a:lstStyle/>
                    <a:p>
                      <a:r>
                        <a:rPr lang="en-US" dirty="0"/>
                        <a:t>1</a:t>
                      </a:r>
                      <a:endParaRPr lang="en-IN" dirty="0"/>
                    </a:p>
                  </a:txBody>
                  <a:tcPr/>
                </a:tc>
                <a:tc>
                  <a:txBody>
                    <a:bodyPr/>
                    <a:lstStyle/>
                    <a:p>
                      <a:r>
                        <a:rPr lang="en-US" dirty="0"/>
                        <a:t>50</a:t>
                      </a:r>
                      <a:endParaRPr lang="en-IN" dirty="0"/>
                    </a:p>
                  </a:txBody>
                  <a:tcPr/>
                </a:tc>
                <a:extLst>
                  <a:ext uri="{0D108BD9-81ED-4DB2-BD59-A6C34878D82A}">
                    <a16:rowId xmlns:a16="http://schemas.microsoft.com/office/drawing/2014/main" val="1694062482"/>
                  </a:ext>
                </a:extLst>
              </a:tr>
              <a:tr h="370840">
                <a:tc>
                  <a:txBody>
                    <a:bodyPr/>
                    <a:lstStyle/>
                    <a:p>
                      <a:r>
                        <a:rPr lang="en-US" dirty="0"/>
                        <a:t>Spin Mop Attachment</a:t>
                      </a:r>
                    </a:p>
                  </a:txBody>
                  <a:tcPr/>
                </a:tc>
                <a:tc>
                  <a:txBody>
                    <a:bodyPr/>
                    <a:lstStyle/>
                    <a:p>
                      <a:r>
                        <a:rPr lang="en-US" dirty="0"/>
                        <a:t>1</a:t>
                      </a:r>
                      <a:endParaRPr lang="en-IN" dirty="0"/>
                    </a:p>
                  </a:txBody>
                  <a:tcPr/>
                </a:tc>
                <a:tc>
                  <a:txBody>
                    <a:bodyPr/>
                    <a:lstStyle/>
                    <a:p>
                      <a:r>
                        <a:rPr lang="en-US" dirty="0"/>
                        <a:t>175</a:t>
                      </a:r>
                      <a:endParaRPr lang="en-IN" dirty="0"/>
                    </a:p>
                  </a:txBody>
                  <a:tcPr/>
                </a:tc>
                <a:extLst>
                  <a:ext uri="{0D108BD9-81ED-4DB2-BD59-A6C34878D82A}">
                    <a16:rowId xmlns:a16="http://schemas.microsoft.com/office/drawing/2014/main" val="973938298"/>
                  </a:ext>
                </a:extLst>
              </a:tr>
            </a:tbl>
          </a:graphicData>
        </a:graphic>
      </p:graphicFrame>
    </p:spTree>
    <p:extLst>
      <p:ext uri="{BB962C8B-B14F-4D97-AF65-F5344CB8AC3E}">
        <p14:creationId xmlns:p14="http://schemas.microsoft.com/office/powerpoint/2010/main" val="3358662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3E8BF-48F9-480A-163C-10B1F07735F9}"/>
              </a:ext>
            </a:extLst>
          </p:cNvPr>
          <p:cNvSpPr>
            <a:spLocks noGrp="1"/>
          </p:cNvSpPr>
          <p:nvPr>
            <p:ph type="title"/>
          </p:nvPr>
        </p:nvSpPr>
        <p:spPr/>
        <p:txBody>
          <a:bodyPr/>
          <a:lstStyle/>
          <a:p>
            <a:r>
              <a:rPr lang="en-US" b="1" dirty="0"/>
              <a:t>NON FUNCTIONAL REQUIREMENTS</a:t>
            </a:r>
            <a:endParaRPr lang="en-IN" b="1" dirty="0"/>
          </a:p>
        </p:txBody>
      </p:sp>
      <p:sp>
        <p:nvSpPr>
          <p:cNvPr id="3" name="Content Placeholder 2">
            <a:extLst>
              <a:ext uri="{FF2B5EF4-FFF2-40B4-BE49-F238E27FC236}">
                <a16:creationId xmlns:a16="http://schemas.microsoft.com/office/drawing/2014/main" id="{1E846CF7-DDFE-8B64-758C-92FD23ABCC0A}"/>
              </a:ext>
            </a:extLst>
          </p:cNvPr>
          <p:cNvSpPr>
            <a:spLocks noGrp="1"/>
          </p:cNvSpPr>
          <p:nvPr>
            <p:ph idx="1"/>
          </p:nvPr>
        </p:nvSpPr>
        <p:spPr/>
        <p:txBody>
          <a:bodyPr/>
          <a:lstStyle/>
          <a:p>
            <a:r>
              <a:rPr lang="en-US" dirty="0"/>
              <a:t>Security</a:t>
            </a:r>
          </a:p>
          <a:p>
            <a:r>
              <a:rPr lang="en-US" dirty="0" err="1"/>
              <a:t>Relaibility</a:t>
            </a:r>
            <a:endParaRPr lang="en-US" dirty="0"/>
          </a:p>
          <a:p>
            <a:r>
              <a:rPr lang="en-US" dirty="0" err="1"/>
              <a:t>Perfomance</a:t>
            </a:r>
            <a:endParaRPr lang="en-US" dirty="0"/>
          </a:p>
          <a:p>
            <a:r>
              <a:rPr lang="en-US" dirty="0" err="1"/>
              <a:t>Mantainability</a:t>
            </a:r>
            <a:endParaRPr lang="en-US" dirty="0"/>
          </a:p>
          <a:p>
            <a:r>
              <a:rPr lang="en-US" dirty="0" err="1"/>
              <a:t>Poratability</a:t>
            </a:r>
            <a:endParaRPr lang="en-US" dirty="0"/>
          </a:p>
          <a:p>
            <a:r>
              <a:rPr lang="en-US" dirty="0"/>
              <a:t>Usability</a:t>
            </a:r>
          </a:p>
          <a:p>
            <a:r>
              <a:rPr lang="en-US" dirty="0" err="1"/>
              <a:t>Scallability</a:t>
            </a:r>
            <a:endParaRPr lang="en-US" dirty="0"/>
          </a:p>
          <a:p>
            <a:r>
              <a:rPr lang="en-US" dirty="0"/>
              <a:t>Platform </a:t>
            </a:r>
            <a:r>
              <a:rPr lang="en-US" dirty="0" err="1"/>
              <a:t>Compatability</a:t>
            </a:r>
            <a:endParaRPr lang="en-IN" dirty="0"/>
          </a:p>
        </p:txBody>
      </p:sp>
    </p:spTree>
    <p:extLst>
      <p:ext uri="{BB962C8B-B14F-4D97-AF65-F5344CB8AC3E}">
        <p14:creationId xmlns:p14="http://schemas.microsoft.com/office/powerpoint/2010/main" val="1156469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9976-9D45-E885-E201-7BB61BCD933F}"/>
              </a:ext>
            </a:extLst>
          </p:cNvPr>
          <p:cNvSpPr>
            <a:spLocks noGrp="1"/>
          </p:cNvSpPr>
          <p:nvPr>
            <p:ph type="title"/>
          </p:nvPr>
        </p:nvSpPr>
        <p:spPr/>
        <p:txBody>
          <a:bodyPr/>
          <a:lstStyle/>
          <a:p>
            <a:r>
              <a:rPr lang="en-US" b="1" dirty="0"/>
              <a:t>PROPOSED SYSTEM</a:t>
            </a:r>
            <a:endParaRPr lang="en-IN" b="1" dirty="0"/>
          </a:p>
        </p:txBody>
      </p:sp>
      <p:sp>
        <p:nvSpPr>
          <p:cNvPr id="3" name="Content Placeholder 2">
            <a:extLst>
              <a:ext uri="{FF2B5EF4-FFF2-40B4-BE49-F238E27FC236}">
                <a16:creationId xmlns:a16="http://schemas.microsoft.com/office/drawing/2014/main" id="{7C1AFF25-B299-744A-523D-FB9EA34FD086}"/>
              </a:ext>
            </a:extLst>
          </p:cNvPr>
          <p:cNvSpPr>
            <a:spLocks noGrp="1"/>
          </p:cNvSpPr>
          <p:nvPr>
            <p:ph idx="1"/>
          </p:nvPr>
        </p:nvSpPr>
        <p:spPr/>
        <p:txBody>
          <a:bodyPr>
            <a:normAutofit lnSpcReduction="10000"/>
          </a:bodyPr>
          <a:lstStyle/>
          <a:p>
            <a:pPr algn="just">
              <a:buFont typeface="Arial" panose="020B0604020202020204" pitchFamily="34" charset="0"/>
              <a:buChar char="•"/>
            </a:pPr>
            <a:r>
              <a:rPr lang="en-IN" b="0" i="0" dirty="0">
                <a:solidFill>
                  <a:srgbClr val="000000"/>
                </a:solidFill>
                <a:effectLst/>
                <a:latin typeface="Arial" panose="020B0604020202020204" pitchFamily="34" charset="0"/>
              </a:rPr>
              <a:t>For time saving purpose the </a:t>
            </a:r>
            <a:r>
              <a:rPr lang="en-IN" dirty="0">
                <a:solidFill>
                  <a:srgbClr val="000000"/>
                </a:solidFill>
                <a:latin typeface="Arial" panose="020B0604020202020204" pitchFamily="34" charset="0"/>
              </a:rPr>
              <a:t>Intelligent Robot Floor Cleaner</a:t>
            </a:r>
            <a:r>
              <a:rPr lang="en-IN" b="0" i="0" dirty="0">
                <a:solidFill>
                  <a:srgbClr val="000000"/>
                </a:solidFill>
                <a:effectLst/>
                <a:latin typeface="Arial" panose="020B0604020202020204" pitchFamily="34" charset="0"/>
              </a:rPr>
              <a:t> is important, which is an autonomous robot for floor cleaning application reduces much time in existence. </a:t>
            </a:r>
          </a:p>
          <a:p>
            <a:pPr algn="just">
              <a:buFont typeface="Arial" panose="020B0604020202020204" pitchFamily="34" charset="0"/>
              <a:buChar char="•"/>
            </a:pPr>
            <a:r>
              <a:rPr lang="en-IN" b="0" i="0" dirty="0">
                <a:solidFill>
                  <a:srgbClr val="000000"/>
                </a:solidFill>
                <a:effectLst/>
                <a:latin typeface="Arial" panose="020B0604020202020204" pitchFamily="34" charset="0"/>
              </a:rPr>
              <a:t>It does sweeping and mopping tasks at a time and has automatic water sprayer.</a:t>
            </a:r>
          </a:p>
          <a:p>
            <a:pPr algn="just">
              <a:buFont typeface="Arial" panose="020B0604020202020204" pitchFamily="34" charset="0"/>
              <a:buChar char="•"/>
            </a:pPr>
            <a:r>
              <a:rPr lang="en-IN" dirty="0">
                <a:solidFill>
                  <a:srgbClr val="000000"/>
                </a:solidFill>
                <a:latin typeface="Arial" panose="020B0604020202020204" pitchFamily="34" charset="0"/>
              </a:rPr>
              <a:t>Intelligent Robot </a:t>
            </a:r>
            <a:r>
              <a:rPr lang="en-IN">
                <a:solidFill>
                  <a:srgbClr val="000000"/>
                </a:solidFill>
                <a:latin typeface="Arial" panose="020B0604020202020204" pitchFamily="34" charset="0"/>
              </a:rPr>
              <a:t>Floor Cleaner is</a:t>
            </a:r>
            <a:r>
              <a:rPr lang="en-IN" b="0" i="0">
                <a:solidFill>
                  <a:srgbClr val="000000"/>
                </a:solidFill>
                <a:effectLst/>
                <a:latin typeface="Arial" panose="020B0604020202020204" pitchFamily="34" charset="0"/>
              </a:rPr>
              <a:t> </a:t>
            </a:r>
            <a:r>
              <a:rPr lang="en-IN" b="0" i="0" dirty="0">
                <a:solidFill>
                  <a:srgbClr val="000000"/>
                </a:solidFill>
                <a:effectLst/>
                <a:latin typeface="Arial" panose="020B0604020202020204" pitchFamily="34" charset="0"/>
              </a:rPr>
              <a:t>designed for cleaning offices, homes also in collages. In one amongst the mode this robot is making decisions on the premise of humans or various sensors which are employed in this robot.</a:t>
            </a:r>
          </a:p>
          <a:p>
            <a:pPr algn="just">
              <a:buFont typeface="Arial" panose="020B0604020202020204" pitchFamily="34" charset="0"/>
              <a:buChar char="•"/>
            </a:pPr>
            <a:r>
              <a:rPr lang="en-IN" b="0" i="0" dirty="0">
                <a:solidFill>
                  <a:srgbClr val="000000"/>
                </a:solidFill>
                <a:effectLst/>
                <a:latin typeface="Arial" panose="020B0604020202020204" pitchFamily="34" charset="0"/>
              </a:rPr>
              <a:t>Manual works will be replaced by the robot technology and lots of the related robot system applications are used.</a:t>
            </a:r>
          </a:p>
          <a:p>
            <a:endParaRPr lang="en-IN" dirty="0"/>
          </a:p>
        </p:txBody>
      </p:sp>
    </p:spTree>
    <p:extLst>
      <p:ext uri="{BB962C8B-B14F-4D97-AF65-F5344CB8AC3E}">
        <p14:creationId xmlns:p14="http://schemas.microsoft.com/office/powerpoint/2010/main" val="4269038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8C032-A191-C7B7-A719-7D04798D4632}"/>
              </a:ext>
            </a:extLst>
          </p:cNvPr>
          <p:cNvSpPr>
            <a:spLocks noGrp="1"/>
          </p:cNvSpPr>
          <p:nvPr>
            <p:ph type="title"/>
          </p:nvPr>
        </p:nvSpPr>
        <p:spPr/>
        <p:txBody>
          <a:bodyPr/>
          <a:lstStyle/>
          <a:p>
            <a:r>
              <a:rPr lang="en-US" b="1" dirty="0"/>
              <a:t>IMPLEMENTATION</a:t>
            </a:r>
            <a:endParaRPr lang="en-IN" b="1" dirty="0"/>
          </a:p>
        </p:txBody>
      </p:sp>
      <p:sp>
        <p:nvSpPr>
          <p:cNvPr id="3" name="Content Placeholder 2">
            <a:extLst>
              <a:ext uri="{FF2B5EF4-FFF2-40B4-BE49-F238E27FC236}">
                <a16:creationId xmlns:a16="http://schemas.microsoft.com/office/drawing/2014/main" id="{AD959EC1-F293-C296-877A-6E84FB3CAC73}"/>
              </a:ext>
            </a:extLst>
          </p:cNvPr>
          <p:cNvSpPr>
            <a:spLocks noGrp="1"/>
          </p:cNvSpPr>
          <p:nvPr>
            <p:ph idx="1"/>
          </p:nvPr>
        </p:nvSpPr>
        <p:spPr/>
        <p:txBody>
          <a:bodyPr/>
          <a:lstStyle/>
          <a:p>
            <a:r>
              <a:rPr lang="en-US" dirty="0"/>
              <a:t>Power is supplied to the cleaner using the Lithium Ion Batteries.</a:t>
            </a:r>
          </a:p>
          <a:p>
            <a:r>
              <a:rPr lang="en-US" dirty="0"/>
              <a:t>Water is </a:t>
            </a:r>
            <a:r>
              <a:rPr lang="en-US" dirty="0" err="1"/>
              <a:t>sprinled</a:t>
            </a:r>
            <a:r>
              <a:rPr lang="en-US" dirty="0"/>
              <a:t> on the mop using the sensors.</a:t>
            </a:r>
          </a:p>
          <a:p>
            <a:r>
              <a:rPr lang="en-US" dirty="0"/>
              <a:t>Arduino Nano is connected to the mobile application through the HC05 Bluetooth Module.</a:t>
            </a:r>
          </a:p>
          <a:p>
            <a:r>
              <a:rPr lang="en-US" dirty="0"/>
              <a:t>Command is given through the application for the movement of the cleaner. </a:t>
            </a:r>
            <a:endParaRPr lang="en-IN" dirty="0"/>
          </a:p>
        </p:txBody>
      </p:sp>
    </p:spTree>
    <p:extLst>
      <p:ext uri="{BB962C8B-B14F-4D97-AF65-F5344CB8AC3E}">
        <p14:creationId xmlns:p14="http://schemas.microsoft.com/office/powerpoint/2010/main" val="590097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EC539-A787-D056-386F-902686DC2E93}"/>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F589994C-9464-E46A-CB07-0ECA961B88A2}"/>
              </a:ext>
            </a:extLst>
          </p:cNvPr>
          <p:cNvSpPr>
            <a:spLocks noGrp="1"/>
          </p:cNvSpPr>
          <p:nvPr>
            <p:ph idx="1"/>
          </p:nvPr>
        </p:nvSpPr>
        <p:spPr/>
        <p:txBody>
          <a:bodyPr/>
          <a:lstStyle/>
          <a:p>
            <a:r>
              <a:rPr lang="en-IN" b="0" i="0" dirty="0">
                <a:solidFill>
                  <a:srgbClr val="000000"/>
                </a:solidFill>
                <a:effectLst/>
                <a:latin typeface="Arial" panose="020B0604020202020204" pitchFamily="34" charset="0"/>
              </a:rPr>
              <a:t>The robot is specially built on the use of modernised technology. it's all the features that are required for a floor cleaner. </a:t>
            </a:r>
          </a:p>
          <a:p>
            <a:r>
              <a:rPr lang="en-IN" b="0" i="0" dirty="0">
                <a:solidFill>
                  <a:srgbClr val="000000"/>
                </a:solidFill>
                <a:effectLst/>
                <a:latin typeface="Arial" panose="020B0604020202020204" pitchFamily="34" charset="0"/>
              </a:rPr>
              <a:t>It works automatically and manually.</a:t>
            </a:r>
          </a:p>
          <a:p>
            <a:r>
              <a:rPr lang="en-IN" dirty="0">
                <a:solidFill>
                  <a:srgbClr val="000000"/>
                </a:solidFill>
                <a:latin typeface="Arial" panose="020B0604020202020204" pitchFamily="34" charset="0"/>
              </a:rPr>
              <a:t>It can </a:t>
            </a:r>
            <a:r>
              <a:rPr lang="en-IN" b="0" i="0" dirty="0">
                <a:solidFill>
                  <a:srgbClr val="000000"/>
                </a:solidFill>
                <a:effectLst/>
                <a:latin typeface="Arial" panose="020B0604020202020204" pitchFamily="34" charset="0"/>
              </a:rPr>
              <a:t>be locally manufactured as smart floor cleaner robot.</a:t>
            </a:r>
            <a:endParaRPr lang="en-IN" dirty="0"/>
          </a:p>
        </p:txBody>
      </p:sp>
    </p:spTree>
    <p:extLst>
      <p:ext uri="{BB962C8B-B14F-4D97-AF65-F5344CB8AC3E}">
        <p14:creationId xmlns:p14="http://schemas.microsoft.com/office/powerpoint/2010/main" val="1720318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73439-D871-863E-28D6-E9EB256F9ED8}"/>
              </a:ext>
            </a:extLst>
          </p:cNvPr>
          <p:cNvSpPr>
            <a:spLocks noGrp="1"/>
          </p:cNvSpPr>
          <p:nvPr>
            <p:ph type="title"/>
          </p:nvPr>
        </p:nvSpPr>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88FDAEE1-2B28-B965-AB46-787831AFCC02}"/>
              </a:ext>
            </a:extLst>
          </p:cNvPr>
          <p:cNvSpPr>
            <a:spLocks noGrp="1"/>
          </p:cNvSpPr>
          <p:nvPr>
            <p:ph idx="1"/>
          </p:nvPr>
        </p:nvSpPr>
        <p:spPr/>
        <p:txBody>
          <a:bodyPr/>
          <a:lstStyle/>
          <a:p>
            <a:pPr marL="514350" indent="-514350">
              <a:buAutoNum type="arabicPeriod"/>
            </a:pPr>
            <a:r>
              <a:rPr lang="en-US" dirty="0">
                <a:hlinkClick r:id="rId2"/>
              </a:rPr>
              <a:t>http://www.iject.org/vol8/issue1/13-aishwarya-pardeshi.pdf</a:t>
            </a:r>
            <a:endParaRPr lang="en-US" dirty="0"/>
          </a:p>
          <a:p>
            <a:pPr marL="514350" indent="-514350">
              <a:buAutoNum type="arabicPeriod"/>
            </a:pPr>
            <a:r>
              <a:rPr lang="en-US" dirty="0">
                <a:hlinkClick r:id="rId3"/>
              </a:rPr>
              <a:t>http://ijariie.com/AdminUploadPdf/DESIGN_AND_DEVELOPMENT_OF_FLOOR_CLEANING_ROBOT_ijariie10487.pdf</a:t>
            </a:r>
            <a:endParaRPr lang="en-US" dirty="0"/>
          </a:p>
          <a:p>
            <a:pPr marL="514350" indent="-514350">
              <a:buAutoNum type="arabicPeriod"/>
            </a:pPr>
            <a:r>
              <a:rPr lang="en-US" dirty="0">
                <a:hlinkClick r:id="rId4"/>
              </a:rPr>
              <a:t>https://www.irjet.net/archives/V9/i1/IRJET-V9I1125.pdf</a:t>
            </a:r>
            <a:endParaRPr lang="en-US" dirty="0"/>
          </a:p>
          <a:p>
            <a:pPr marL="514350" indent="-514350">
              <a:buAutoNum type="arabicPeriod"/>
            </a:pPr>
            <a:r>
              <a:rPr lang="en-US" dirty="0">
                <a:hlinkClick r:id="rId5"/>
              </a:rPr>
              <a:t>https://www.ijsrp.org/research-paper-0414/ijsrp-p2852.pdf</a:t>
            </a:r>
            <a:endParaRPr lang="en-US" dirty="0"/>
          </a:p>
          <a:p>
            <a:pPr marL="514350" indent="-514350">
              <a:buAutoNum type="arabicPeriod"/>
            </a:pPr>
            <a:r>
              <a:rPr lang="en-US" dirty="0">
                <a:hlinkClick r:id="rId6"/>
              </a:rPr>
              <a:t>http://ijariie.com/AdminUploadPdf/AUTOMATIC_AND_MANUAL_VACUUM_CLEANER_ROBOT_ijariie8095.pdf</a:t>
            </a:r>
            <a:endParaRPr lang="en-US" dirty="0"/>
          </a:p>
          <a:p>
            <a:pPr marL="0" indent="0">
              <a:buNone/>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IN" dirty="0"/>
          </a:p>
        </p:txBody>
      </p:sp>
    </p:spTree>
    <p:extLst>
      <p:ext uri="{BB962C8B-B14F-4D97-AF65-F5344CB8AC3E}">
        <p14:creationId xmlns:p14="http://schemas.microsoft.com/office/powerpoint/2010/main" val="275533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47BFC-136E-A90D-FE75-7DD2E54650B0}"/>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6836C4ED-028E-2F0B-1AD2-5728CC0F0587}"/>
              </a:ext>
            </a:extLst>
          </p:cNvPr>
          <p:cNvSpPr>
            <a:spLocks noGrp="1"/>
          </p:cNvSpPr>
          <p:nvPr>
            <p:ph idx="1"/>
          </p:nvPr>
        </p:nvSpPr>
        <p:spPr/>
        <p:txBody>
          <a:bodyPr>
            <a:normAutofit/>
          </a:bodyPr>
          <a:lstStyle/>
          <a:p>
            <a:r>
              <a:rPr lang="en-IN" b="0" i="0" dirty="0">
                <a:solidFill>
                  <a:srgbClr val="000000"/>
                </a:solidFill>
                <a:effectLst/>
                <a:latin typeface="Arial" panose="020B0604020202020204" pitchFamily="34" charset="0"/>
              </a:rPr>
              <a:t>These days humans lead a sophisticated life. People within the cities don't have regular and have long working times. In such a situation someone will choose time saving methods. For saving the time the necessity was of House Cleaning Robot, which is an automatic system that works and cleans on its own without human control/intervention. Autonomous robot for floor cleaning application reduces much time in lifestyle. It performs sweeping and mopping tasks at a time, and also has automatic water spray. Service robots are getting popular recently these robots operate semi- or fully automated to perform services helpful within the well-being of humans and equipment.</a:t>
            </a:r>
          </a:p>
          <a:p>
            <a:endParaRPr lang="en-IN" dirty="0"/>
          </a:p>
        </p:txBody>
      </p:sp>
    </p:spTree>
    <p:extLst>
      <p:ext uri="{BB962C8B-B14F-4D97-AF65-F5344CB8AC3E}">
        <p14:creationId xmlns:p14="http://schemas.microsoft.com/office/powerpoint/2010/main" val="163717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73A41-A399-D014-2226-8F68891DA1D6}"/>
              </a:ext>
            </a:extLst>
          </p:cNvPr>
          <p:cNvSpPr>
            <a:spLocks noGrp="1"/>
          </p:cNvSpPr>
          <p:nvPr>
            <p:ph type="title"/>
          </p:nvPr>
        </p:nvSpPr>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958A0A6C-CB4E-1318-FD79-1596E0B37196}"/>
              </a:ext>
            </a:extLst>
          </p:cNvPr>
          <p:cNvSpPr>
            <a:spLocks noGrp="1"/>
          </p:cNvSpPr>
          <p:nvPr>
            <p:ph idx="1"/>
          </p:nvPr>
        </p:nvSpPr>
        <p:spPr/>
        <p:txBody>
          <a:bodyPr/>
          <a:lstStyle/>
          <a:p>
            <a:pPr marL="0" indent="0" algn="just">
              <a:buNone/>
            </a:pPr>
            <a:r>
              <a:rPr lang="en-IN" b="0" i="0" dirty="0">
                <a:solidFill>
                  <a:srgbClr val="000000"/>
                </a:solidFill>
                <a:effectLst/>
                <a:latin typeface="Arial" panose="020B0604020202020204" pitchFamily="34" charset="0"/>
              </a:rPr>
              <a:t>Nowadays, people lead a busy life. People in urbans have abnormal and long working hours. In such a situation an individual will always find ways of saving time.</a:t>
            </a:r>
            <a:br>
              <a:rPr lang="en-IN" b="0" i="0" dirty="0">
                <a:solidFill>
                  <a:srgbClr val="000000"/>
                </a:solidFill>
                <a:effectLst/>
                <a:latin typeface="Arial" panose="020B0604020202020204" pitchFamily="34" charset="0"/>
              </a:rPr>
            </a:br>
            <a:r>
              <a:rPr lang="en-IN" b="0" i="0" dirty="0">
                <a:solidFill>
                  <a:srgbClr val="000000"/>
                </a:solidFill>
                <a:effectLst/>
                <a:latin typeface="Arial" panose="020B0604020202020204" pitchFamily="34" charset="0"/>
              </a:rPr>
              <a:t>The rough surface areas like cement floor, are covered with heavy dust which consumes longer in cleaning. </a:t>
            </a:r>
            <a:r>
              <a:rPr lang="en-IN" dirty="0">
                <a:solidFill>
                  <a:srgbClr val="000000"/>
                </a:solidFill>
                <a:latin typeface="Arial" panose="020B0604020202020204" pitchFamily="34" charset="0"/>
              </a:rPr>
              <a:t>So to save the time we propose a concept of Intelligent Robot Floor Cleaner using the Internet of Things.</a:t>
            </a:r>
            <a:endParaRPr lang="en-IN"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44407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0E664-5367-B520-5FBB-CFF49D5C524A}"/>
              </a:ext>
            </a:extLst>
          </p:cNvPr>
          <p:cNvSpPr>
            <a:spLocks noGrp="1"/>
          </p:cNvSpPr>
          <p:nvPr>
            <p:ph type="title"/>
          </p:nvPr>
        </p:nvSpPr>
        <p:spPr>
          <a:xfrm>
            <a:off x="838197" y="18411"/>
            <a:ext cx="10515600" cy="1325563"/>
          </a:xfrm>
        </p:spPr>
        <p:txBody>
          <a:bodyPr/>
          <a:lstStyle/>
          <a:p>
            <a:r>
              <a:rPr lang="en-US" b="1" dirty="0"/>
              <a:t>Literature Survey</a:t>
            </a:r>
            <a:endParaRPr lang="en-IN" b="1" dirty="0"/>
          </a:p>
        </p:txBody>
      </p:sp>
      <p:graphicFrame>
        <p:nvGraphicFramePr>
          <p:cNvPr id="4" name="Table 4">
            <a:extLst>
              <a:ext uri="{FF2B5EF4-FFF2-40B4-BE49-F238E27FC236}">
                <a16:creationId xmlns:a16="http://schemas.microsoft.com/office/drawing/2014/main" id="{7F53C90B-60B9-FB18-0E48-F10E19499CC2}"/>
              </a:ext>
            </a:extLst>
          </p:cNvPr>
          <p:cNvGraphicFramePr>
            <a:graphicFrameLocks noGrp="1"/>
          </p:cNvGraphicFramePr>
          <p:nvPr>
            <p:ph idx="1"/>
            <p:extLst>
              <p:ext uri="{D42A27DB-BD31-4B8C-83A1-F6EECF244321}">
                <p14:modId xmlns:p14="http://schemas.microsoft.com/office/powerpoint/2010/main" val="1733172624"/>
              </p:ext>
            </p:extLst>
          </p:nvPr>
        </p:nvGraphicFramePr>
        <p:xfrm>
          <a:off x="838197" y="1036949"/>
          <a:ext cx="10515597" cy="5552641"/>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290707503"/>
                    </a:ext>
                  </a:extLst>
                </a:gridCol>
                <a:gridCol w="3505199">
                  <a:extLst>
                    <a:ext uri="{9D8B030D-6E8A-4147-A177-3AD203B41FA5}">
                      <a16:colId xmlns:a16="http://schemas.microsoft.com/office/drawing/2014/main" val="2033392110"/>
                    </a:ext>
                  </a:extLst>
                </a:gridCol>
                <a:gridCol w="3505199">
                  <a:extLst>
                    <a:ext uri="{9D8B030D-6E8A-4147-A177-3AD203B41FA5}">
                      <a16:colId xmlns:a16="http://schemas.microsoft.com/office/drawing/2014/main" val="2833572366"/>
                    </a:ext>
                  </a:extLst>
                </a:gridCol>
              </a:tblGrid>
              <a:tr h="673232">
                <a:tc>
                  <a:txBody>
                    <a:bodyPr/>
                    <a:lstStyle/>
                    <a:p>
                      <a:r>
                        <a:rPr lang="en-US" dirty="0"/>
                        <a:t>Title/ Author</a:t>
                      </a:r>
                      <a:endParaRPr lang="en-IN" dirty="0"/>
                    </a:p>
                  </a:txBody>
                  <a:tcPr/>
                </a:tc>
                <a:tc>
                  <a:txBody>
                    <a:bodyPr/>
                    <a:lstStyle/>
                    <a:p>
                      <a:r>
                        <a:rPr lang="en-US" dirty="0"/>
                        <a:t>Year Published</a:t>
                      </a:r>
                      <a:endParaRPr lang="en-IN" dirty="0"/>
                    </a:p>
                  </a:txBody>
                  <a:tcPr/>
                </a:tc>
                <a:tc>
                  <a:txBody>
                    <a:bodyPr/>
                    <a:lstStyle/>
                    <a:p>
                      <a:endParaRPr lang="en-IN" dirty="0"/>
                    </a:p>
                  </a:txBody>
                  <a:tcPr/>
                </a:tc>
                <a:extLst>
                  <a:ext uri="{0D108BD9-81ED-4DB2-BD59-A6C34878D82A}">
                    <a16:rowId xmlns:a16="http://schemas.microsoft.com/office/drawing/2014/main" val="1622242063"/>
                  </a:ext>
                </a:extLst>
              </a:tr>
              <a:tr h="1504359">
                <a:tc>
                  <a:txBody>
                    <a:bodyPr/>
                    <a:lstStyle/>
                    <a:p>
                      <a:r>
                        <a:rPr lang="en-US" sz="2200" b="1" dirty="0"/>
                        <a:t>Automatic Floor Cleaner</a:t>
                      </a:r>
                    </a:p>
                    <a:p>
                      <a:r>
                        <a:rPr lang="en-US" sz="1800" b="0" dirty="0"/>
                        <a:t>Aishwarya </a:t>
                      </a:r>
                      <a:r>
                        <a:rPr lang="en-US" sz="1800" b="0" dirty="0" err="1"/>
                        <a:t>Pardeshi</a:t>
                      </a:r>
                      <a:endParaRPr lang="en-US" sz="1800" b="0" dirty="0"/>
                    </a:p>
                  </a:txBody>
                  <a:tcPr/>
                </a:tc>
                <a:tc>
                  <a:txBody>
                    <a:bodyPr/>
                    <a:lstStyle/>
                    <a:p>
                      <a:r>
                        <a:rPr lang="en-US" dirty="0"/>
                        <a:t>2017</a:t>
                      </a:r>
                      <a:endParaRPr lang="en-IN" dirty="0"/>
                    </a:p>
                  </a:txBody>
                  <a:tcPr/>
                </a:tc>
                <a:tc>
                  <a:txBody>
                    <a:bodyPr/>
                    <a:lstStyle/>
                    <a:p>
                      <a:pPr marL="285750" indent="-285750">
                        <a:buFont typeface="Arial" panose="020B0604020202020204" pitchFamily="34" charset="0"/>
                        <a:buChar char="•"/>
                      </a:pPr>
                      <a:r>
                        <a:rPr lang="en-IN" sz="1300" b="0" i="0" kern="1200" dirty="0">
                          <a:solidFill>
                            <a:schemeClr val="dk1"/>
                          </a:solidFill>
                          <a:effectLst/>
                          <a:latin typeface="+mn-lt"/>
                          <a:ea typeface="+mn-ea"/>
                          <a:cs typeface="+mn-cs"/>
                        </a:rPr>
                        <a:t>This paper presents the look, developed and fabricated model of programmed cleaner robot. </a:t>
                      </a:r>
                    </a:p>
                    <a:p>
                      <a:pPr marL="285750" indent="-285750">
                        <a:buFont typeface="Arial" panose="020B0604020202020204" pitchFamily="34" charset="0"/>
                        <a:buChar char="•"/>
                      </a:pPr>
                      <a:r>
                        <a:rPr lang="en-IN" sz="1300" b="0" i="0" kern="1200" dirty="0">
                          <a:solidFill>
                            <a:schemeClr val="dk1"/>
                          </a:solidFill>
                          <a:effectLst/>
                          <a:latin typeface="+mn-lt"/>
                          <a:ea typeface="+mn-ea"/>
                          <a:cs typeface="+mn-cs"/>
                        </a:rPr>
                        <a:t>This type of robot performs automated function with extra features like choose and place mechanism and dirt container with air vacuum mechanism. </a:t>
                      </a:r>
                      <a:endParaRPr lang="en-IN" sz="1300" dirty="0"/>
                    </a:p>
                  </a:txBody>
                  <a:tcPr/>
                </a:tc>
                <a:extLst>
                  <a:ext uri="{0D108BD9-81ED-4DB2-BD59-A6C34878D82A}">
                    <a16:rowId xmlns:a16="http://schemas.microsoft.com/office/drawing/2014/main" val="4072890566"/>
                  </a:ext>
                </a:extLst>
              </a:tr>
              <a:tr h="1500530">
                <a:tc>
                  <a:txBody>
                    <a:bodyPr/>
                    <a:lstStyle/>
                    <a:p>
                      <a:r>
                        <a:rPr lang="en-IN" sz="2000" b="1" i="0" kern="1200" dirty="0">
                          <a:solidFill>
                            <a:schemeClr val="dk1"/>
                          </a:solidFill>
                          <a:effectLst/>
                          <a:latin typeface="+mn-lt"/>
                          <a:ea typeface="+mn-ea"/>
                          <a:cs typeface="+mn-cs"/>
                        </a:rPr>
                        <a:t>An Advanced Mobile Robot for Floor Cleaning</a:t>
                      </a:r>
                    </a:p>
                    <a:p>
                      <a:r>
                        <a:rPr lang="en-IN" sz="1800" b="0" i="0" kern="1200" dirty="0">
                          <a:solidFill>
                            <a:schemeClr val="dk1"/>
                          </a:solidFill>
                          <a:effectLst/>
                          <a:latin typeface="+mn-lt"/>
                          <a:ea typeface="+mn-ea"/>
                          <a:cs typeface="+mn-cs"/>
                        </a:rPr>
                        <a:t>Ajith Thomas</a:t>
                      </a:r>
                    </a:p>
                    <a:p>
                      <a:endParaRPr lang="en-IN" sz="1600" b="1" i="0" kern="1200" dirty="0">
                        <a:solidFill>
                          <a:schemeClr val="dk1"/>
                        </a:solidFill>
                        <a:effectLst/>
                        <a:latin typeface="+mn-lt"/>
                        <a:ea typeface="+mn-ea"/>
                        <a:cs typeface="+mn-cs"/>
                      </a:endParaRPr>
                    </a:p>
                    <a:p>
                      <a:endParaRPr lang="en-IN" dirty="0"/>
                    </a:p>
                  </a:txBody>
                  <a:tcPr/>
                </a:tc>
                <a:tc>
                  <a:txBody>
                    <a:bodyPr/>
                    <a:lstStyle/>
                    <a:p>
                      <a:r>
                        <a:rPr lang="en-US" dirty="0"/>
                        <a:t>2016</a:t>
                      </a:r>
                      <a:endParaRPr lang="en-IN" dirty="0"/>
                    </a:p>
                  </a:txBody>
                  <a:tcPr/>
                </a:tc>
                <a:tc>
                  <a:txBody>
                    <a:bodyPr/>
                    <a:lstStyle/>
                    <a:p>
                      <a:pPr marL="285750" indent="-285750">
                        <a:buFont typeface="Arial" panose="020B0604020202020204" pitchFamily="34" charset="0"/>
                        <a:buChar char="•"/>
                      </a:pPr>
                      <a:r>
                        <a:rPr lang="en-IN" sz="1300" b="0" i="0" kern="1200" dirty="0">
                          <a:solidFill>
                            <a:schemeClr val="dk1"/>
                          </a:solidFill>
                          <a:effectLst/>
                          <a:latin typeface="+mn-lt"/>
                          <a:ea typeface="+mn-ea"/>
                          <a:cs typeface="+mn-cs"/>
                        </a:rPr>
                        <a:t>Proposed an autonomous robotic for floor cleaning program. </a:t>
                      </a:r>
                    </a:p>
                    <a:p>
                      <a:pPr marL="285750" indent="-285750">
                        <a:buFont typeface="Arial" panose="020B0604020202020204" pitchFamily="34" charset="0"/>
                        <a:buChar char="•"/>
                      </a:pPr>
                      <a:r>
                        <a:rPr lang="en-IN" sz="1300" b="0" i="0" kern="1200" dirty="0">
                          <a:solidFill>
                            <a:schemeClr val="dk1"/>
                          </a:solidFill>
                          <a:effectLst/>
                          <a:latin typeface="+mn-lt"/>
                          <a:ea typeface="+mn-ea"/>
                          <a:cs typeface="+mn-cs"/>
                        </a:rPr>
                        <a:t>It's able to perform sucking and cleaning, detection of obstacles, and water spraying. </a:t>
                      </a:r>
                    </a:p>
                    <a:p>
                      <a:pPr marL="285750" indent="-285750">
                        <a:buFont typeface="Arial" panose="020B0604020202020204" pitchFamily="34" charset="0"/>
                        <a:buChar char="•"/>
                      </a:pPr>
                      <a:r>
                        <a:rPr lang="en-IN" sz="1300" b="0" i="0" kern="1200" dirty="0">
                          <a:solidFill>
                            <a:schemeClr val="dk1"/>
                          </a:solidFill>
                          <a:effectLst/>
                          <a:latin typeface="+mn-lt"/>
                          <a:ea typeface="+mn-ea"/>
                          <a:cs typeface="+mn-cs"/>
                        </a:rPr>
                        <a:t>It's also able to add manual method. </a:t>
                      </a:r>
                    </a:p>
                    <a:p>
                      <a:pPr marL="285750" indent="-285750">
                        <a:buFont typeface="Arial" panose="020B0604020202020204" pitchFamily="34" charset="0"/>
                        <a:buChar char="•"/>
                      </a:pPr>
                      <a:r>
                        <a:rPr lang="en-IN" sz="1300" b="0" i="0" kern="1200" dirty="0">
                          <a:solidFill>
                            <a:schemeClr val="dk1"/>
                          </a:solidFill>
                          <a:effectLst/>
                          <a:latin typeface="+mn-lt"/>
                          <a:ea typeface="+mn-ea"/>
                          <a:cs typeface="+mn-cs"/>
                        </a:rPr>
                        <a:t>All hardware and software functions are manipulated by Raspberry pi3 model.</a:t>
                      </a:r>
                      <a:endParaRPr lang="en-IN" sz="1300" dirty="0"/>
                    </a:p>
                  </a:txBody>
                  <a:tcPr/>
                </a:tc>
                <a:extLst>
                  <a:ext uri="{0D108BD9-81ED-4DB2-BD59-A6C34878D82A}">
                    <a16:rowId xmlns:a16="http://schemas.microsoft.com/office/drawing/2014/main" val="149299226"/>
                  </a:ext>
                </a:extLst>
              </a:tr>
              <a:tr h="1500530">
                <a:tc>
                  <a:txBody>
                    <a:bodyPr/>
                    <a:lstStyle/>
                    <a:p>
                      <a:r>
                        <a:rPr lang="en-US" sz="2000" b="1" dirty="0"/>
                        <a:t>Floor Cleaning Robot</a:t>
                      </a:r>
                    </a:p>
                    <a:p>
                      <a:r>
                        <a:rPr lang="en-US" sz="1600" b="0" dirty="0"/>
                        <a:t>Vinod J </a:t>
                      </a:r>
                      <a:r>
                        <a:rPr lang="en-US" sz="1600" b="0" dirty="0" err="1"/>
                        <a:t>THomas</a:t>
                      </a:r>
                      <a:endParaRPr lang="en-IN" sz="1600" b="0" dirty="0"/>
                    </a:p>
                  </a:txBody>
                  <a:tcPr/>
                </a:tc>
                <a:tc>
                  <a:txBody>
                    <a:bodyPr/>
                    <a:lstStyle/>
                    <a:p>
                      <a:r>
                        <a:rPr lang="en-US" dirty="0"/>
                        <a:t>2020</a:t>
                      </a:r>
                      <a:endParaRPr lang="en-IN" dirty="0"/>
                    </a:p>
                  </a:txBody>
                  <a:tcPr/>
                </a:tc>
                <a:tc>
                  <a:txBody>
                    <a:bodyPr/>
                    <a:lstStyle/>
                    <a:p>
                      <a:pPr marL="285750" indent="-285750">
                        <a:buFont typeface="Arial" panose="020B0604020202020204" pitchFamily="34" charset="0"/>
                        <a:buChar char="•"/>
                      </a:pPr>
                      <a:r>
                        <a:rPr lang="en-IN" sz="1300" b="0" i="0" kern="1200" dirty="0">
                          <a:solidFill>
                            <a:schemeClr val="dk1"/>
                          </a:solidFill>
                          <a:effectLst/>
                          <a:latin typeface="+mn-lt"/>
                          <a:ea typeface="+mn-ea"/>
                          <a:cs typeface="+mn-cs"/>
                        </a:rPr>
                        <a:t>Designed a cleaner robot for domestic application. </a:t>
                      </a:r>
                    </a:p>
                    <a:p>
                      <a:pPr marL="285750" indent="-285750">
                        <a:buFont typeface="Arial" panose="020B0604020202020204" pitchFamily="34" charset="0"/>
                        <a:buChar char="•"/>
                      </a:pPr>
                      <a:r>
                        <a:rPr lang="en-IN" sz="1300" b="0" i="0" kern="1200" dirty="0">
                          <a:solidFill>
                            <a:schemeClr val="dk1"/>
                          </a:solidFill>
                          <a:effectLst/>
                          <a:latin typeface="+mn-lt"/>
                          <a:ea typeface="+mn-ea"/>
                          <a:cs typeface="+mn-cs"/>
                        </a:rPr>
                        <a:t>The Robot was created in order that it may well be capable of reach almost every space and corner of any room that it must be as compact as possible. </a:t>
                      </a:r>
                    </a:p>
                    <a:p>
                      <a:pPr marL="285750" indent="-285750">
                        <a:buFont typeface="Arial" panose="020B0604020202020204" pitchFamily="34" charset="0"/>
                        <a:buChar char="•"/>
                      </a:pPr>
                      <a:r>
                        <a:rPr lang="en-IN" sz="1300" b="0" i="0" kern="1200" dirty="0">
                          <a:solidFill>
                            <a:schemeClr val="dk1"/>
                          </a:solidFill>
                          <a:effectLst/>
                          <a:latin typeface="+mn-lt"/>
                          <a:ea typeface="+mn-ea"/>
                          <a:cs typeface="+mn-cs"/>
                        </a:rPr>
                        <a:t>The working robot is handled using an Android phone using Wireless Bluetooth Technology.</a:t>
                      </a:r>
                      <a:endParaRPr lang="en-IN" sz="1300" dirty="0"/>
                    </a:p>
                  </a:txBody>
                  <a:tcPr/>
                </a:tc>
                <a:extLst>
                  <a:ext uri="{0D108BD9-81ED-4DB2-BD59-A6C34878D82A}">
                    <a16:rowId xmlns:a16="http://schemas.microsoft.com/office/drawing/2014/main" val="3569632828"/>
                  </a:ext>
                </a:extLst>
              </a:tr>
            </a:tbl>
          </a:graphicData>
        </a:graphic>
      </p:graphicFrame>
    </p:spTree>
    <p:extLst>
      <p:ext uri="{BB962C8B-B14F-4D97-AF65-F5344CB8AC3E}">
        <p14:creationId xmlns:p14="http://schemas.microsoft.com/office/powerpoint/2010/main" val="114322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0E664-5367-B520-5FBB-CFF49D5C524A}"/>
              </a:ext>
            </a:extLst>
          </p:cNvPr>
          <p:cNvSpPr>
            <a:spLocks noGrp="1"/>
          </p:cNvSpPr>
          <p:nvPr>
            <p:ph type="title"/>
          </p:nvPr>
        </p:nvSpPr>
        <p:spPr>
          <a:xfrm>
            <a:off x="838197" y="18411"/>
            <a:ext cx="10515600" cy="1325563"/>
          </a:xfrm>
        </p:spPr>
        <p:txBody>
          <a:bodyPr/>
          <a:lstStyle/>
          <a:p>
            <a:r>
              <a:rPr lang="en-US" b="1" dirty="0"/>
              <a:t>Literature Survey</a:t>
            </a:r>
            <a:endParaRPr lang="en-IN" b="1" dirty="0"/>
          </a:p>
        </p:txBody>
      </p:sp>
      <p:graphicFrame>
        <p:nvGraphicFramePr>
          <p:cNvPr id="4" name="Table 4">
            <a:extLst>
              <a:ext uri="{FF2B5EF4-FFF2-40B4-BE49-F238E27FC236}">
                <a16:creationId xmlns:a16="http://schemas.microsoft.com/office/drawing/2014/main" id="{7F53C90B-60B9-FB18-0E48-F10E19499CC2}"/>
              </a:ext>
            </a:extLst>
          </p:cNvPr>
          <p:cNvGraphicFramePr>
            <a:graphicFrameLocks noGrp="1"/>
          </p:cNvGraphicFramePr>
          <p:nvPr>
            <p:ph idx="1"/>
            <p:extLst>
              <p:ext uri="{D42A27DB-BD31-4B8C-83A1-F6EECF244321}">
                <p14:modId xmlns:p14="http://schemas.microsoft.com/office/powerpoint/2010/main" val="1299564293"/>
              </p:ext>
            </p:extLst>
          </p:nvPr>
        </p:nvGraphicFramePr>
        <p:xfrm>
          <a:off x="838197" y="1036949"/>
          <a:ext cx="10515597" cy="4052111"/>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290707503"/>
                    </a:ext>
                  </a:extLst>
                </a:gridCol>
                <a:gridCol w="3505199">
                  <a:extLst>
                    <a:ext uri="{9D8B030D-6E8A-4147-A177-3AD203B41FA5}">
                      <a16:colId xmlns:a16="http://schemas.microsoft.com/office/drawing/2014/main" val="2033392110"/>
                    </a:ext>
                  </a:extLst>
                </a:gridCol>
                <a:gridCol w="3505199">
                  <a:extLst>
                    <a:ext uri="{9D8B030D-6E8A-4147-A177-3AD203B41FA5}">
                      <a16:colId xmlns:a16="http://schemas.microsoft.com/office/drawing/2014/main" val="2833572366"/>
                    </a:ext>
                  </a:extLst>
                </a:gridCol>
              </a:tblGrid>
              <a:tr h="673232">
                <a:tc>
                  <a:txBody>
                    <a:bodyPr/>
                    <a:lstStyle/>
                    <a:p>
                      <a:r>
                        <a:rPr lang="en-US" dirty="0"/>
                        <a:t>Title/ Author</a:t>
                      </a:r>
                      <a:endParaRPr lang="en-IN" dirty="0"/>
                    </a:p>
                  </a:txBody>
                  <a:tcPr/>
                </a:tc>
                <a:tc>
                  <a:txBody>
                    <a:bodyPr/>
                    <a:lstStyle/>
                    <a:p>
                      <a:r>
                        <a:rPr lang="en-US" dirty="0"/>
                        <a:t>Year Published</a:t>
                      </a:r>
                      <a:endParaRPr lang="en-IN" dirty="0"/>
                    </a:p>
                  </a:txBody>
                  <a:tcPr/>
                </a:tc>
                <a:tc>
                  <a:txBody>
                    <a:bodyPr/>
                    <a:lstStyle/>
                    <a:p>
                      <a:endParaRPr lang="en-IN" dirty="0"/>
                    </a:p>
                  </a:txBody>
                  <a:tcPr/>
                </a:tc>
                <a:extLst>
                  <a:ext uri="{0D108BD9-81ED-4DB2-BD59-A6C34878D82A}">
                    <a16:rowId xmlns:a16="http://schemas.microsoft.com/office/drawing/2014/main" val="1622242063"/>
                  </a:ext>
                </a:extLst>
              </a:tr>
              <a:tr h="1504359">
                <a:tc>
                  <a:txBody>
                    <a:bodyPr/>
                    <a:lstStyle/>
                    <a:p>
                      <a:r>
                        <a:rPr lang="en-IN" sz="2000" b="1" dirty="0"/>
                        <a:t>A Technological Survey on Autonomous Home Cleaning Robots</a:t>
                      </a:r>
                    </a:p>
                    <a:p>
                      <a:r>
                        <a:rPr lang="en-US" sz="1800" b="0" dirty="0"/>
                        <a:t>Abhishek Pandey</a:t>
                      </a:r>
                    </a:p>
                  </a:txBody>
                  <a:tcPr/>
                </a:tc>
                <a:tc>
                  <a:txBody>
                    <a:bodyPr/>
                    <a:lstStyle/>
                    <a:p>
                      <a:r>
                        <a:rPr lang="en-US" dirty="0"/>
                        <a:t>2014</a:t>
                      </a:r>
                      <a:endParaRPr lang="en-IN" dirty="0"/>
                    </a:p>
                  </a:txBody>
                  <a:tcPr/>
                </a:tc>
                <a:tc>
                  <a:txBody>
                    <a:bodyPr/>
                    <a:lstStyle/>
                    <a:p>
                      <a:pPr marL="285750" indent="-285750">
                        <a:buFont typeface="Arial" panose="020B0604020202020204" pitchFamily="34" charset="0"/>
                        <a:buChar char="•"/>
                      </a:pPr>
                      <a:r>
                        <a:rPr lang="en-IN" sz="1300" b="0" i="0" kern="1200" dirty="0">
                          <a:solidFill>
                            <a:schemeClr val="dk1"/>
                          </a:solidFill>
                          <a:effectLst/>
                          <a:latin typeface="+mn-lt"/>
                          <a:ea typeface="+mn-ea"/>
                          <a:cs typeface="+mn-cs"/>
                        </a:rPr>
                        <a:t>It is intended to create up an autonomous automatic robot which will move itself without constant human instruction. </a:t>
                      </a:r>
                    </a:p>
                    <a:p>
                      <a:pPr marL="285750" indent="-285750">
                        <a:buFont typeface="Arial" panose="020B0604020202020204" pitchFamily="34" charset="0"/>
                        <a:buChar char="•"/>
                      </a:pPr>
                      <a:r>
                        <a:rPr lang="en-IN" sz="1300" b="0" i="0" kern="1200" dirty="0">
                          <a:solidFill>
                            <a:schemeClr val="dk1"/>
                          </a:solidFill>
                          <a:effectLst/>
                          <a:latin typeface="+mn-lt"/>
                          <a:ea typeface="+mn-ea"/>
                          <a:cs typeface="+mn-cs"/>
                        </a:rPr>
                        <a:t>The autonomous cleanser robot involves low power consuming electric components and it can operate at very low power.</a:t>
                      </a:r>
                      <a:endParaRPr lang="en-IN" sz="1300" dirty="0"/>
                    </a:p>
                  </a:txBody>
                  <a:tcPr/>
                </a:tc>
                <a:extLst>
                  <a:ext uri="{0D108BD9-81ED-4DB2-BD59-A6C34878D82A}">
                    <a16:rowId xmlns:a16="http://schemas.microsoft.com/office/drawing/2014/main" val="4072890566"/>
                  </a:ext>
                </a:extLst>
              </a:tr>
              <a:tr h="1500530">
                <a:tc>
                  <a:txBody>
                    <a:bodyPr/>
                    <a:lstStyle/>
                    <a:p>
                      <a:r>
                        <a:rPr lang="en-IN" sz="2000" b="1" dirty="0"/>
                        <a:t>Automatic &amp; Manual Vacuum Cleaning Robot</a:t>
                      </a:r>
                      <a:r>
                        <a:rPr lang="en-IN" sz="2000" dirty="0"/>
                        <a:t> </a:t>
                      </a:r>
                    </a:p>
                    <a:p>
                      <a:r>
                        <a:rPr lang="en-IN" sz="1800" b="0" i="0" kern="1200" dirty="0">
                          <a:solidFill>
                            <a:schemeClr val="dk1"/>
                          </a:solidFill>
                          <a:effectLst/>
                          <a:latin typeface="+mn-lt"/>
                          <a:ea typeface="+mn-ea"/>
                          <a:cs typeface="+mn-cs"/>
                        </a:rPr>
                        <a:t>Manisha </a:t>
                      </a:r>
                      <a:r>
                        <a:rPr lang="en-IN" sz="1800" b="0" i="0" kern="1200" dirty="0" err="1">
                          <a:solidFill>
                            <a:schemeClr val="dk1"/>
                          </a:solidFill>
                          <a:effectLst/>
                          <a:latin typeface="+mn-lt"/>
                          <a:ea typeface="+mn-ea"/>
                          <a:cs typeface="+mn-cs"/>
                        </a:rPr>
                        <a:t>Kukde</a:t>
                      </a:r>
                      <a:endParaRPr lang="en-IN" sz="1800" b="0" i="0" kern="1200" dirty="0">
                        <a:solidFill>
                          <a:schemeClr val="dk1"/>
                        </a:solidFill>
                        <a:effectLst/>
                        <a:latin typeface="+mn-lt"/>
                        <a:ea typeface="+mn-ea"/>
                        <a:cs typeface="+mn-cs"/>
                      </a:endParaRPr>
                    </a:p>
                    <a:p>
                      <a:endParaRPr lang="en-IN" sz="1600" b="1" i="0" kern="1200" dirty="0">
                        <a:solidFill>
                          <a:schemeClr val="dk1"/>
                        </a:solidFill>
                        <a:effectLst/>
                        <a:latin typeface="+mn-lt"/>
                        <a:ea typeface="+mn-ea"/>
                        <a:cs typeface="+mn-cs"/>
                      </a:endParaRPr>
                    </a:p>
                    <a:p>
                      <a:endParaRPr lang="en-IN" dirty="0"/>
                    </a:p>
                  </a:txBody>
                  <a:tcPr/>
                </a:tc>
                <a:tc>
                  <a:txBody>
                    <a:bodyPr/>
                    <a:lstStyle/>
                    <a:p>
                      <a:r>
                        <a:rPr lang="en-US" dirty="0"/>
                        <a:t>2018</a:t>
                      </a:r>
                      <a:endParaRPr lang="en-IN" dirty="0"/>
                    </a:p>
                  </a:txBody>
                  <a:tcPr/>
                </a:tc>
                <a:tc>
                  <a:txBody>
                    <a:bodyPr/>
                    <a:lstStyle/>
                    <a:p>
                      <a:pPr marL="285750" indent="-285750">
                        <a:buFont typeface="Arial" panose="020B0604020202020204" pitchFamily="34" charset="0"/>
                        <a:buChar char="•"/>
                      </a:pPr>
                      <a:r>
                        <a:rPr lang="en-IN" sz="1300" b="0" i="0" kern="1200" dirty="0">
                          <a:solidFill>
                            <a:schemeClr val="dk1"/>
                          </a:solidFill>
                          <a:effectLst/>
                          <a:latin typeface="+mn-lt"/>
                          <a:ea typeface="+mn-ea"/>
                          <a:cs typeface="+mn-cs"/>
                        </a:rPr>
                        <a:t>In this paper it is discussed about the Automatic Floor Cleaner. The project is often used for domestic and professional purpose to scrub the surface automatically and manually.</a:t>
                      </a:r>
                    </a:p>
                    <a:p>
                      <a:pPr marL="285750" indent="-285750">
                        <a:buFont typeface="Arial" panose="020B0604020202020204" pitchFamily="34" charset="0"/>
                        <a:buChar char="•"/>
                      </a:pPr>
                      <a:r>
                        <a:rPr lang="en-IN" sz="1300" b="0" i="0" kern="1200" dirty="0">
                          <a:solidFill>
                            <a:schemeClr val="dk1"/>
                          </a:solidFill>
                          <a:effectLst/>
                          <a:latin typeface="+mn-lt"/>
                          <a:ea typeface="+mn-ea"/>
                          <a:cs typeface="+mn-cs"/>
                        </a:rPr>
                        <a:t>When it's turned ON, it gulps within the dust particles by moving everywhere the surface (floor or the other area) because it moves over it.</a:t>
                      </a:r>
                    </a:p>
                  </a:txBody>
                  <a:tcPr/>
                </a:tc>
                <a:extLst>
                  <a:ext uri="{0D108BD9-81ED-4DB2-BD59-A6C34878D82A}">
                    <a16:rowId xmlns:a16="http://schemas.microsoft.com/office/drawing/2014/main" val="149299226"/>
                  </a:ext>
                </a:extLst>
              </a:tr>
            </a:tbl>
          </a:graphicData>
        </a:graphic>
      </p:graphicFrame>
    </p:spTree>
    <p:extLst>
      <p:ext uri="{BB962C8B-B14F-4D97-AF65-F5344CB8AC3E}">
        <p14:creationId xmlns:p14="http://schemas.microsoft.com/office/powerpoint/2010/main" val="221263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CBD3-26FF-752C-556B-8C44183AE870}"/>
              </a:ext>
            </a:extLst>
          </p:cNvPr>
          <p:cNvSpPr>
            <a:spLocks noGrp="1"/>
          </p:cNvSpPr>
          <p:nvPr>
            <p:ph type="title"/>
          </p:nvPr>
        </p:nvSpPr>
        <p:spPr/>
        <p:txBody>
          <a:bodyPr/>
          <a:lstStyle/>
          <a:p>
            <a:r>
              <a:rPr lang="en-US" b="1" dirty="0"/>
              <a:t>OBJECTIVES</a:t>
            </a:r>
            <a:endParaRPr lang="en-IN" b="1" dirty="0"/>
          </a:p>
        </p:txBody>
      </p:sp>
      <p:sp>
        <p:nvSpPr>
          <p:cNvPr id="3" name="Content Placeholder 2">
            <a:extLst>
              <a:ext uri="{FF2B5EF4-FFF2-40B4-BE49-F238E27FC236}">
                <a16:creationId xmlns:a16="http://schemas.microsoft.com/office/drawing/2014/main" id="{A7A25618-FDF2-1D5E-7BB1-E068AFC192FD}"/>
              </a:ext>
            </a:extLst>
          </p:cNvPr>
          <p:cNvSpPr>
            <a:spLocks noGrp="1"/>
          </p:cNvSpPr>
          <p:nvPr>
            <p:ph idx="1"/>
          </p:nvPr>
        </p:nvSpPr>
        <p:spPr/>
        <p:txBody>
          <a:bodyPr/>
          <a:lstStyle/>
          <a:p>
            <a:pPr algn="just">
              <a:buFont typeface="Arial" panose="020B0604020202020204" pitchFamily="34" charset="0"/>
              <a:buChar char="•"/>
            </a:pPr>
            <a:r>
              <a:rPr lang="en-IN" b="0" i="0" dirty="0">
                <a:solidFill>
                  <a:srgbClr val="000000"/>
                </a:solidFill>
                <a:effectLst/>
                <a:latin typeface="Arial" panose="020B0604020202020204" pitchFamily="34" charset="0"/>
              </a:rPr>
              <a:t>Developing Bluetooth controlled mobile robot.</a:t>
            </a:r>
          </a:p>
          <a:p>
            <a:pPr marL="0" indent="0" algn="just">
              <a:buNone/>
            </a:pPr>
            <a:endParaRPr lang="en-IN" b="0" i="0" dirty="0">
              <a:solidFill>
                <a:srgbClr val="000000"/>
              </a:solidFill>
              <a:effectLst/>
              <a:latin typeface="Arial" panose="020B0604020202020204" pitchFamily="34" charset="0"/>
            </a:endParaRPr>
          </a:p>
          <a:p>
            <a:pPr algn="just">
              <a:buFont typeface="Arial" panose="020B0604020202020204" pitchFamily="34" charset="0"/>
              <a:buChar char="•"/>
            </a:pPr>
            <a:r>
              <a:rPr lang="en-IN" b="0" i="0" dirty="0">
                <a:solidFill>
                  <a:srgbClr val="000000"/>
                </a:solidFill>
                <a:effectLst/>
                <a:latin typeface="Arial" panose="020B0604020202020204" pitchFamily="34" charset="0"/>
              </a:rPr>
              <a:t>To create a robot this carries out sweeping operation efficiently.</a:t>
            </a:r>
          </a:p>
          <a:p>
            <a:pPr marL="0" indent="0" algn="just">
              <a:buNone/>
            </a:pPr>
            <a:endParaRPr lang="en-IN" b="0" i="0" dirty="0">
              <a:solidFill>
                <a:srgbClr val="000000"/>
              </a:solidFill>
              <a:effectLst/>
              <a:latin typeface="Arial" panose="020B0604020202020204" pitchFamily="34" charset="0"/>
            </a:endParaRPr>
          </a:p>
          <a:p>
            <a:pPr algn="just">
              <a:buFont typeface="Arial" panose="020B0604020202020204" pitchFamily="34" charset="0"/>
              <a:buChar char="•"/>
            </a:pPr>
            <a:r>
              <a:rPr lang="en-IN" b="0" i="0" dirty="0">
                <a:solidFill>
                  <a:srgbClr val="000000"/>
                </a:solidFill>
                <a:effectLst/>
                <a:latin typeface="Arial" panose="020B0604020202020204" pitchFamily="34" charset="0"/>
              </a:rPr>
              <a:t>To try to moping operation whenever needed along with sweeping.</a:t>
            </a:r>
          </a:p>
          <a:p>
            <a:endParaRPr lang="en-IN" dirty="0"/>
          </a:p>
        </p:txBody>
      </p:sp>
    </p:spTree>
    <p:extLst>
      <p:ext uri="{BB962C8B-B14F-4D97-AF65-F5344CB8AC3E}">
        <p14:creationId xmlns:p14="http://schemas.microsoft.com/office/powerpoint/2010/main" val="2068458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A989-7438-0EBC-5FAA-F014A6BD50F2}"/>
              </a:ext>
            </a:extLst>
          </p:cNvPr>
          <p:cNvSpPr>
            <a:spLocks noGrp="1"/>
          </p:cNvSpPr>
          <p:nvPr>
            <p:ph type="title"/>
          </p:nvPr>
        </p:nvSpPr>
        <p:spPr/>
        <p:txBody>
          <a:bodyPr/>
          <a:lstStyle/>
          <a:p>
            <a:r>
              <a:rPr lang="en-US" b="1" dirty="0"/>
              <a:t>SOFTWARE REQUIREMENT</a:t>
            </a:r>
            <a:endParaRPr lang="en-IN" b="1" dirty="0"/>
          </a:p>
        </p:txBody>
      </p:sp>
      <p:sp>
        <p:nvSpPr>
          <p:cNvPr id="3" name="Content Placeholder 2">
            <a:extLst>
              <a:ext uri="{FF2B5EF4-FFF2-40B4-BE49-F238E27FC236}">
                <a16:creationId xmlns:a16="http://schemas.microsoft.com/office/drawing/2014/main" id="{AC7B937F-7F46-4D1A-8462-0AB1EBF62A61}"/>
              </a:ext>
            </a:extLst>
          </p:cNvPr>
          <p:cNvSpPr>
            <a:spLocks noGrp="1"/>
          </p:cNvSpPr>
          <p:nvPr>
            <p:ph idx="1"/>
          </p:nvPr>
        </p:nvSpPr>
        <p:spPr/>
        <p:txBody>
          <a:bodyPr/>
          <a:lstStyle/>
          <a:p>
            <a:r>
              <a:rPr lang="en-US" dirty="0"/>
              <a:t>Arduino IDE</a:t>
            </a:r>
          </a:p>
          <a:p>
            <a:r>
              <a:rPr lang="en-US" dirty="0"/>
              <a:t>Arduino Bluetooth Controller(Android App)</a:t>
            </a:r>
            <a:endParaRPr lang="en-IN" dirty="0"/>
          </a:p>
        </p:txBody>
      </p:sp>
    </p:spTree>
    <p:extLst>
      <p:ext uri="{BB962C8B-B14F-4D97-AF65-F5344CB8AC3E}">
        <p14:creationId xmlns:p14="http://schemas.microsoft.com/office/powerpoint/2010/main" val="2223194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1B04-3F2C-7453-92DE-71F12520F32F}"/>
              </a:ext>
            </a:extLst>
          </p:cNvPr>
          <p:cNvSpPr>
            <a:spLocks noGrp="1"/>
          </p:cNvSpPr>
          <p:nvPr>
            <p:ph type="title"/>
          </p:nvPr>
        </p:nvSpPr>
        <p:spPr/>
        <p:txBody>
          <a:bodyPr/>
          <a:lstStyle/>
          <a:p>
            <a:r>
              <a:rPr lang="en-US" b="1" dirty="0"/>
              <a:t>HARDWARE REQUIREMENTS</a:t>
            </a:r>
            <a:endParaRPr lang="en-IN" b="1" dirty="0"/>
          </a:p>
        </p:txBody>
      </p:sp>
      <p:sp>
        <p:nvSpPr>
          <p:cNvPr id="3" name="Content Placeholder 2">
            <a:extLst>
              <a:ext uri="{FF2B5EF4-FFF2-40B4-BE49-F238E27FC236}">
                <a16:creationId xmlns:a16="http://schemas.microsoft.com/office/drawing/2014/main" id="{B308F608-C7E2-85D5-B251-1F7C2DEBF783}"/>
              </a:ext>
            </a:extLst>
          </p:cNvPr>
          <p:cNvSpPr>
            <a:spLocks noGrp="1"/>
          </p:cNvSpPr>
          <p:nvPr>
            <p:ph idx="1"/>
          </p:nvPr>
        </p:nvSpPr>
        <p:spPr/>
        <p:txBody>
          <a:bodyPr/>
          <a:lstStyle/>
          <a:p>
            <a:r>
              <a:rPr lang="en-US" dirty="0"/>
              <a:t>Arduino Nano</a:t>
            </a:r>
          </a:p>
          <a:p>
            <a:r>
              <a:rPr lang="en-US" dirty="0"/>
              <a:t>HC05 Bluetooth Module</a:t>
            </a:r>
          </a:p>
          <a:p>
            <a:r>
              <a:rPr lang="en-US" dirty="0"/>
              <a:t>3 HC SR04 Ultrasonic Sensors</a:t>
            </a:r>
          </a:p>
          <a:p>
            <a:r>
              <a:rPr lang="en-US" dirty="0"/>
              <a:t>2 100 rpm Geared Motors</a:t>
            </a:r>
          </a:p>
          <a:p>
            <a:r>
              <a:rPr lang="en-US" dirty="0"/>
              <a:t>L293D/L293 Motor Driver Board</a:t>
            </a:r>
          </a:p>
          <a:p>
            <a:r>
              <a:rPr lang="en-US" dirty="0"/>
              <a:t>2 Wheels for Motor</a:t>
            </a:r>
          </a:p>
          <a:p>
            <a:r>
              <a:rPr lang="en-US" dirty="0"/>
              <a:t>12V Diaphragm Water Pump</a:t>
            </a:r>
          </a:p>
          <a:p>
            <a:r>
              <a:rPr lang="en-US" dirty="0"/>
              <a:t>3 18650 Lithium Ion Batteries</a:t>
            </a:r>
            <a:endParaRPr lang="en-IN" dirty="0"/>
          </a:p>
        </p:txBody>
      </p:sp>
    </p:spTree>
    <p:extLst>
      <p:ext uri="{BB962C8B-B14F-4D97-AF65-F5344CB8AC3E}">
        <p14:creationId xmlns:p14="http://schemas.microsoft.com/office/powerpoint/2010/main" val="4150356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8CA40-5D31-38A6-4770-BAABF7421A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0C4AE0-98B5-BB96-7D61-9C6781566AAB}"/>
              </a:ext>
            </a:extLst>
          </p:cNvPr>
          <p:cNvSpPr>
            <a:spLocks noGrp="1"/>
          </p:cNvSpPr>
          <p:nvPr>
            <p:ph idx="1"/>
          </p:nvPr>
        </p:nvSpPr>
        <p:spPr/>
        <p:txBody>
          <a:bodyPr>
            <a:normAutofit lnSpcReduction="10000"/>
          </a:bodyPr>
          <a:lstStyle/>
          <a:p>
            <a:r>
              <a:rPr lang="en-US" dirty="0"/>
              <a:t>3 Cell Holders</a:t>
            </a:r>
          </a:p>
          <a:p>
            <a:r>
              <a:rPr lang="en-US" dirty="0"/>
              <a:t>16x2 LCD Character Display</a:t>
            </a:r>
          </a:p>
          <a:p>
            <a:r>
              <a:rPr lang="en-US" dirty="0"/>
              <a:t>5V Single Channel Relay Module</a:t>
            </a:r>
          </a:p>
          <a:p>
            <a:r>
              <a:rPr lang="en-US" dirty="0"/>
              <a:t>Zero Board</a:t>
            </a:r>
          </a:p>
          <a:p>
            <a:r>
              <a:rPr lang="en-US" dirty="0"/>
              <a:t>7805 Voltage Regulator</a:t>
            </a:r>
          </a:p>
          <a:p>
            <a:r>
              <a:rPr lang="en-US" dirty="0"/>
              <a:t>1k, 2k, 10k Resistors</a:t>
            </a:r>
          </a:p>
          <a:p>
            <a:r>
              <a:rPr lang="en-US" dirty="0"/>
              <a:t>Male/Female Headers</a:t>
            </a:r>
          </a:p>
          <a:p>
            <a:r>
              <a:rPr lang="en-US" dirty="0"/>
              <a:t>Screw Terminals</a:t>
            </a:r>
          </a:p>
          <a:p>
            <a:r>
              <a:rPr lang="en-US" dirty="0"/>
              <a:t>Female to Female Jumper Wires</a:t>
            </a:r>
            <a:endParaRPr lang="en-IN" dirty="0"/>
          </a:p>
        </p:txBody>
      </p:sp>
    </p:spTree>
    <p:extLst>
      <p:ext uri="{BB962C8B-B14F-4D97-AF65-F5344CB8AC3E}">
        <p14:creationId xmlns:p14="http://schemas.microsoft.com/office/powerpoint/2010/main" val="3768522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TotalTime>
  <Words>1056</Words>
  <Application>Microsoft Office PowerPoint</Application>
  <PresentationFormat>Widescreen</PresentationFormat>
  <Paragraphs>179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Intelligent Robot Floor Cleaner</vt:lpstr>
      <vt:lpstr>Introduction</vt:lpstr>
      <vt:lpstr>Problem Statement</vt:lpstr>
      <vt:lpstr>Literature Survey</vt:lpstr>
      <vt:lpstr>Literature Survey</vt:lpstr>
      <vt:lpstr>OBJECTIVES</vt:lpstr>
      <vt:lpstr>SOFTWARE REQUIREMENT</vt:lpstr>
      <vt:lpstr>HARDWARE REQUIREMENTS</vt:lpstr>
      <vt:lpstr>PowerPoint Presentation</vt:lpstr>
      <vt:lpstr>PowerPoint Presentation</vt:lpstr>
      <vt:lpstr>COST ESTIMATION</vt:lpstr>
      <vt:lpstr>COST ESTIMATION</vt:lpstr>
      <vt:lpstr>COST ESTIMATION</vt:lpstr>
      <vt:lpstr>NON FUNCTIONAL REQUIREMENTS</vt:lpstr>
      <vt:lpstr>PROPOSED SYSTEM</vt:lpstr>
      <vt:lpstr>IMPLEMENTATION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Robot Floor Cleaner</dc:title>
  <dc:creator>RITIK POONIA</dc:creator>
  <cp:lastModifiedBy>RITIK POONIA</cp:lastModifiedBy>
  <cp:revision>35</cp:revision>
  <dcterms:created xsi:type="dcterms:W3CDTF">2022-10-09T13:39:13Z</dcterms:created>
  <dcterms:modified xsi:type="dcterms:W3CDTF">2022-10-09T16:57:06Z</dcterms:modified>
</cp:coreProperties>
</file>