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65" r:id="rId6"/>
    <p:sldId id="280" r:id="rId7"/>
    <p:sldId id="257" r:id="rId8"/>
    <p:sldId id="276" r:id="rId9"/>
    <p:sldId id="277" r:id="rId10"/>
    <p:sldId id="260" r:id="rId11"/>
    <p:sldId id="279" r:id="rId12"/>
    <p:sldId id="278" r:id="rId13"/>
    <p:sldId id="266"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B131D-6109-4273-A19E-E727F8730BEB}" v="57" dt="2022-10-30T16:06:07.272"/>
    <p1510:client id="{B2710E28-BB00-45C4-909F-98E14FB0D613}" v="176" dt="2022-10-30T14:32:38.111"/>
    <p1510:client id="{C42B6E75-8097-411C-9E4A-923D186651BF}" v="93" dt="2022-10-30T18:47:57.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81" d="100"/>
          <a:sy n="81" d="100"/>
        </p:scale>
        <p:origin x="1046" y="53"/>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10/31/2022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10/31/2022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10/31/2022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10/31/2022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10/31/2022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10/31/2022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10/31/2022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10/31/2022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10/31/2022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10/31/2022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10/31/2022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blynk.io/en/blynk.edgent-firmware-api/blynk-timer" TargetMode="External"/><Relationship Id="rId7" Type="http://schemas.openxmlformats.org/officeDocument/2006/relationships/hyperlink" Target="https://www.youtube.com/watch?v=g1mk-UGgWGU" TargetMode="External"/><Relationship Id="rId2" Type="http://schemas.openxmlformats.org/officeDocument/2006/relationships/hyperlink" Target="https://docs.blynk.io/en/getting-started/template-quick-setup/set-up-mobile-app-" TargetMode="External"/><Relationship Id="rId1" Type="http://schemas.openxmlformats.org/officeDocument/2006/relationships/slideLayout" Target="../slideLayouts/slideLayout12.xml"/><Relationship Id="rId6" Type="http://schemas.openxmlformats.org/officeDocument/2006/relationships/hyperlink" Target="https://www.youtube.com/watch?v=FbbTKxITW6E&amp;t=438s" TargetMode="External"/><Relationship Id="rId5" Type="http://schemas.openxmlformats.org/officeDocument/2006/relationships/hyperlink" Target="https://docs.blynk.io/en/getting-started/using-virtual-pins-to-control-physical-devices" TargetMode="External"/><Relationship Id="rId4" Type="http://schemas.openxmlformats.org/officeDocument/2006/relationships/hyperlink" Target="https://randomnerdtutorials.com/esp8266-pinout-reference-gpio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73296" y="4116701"/>
            <a:ext cx="8062849" cy="1035319"/>
          </a:xfrm>
        </p:spPr>
        <p:txBody>
          <a:bodyPr/>
          <a:lstStyle/>
          <a:p>
            <a:pPr algn="ctr"/>
            <a:r>
              <a:rPr lang="en" sz="4000" dirty="0">
                <a:latin typeface="Inter"/>
              </a:rPr>
              <a:t>Intelligent and Weather Adaptive Street Lighting System</a:t>
            </a:r>
            <a:br>
              <a:rPr lang="en" sz="4000" dirty="0">
                <a:latin typeface="Inter"/>
              </a:rPr>
            </a:br>
            <a:br>
              <a:rPr lang="en" sz="4000" dirty="0">
                <a:latin typeface="Inter"/>
              </a:rPr>
            </a:br>
            <a:r>
              <a:rPr lang="en" sz="4000" dirty="0">
                <a:latin typeface="Inter"/>
                <a:ea typeface="+mj-lt"/>
                <a:cs typeface="+mj-lt"/>
              </a:rPr>
              <a:t>AE-16</a:t>
            </a:r>
            <a:br>
              <a:rPr lang="en" sz="4000" dirty="0">
                <a:latin typeface="Inter"/>
                <a:ea typeface="+mj-lt"/>
                <a:cs typeface="+mj-lt"/>
              </a:rPr>
            </a:br>
            <a:endParaRPr lang="en" sz="4000" dirty="0">
              <a:latin typeface="Inter"/>
              <a:ea typeface="+mj-lt"/>
              <a:cs typeface="+mj-lt"/>
            </a:endParaRPr>
          </a:p>
          <a:p>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97802" y="4696742"/>
            <a:ext cx="9500507" cy="806675"/>
          </a:xfrm>
        </p:spPr>
        <p:txBody>
          <a:bodyPr vert="horz" lIns="91440" tIns="45720" rIns="91440" bIns="45720" rtlCol="0" anchor="t">
            <a:noAutofit/>
          </a:bodyPr>
          <a:lstStyle/>
          <a:p>
            <a:pPr>
              <a:lnSpc>
                <a:spcPct val="100000"/>
              </a:lnSpc>
              <a:spcBef>
                <a:spcPts val="0"/>
              </a:spcBef>
            </a:pPr>
            <a:r>
              <a:rPr lang="en-US" sz="2000" b="1" dirty="0">
                <a:ea typeface="+mn-lt"/>
                <a:cs typeface="+mn-lt"/>
              </a:rPr>
              <a:t>TEAM MEMBERS</a:t>
            </a:r>
            <a:endParaRPr lang="en-US" sz="2000" dirty="0">
              <a:ea typeface="+mn-lt"/>
              <a:cs typeface="+mn-lt"/>
            </a:endParaRPr>
          </a:p>
          <a:p>
            <a:pPr>
              <a:lnSpc>
                <a:spcPct val="100000"/>
              </a:lnSpc>
              <a:spcBef>
                <a:spcPts val="0"/>
              </a:spcBef>
            </a:pPr>
            <a:r>
              <a:rPr lang="en-US" sz="2000" b="1" u="sng" dirty="0">
                <a:ea typeface="+mn-lt"/>
                <a:cs typeface="+mn-lt"/>
              </a:rPr>
              <a:t>NAME</a:t>
            </a:r>
            <a:r>
              <a:rPr lang="en-US" sz="2000" b="1" dirty="0">
                <a:ea typeface="+mn-lt"/>
                <a:cs typeface="+mn-lt"/>
              </a:rPr>
              <a:t>                             </a:t>
            </a:r>
            <a:r>
              <a:rPr lang="en-US" sz="2000" b="1" u="sng" dirty="0">
                <a:ea typeface="+mn-lt"/>
                <a:cs typeface="+mn-lt"/>
              </a:rPr>
              <a:t> ROLL</a:t>
            </a:r>
            <a:endParaRPr lang="en-US" sz="2000" dirty="0">
              <a:ea typeface="+mn-lt"/>
              <a:cs typeface="+mn-lt"/>
            </a:endParaRPr>
          </a:p>
          <a:p>
            <a:pPr>
              <a:lnSpc>
                <a:spcPct val="100000"/>
              </a:lnSpc>
              <a:spcBef>
                <a:spcPts val="0"/>
              </a:spcBef>
            </a:pPr>
            <a:r>
              <a:rPr lang="en-US" sz="2000" b="1" dirty="0">
                <a:ea typeface="+mn-lt"/>
                <a:cs typeface="+mn-lt"/>
              </a:rPr>
              <a:t>AKASH ARYAN              523</a:t>
            </a:r>
            <a:endParaRPr lang="en-US" sz="2000" dirty="0">
              <a:ea typeface="+mn-lt"/>
              <a:cs typeface="+mn-lt"/>
            </a:endParaRPr>
          </a:p>
          <a:p>
            <a:pPr>
              <a:lnSpc>
                <a:spcPct val="100000"/>
              </a:lnSpc>
              <a:spcBef>
                <a:spcPts val="0"/>
              </a:spcBef>
            </a:pPr>
            <a:r>
              <a:rPr lang="en-US" sz="2000" b="1" dirty="0">
                <a:ea typeface="+mn-lt"/>
                <a:cs typeface="+mn-lt"/>
              </a:rPr>
              <a:t>SHOURYA                       553</a:t>
            </a:r>
            <a:endParaRPr lang="en-US" sz="2000" dirty="0">
              <a:ea typeface="+mn-lt"/>
              <a:cs typeface="+mn-lt"/>
            </a:endParaRPr>
          </a:p>
          <a:p>
            <a:pPr>
              <a:lnSpc>
                <a:spcPct val="100000"/>
              </a:lnSpc>
              <a:spcBef>
                <a:spcPts val="0"/>
              </a:spcBef>
            </a:pPr>
            <a:r>
              <a:rPr lang="en-US" sz="2000" b="1" dirty="0">
                <a:ea typeface="+mn-lt"/>
                <a:cs typeface="+mn-lt"/>
              </a:rPr>
              <a:t>NITIN KUMAR                538</a:t>
            </a:r>
            <a:endParaRPr lang="en-US" sz="2000" dirty="0">
              <a:ea typeface="+mn-lt"/>
              <a:cs typeface="+mn-lt"/>
            </a:endParaRPr>
          </a:p>
          <a:p>
            <a:pPr>
              <a:lnSpc>
                <a:spcPct val="100000"/>
              </a:lnSpc>
              <a:spcBef>
                <a:spcPts val="0"/>
              </a:spcBef>
            </a:pPr>
            <a:r>
              <a:rPr lang="en-US" sz="2000" b="1" dirty="0">
                <a:ea typeface="+mn-lt"/>
                <a:cs typeface="+mn-lt"/>
              </a:rPr>
              <a:t>SHUBHAM KUMAR        518 </a:t>
            </a:r>
            <a:endParaRPr lang="en-US" sz="2000" dirty="0">
              <a:ea typeface="+mn-lt"/>
              <a:cs typeface="+mn-lt"/>
            </a:endParaRPr>
          </a:p>
          <a:p>
            <a:pPr>
              <a:lnSpc>
                <a:spcPct val="100000"/>
              </a:lnSpc>
              <a:spcBef>
                <a:spcPts val="0"/>
              </a:spcBef>
            </a:pPr>
            <a:r>
              <a:rPr lang="en-US" sz="2000" b="1" dirty="0">
                <a:ea typeface="+mn-lt"/>
                <a:cs typeface="+mn-lt"/>
              </a:rPr>
              <a:t>VAIBHAV KUMAR           513</a:t>
            </a:r>
            <a:endParaRPr lang="en-US" sz="2000" dirty="0"/>
          </a:p>
        </p:txBody>
      </p:sp>
      <p:pic>
        <p:nvPicPr>
          <p:cNvPr id="4" name="Picture 4">
            <a:extLst>
              <a:ext uri="{FF2B5EF4-FFF2-40B4-BE49-F238E27FC236}">
                <a16:creationId xmlns:a16="http://schemas.microsoft.com/office/drawing/2014/main" id="{5838E475-C8EE-9F3A-CC7E-97C5080A1CD1}"/>
              </a:ext>
            </a:extLst>
          </p:cNvPr>
          <p:cNvPicPr>
            <a:picLocks noChangeAspect="1"/>
          </p:cNvPicPr>
          <p:nvPr/>
        </p:nvPicPr>
        <p:blipFill>
          <a:blip r:embed="rId2"/>
          <a:stretch>
            <a:fillRect/>
          </a:stretch>
        </p:blipFill>
        <p:spPr>
          <a:xfrm>
            <a:off x="77273" y="130170"/>
            <a:ext cx="2743200" cy="65191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215382" y="-363719"/>
            <a:ext cx="9779183" cy="1325563"/>
          </a:xfrm>
        </p:spPr>
        <p:txBody>
          <a:bodyPr/>
          <a:lstStyle/>
          <a:p>
            <a:r>
              <a:rPr lang="en-US" dirty="0"/>
              <a:t>References</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339366" y="1338540"/>
            <a:ext cx="10652288" cy="4308116"/>
          </a:xfrm>
        </p:spPr>
        <p:txBody>
          <a:bodyPr vert="horz" lIns="91440" tIns="45720" rIns="91440" bIns="45720" rtlCol="0" anchor="t">
            <a:noAutofit/>
          </a:bodyPr>
          <a:lstStyle/>
          <a:p>
            <a:pPr marL="457200" indent="-457200">
              <a:buFont typeface="+mj-lt"/>
              <a:buAutoNum type="arabicPeriod"/>
            </a:pPr>
            <a:r>
              <a:rPr lang="en-US" dirty="0">
                <a:hlinkClick r:id="rId2"/>
              </a:rPr>
              <a:t>https://docs.blynk.io/en/getting-started/template-quick-setup/set-up-mobile-app-</a:t>
            </a:r>
            <a:r>
              <a:rPr lang="en-US" dirty="0"/>
              <a:t>   dashboard</a:t>
            </a:r>
          </a:p>
          <a:p>
            <a:pPr marL="457200" indent="-457200">
              <a:buFont typeface="+mj-lt"/>
              <a:buAutoNum type="arabicPeriod"/>
            </a:pPr>
            <a:r>
              <a:rPr lang="en-US" dirty="0">
                <a:hlinkClick r:id="rId3"/>
              </a:rPr>
              <a:t>https://docs.blynk.io/en/blynk.edgent-firmware-api/blynk-timer</a:t>
            </a:r>
            <a:endParaRPr lang="en-US" dirty="0"/>
          </a:p>
          <a:p>
            <a:pPr marL="457200" indent="-457200">
              <a:buFont typeface="+mj-lt"/>
              <a:buAutoNum type="arabicPeriod"/>
            </a:pPr>
            <a:r>
              <a:rPr lang="en-US" dirty="0">
                <a:hlinkClick r:id="rId4"/>
              </a:rPr>
              <a:t>https://randomnerdtutorials.com/esp8266-pinout-reference-gpios/</a:t>
            </a:r>
            <a:endParaRPr lang="en-US" dirty="0"/>
          </a:p>
          <a:p>
            <a:pPr marL="457200" indent="-457200">
              <a:buFont typeface="+mj-lt"/>
              <a:buAutoNum type="arabicPeriod"/>
            </a:pPr>
            <a:r>
              <a:rPr lang="en-US" dirty="0">
                <a:hlinkClick r:id="rId5"/>
              </a:rPr>
              <a:t>https://docs.blynk.io/en/getting-started/using-virtual-pins-to-control-physical-devices</a:t>
            </a:r>
            <a:endParaRPr lang="en-US" dirty="0"/>
          </a:p>
          <a:p>
            <a:pPr marL="457200" indent="-457200">
              <a:buFont typeface="+mj-lt"/>
              <a:buAutoNum type="arabicPeriod"/>
            </a:pPr>
            <a:r>
              <a:rPr lang="en-US" dirty="0">
                <a:hlinkClick r:id="rId6"/>
              </a:rPr>
              <a:t>https://www.youtube.com/watch?v=FbbTKxITW6E&amp;t=438s</a:t>
            </a:r>
            <a:endParaRPr lang="en-US" dirty="0"/>
          </a:p>
          <a:p>
            <a:pPr marL="457200" indent="-457200">
              <a:buFont typeface="+mj-lt"/>
              <a:buAutoNum type="arabicPeriod"/>
            </a:pPr>
            <a:r>
              <a:rPr lang="en-US" dirty="0">
                <a:hlinkClick r:id="rId7"/>
              </a:rPr>
              <a:t>https://www.youtube.com/watch?v=g1mk-UGgWGU</a:t>
            </a:r>
            <a:endParaRPr lang="en-US" dirty="0"/>
          </a:p>
          <a:p>
            <a:pPr marL="457200" indent="-457200">
              <a:buFont typeface="+mj-lt"/>
              <a:buAutoNum type="arabicPeriod"/>
            </a:pPr>
            <a:r>
              <a:rPr lang="en-US" dirty="0"/>
              <a:t>https://docs.blynk.io/en/blynk.apps/widgets-app</a:t>
            </a:r>
          </a:p>
          <a:p>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03100" y="1669715"/>
            <a:ext cx="6220278" cy="2387600"/>
          </a:xfrm>
        </p:spPr>
        <p:txBody>
          <a:bodyPr/>
          <a:lstStyle/>
          <a:p>
            <a:r>
              <a:rPr lang="en-US" sz="8800"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 dirty="0">
                <a:latin typeface="Inter"/>
              </a:rPr>
              <a:t>INTRODUCTION</a:t>
            </a:r>
            <a:endParaRPr lang="en-US" b="0" dirty="0">
              <a:ea typeface="+mj-lt"/>
              <a:cs typeface="+mj-lt"/>
            </a:endParaRPr>
          </a:p>
          <a:p>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2337" y="1422766"/>
            <a:ext cx="8892003" cy="2828613"/>
          </a:xfrm>
        </p:spPr>
        <p:txBody>
          <a:bodyPr vert="horz" lIns="91440" tIns="45720" rIns="91440" bIns="45720" rtlCol="0" anchor="t">
            <a:noAutofit/>
          </a:bodyPr>
          <a:lstStyle/>
          <a:p>
            <a:pPr marL="457200" indent="-336550" algn="just">
              <a:lnSpc>
                <a:spcPct val="114999"/>
              </a:lnSpc>
              <a:spcBef>
                <a:spcPts val="0"/>
              </a:spcBef>
              <a:buFont typeface="Inter,Sans-Serif"/>
              <a:buChar char="●"/>
            </a:pPr>
            <a:r>
              <a:rPr lang="en" sz="2400" dirty="0">
                <a:latin typeface="Inter"/>
              </a:rPr>
              <a:t>The street lighting is one of the largest energy expenses for a city. AN intelligent street lighting system can cut municipal street lighting costs as much as 50%-70%.</a:t>
            </a:r>
            <a:endParaRPr lang="en-US" sz="2400" dirty="0">
              <a:ea typeface="+mn-lt"/>
              <a:cs typeface="+mn-lt"/>
            </a:endParaRPr>
          </a:p>
          <a:p>
            <a:pPr marL="457200" indent="-336550" algn="just">
              <a:lnSpc>
                <a:spcPct val="114999"/>
              </a:lnSpc>
              <a:spcBef>
                <a:spcPts val="0"/>
              </a:spcBef>
              <a:buFont typeface="Inter,Sans-Serif"/>
              <a:buChar char="●"/>
            </a:pPr>
            <a:r>
              <a:rPr lang="en" sz="2400" dirty="0">
                <a:latin typeface="Inter"/>
              </a:rPr>
              <a:t>An intelligent street lighting system is a system that adjusts light output based on usage and occupancy, i.e., automating classification of pedestrian versus cyclist, versus automotive.</a:t>
            </a:r>
            <a:endParaRPr lang="en-US" sz="2400" dirty="0">
              <a:ea typeface="+mn-lt"/>
              <a:cs typeface="+mn-lt"/>
            </a:endParaRPr>
          </a:p>
          <a:p>
            <a:pPr marL="457200" indent="-336550" algn="just">
              <a:lnSpc>
                <a:spcPct val="114999"/>
              </a:lnSpc>
              <a:spcBef>
                <a:spcPts val="0"/>
              </a:spcBef>
              <a:buFont typeface="Inter,Sans-Serif"/>
              <a:buChar char="●"/>
            </a:pPr>
            <a:r>
              <a:rPr lang="en" sz="2400" dirty="0">
                <a:latin typeface="Inter"/>
              </a:rPr>
              <a:t>An intelligent street light management proposes the installation of the wireless based system to control the actual energy consumption of the street lights and take appropriate energy consumption reduction measures through power conditioning an</a:t>
            </a:r>
            <a:endParaRPr lang="en-US" sz="2400"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 dirty="0">
                <a:latin typeface="Inter"/>
              </a:rPr>
              <a:t>PROBLEM STATEMENT</a:t>
            </a:r>
            <a:endParaRPr lang="en-US" dirty="0"/>
          </a:p>
          <a:p>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2337" y="1712540"/>
            <a:ext cx="10051101" cy="2817881"/>
          </a:xfrm>
        </p:spPr>
        <p:txBody>
          <a:bodyPr vert="horz" lIns="91440" tIns="45720" rIns="91440" bIns="45720" rtlCol="0" anchor="t">
            <a:noAutofit/>
          </a:bodyPr>
          <a:lstStyle/>
          <a:p>
            <a:pPr marL="120650" algn="just">
              <a:lnSpc>
                <a:spcPct val="114999"/>
              </a:lnSpc>
              <a:spcBef>
                <a:spcPts val="0"/>
              </a:spcBef>
            </a:pPr>
            <a:r>
              <a:rPr lang="en" sz="2400" dirty="0">
                <a:latin typeface="Inter"/>
              </a:rPr>
              <a:t>We have found within the urban communities where the street lights are one of the immense vitality costs for a city. We have a manual framework where the lights will turn ON before dusk and will turn OFF the following morning after adequate light is outside. So there is a parcel of vitality waste among ON and OFF planning. Delayed reports of faulty street lights condition and their diagnostic.</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5188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ea typeface="+mn-lt"/>
                <a:cs typeface="+mn-lt"/>
              </a:rPr>
              <a:t>1.components</a:t>
            </a:r>
            <a:endParaRPr lang="en-US"/>
          </a:p>
          <a:p>
            <a:r>
              <a:rPr lang="en-US" dirty="0">
                <a:ea typeface="+mn-lt"/>
                <a:cs typeface="+mn-lt"/>
              </a:rPr>
              <a:t>2.circuit diagram</a:t>
            </a:r>
            <a:endParaRPr lang="en-US"/>
          </a:p>
          <a:p>
            <a:r>
              <a:rPr lang="en-US" dirty="0">
                <a:ea typeface="+mn-lt"/>
                <a:cs typeface="+mn-lt"/>
              </a:rPr>
              <a:t>3.code</a:t>
            </a:r>
            <a:endParaRPr lang="en-US"/>
          </a:p>
          <a:p>
            <a:r>
              <a:rPr lang="en-US" dirty="0">
                <a:ea typeface="+mn-lt"/>
                <a:cs typeface="+mn-lt"/>
              </a:rPr>
              <a:t>4.screenshots</a:t>
            </a:r>
            <a:endParaRPr lang="en-US"/>
          </a:p>
          <a:p>
            <a:r>
              <a:rPr lang="en-US" dirty="0">
                <a:ea typeface="+mn-lt"/>
                <a:cs typeface="+mn-lt"/>
              </a:rPr>
              <a:t>5.references</a:t>
            </a:r>
            <a:endParaRPr lang="en-US" dirty="0"/>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56542" y="-542830"/>
            <a:ext cx="8401624" cy="1325563"/>
          </a:xfrm>
        </p:spPr>
        <p:txBody>
          <a:bodyPr/>
          <a:lstStyle/>
          <a:p>
            <a:r>
              <a:rPr lang="en-US" dirty="0"/>
              <a:t>1. </a:t>
            </a:r>
            <a:r>
              <a:rPr lang="en-US" sz="5500" dirty="0"/>
              <a:t>Components</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5</a:t>
            </a:fld>
            <a:endParaRPr lang="en-US" dirty="0"/>
          </a:p>
        </p:txBody>
      </p:sp>
      <p:graphicFrame>
        <p:nvGraphicFramePr>
          <p:cNvPr id="3" name="Table 6">
            <a:extLst>
              <a:ext uri="{FF2B5EF4-FFF2-40B4-BE49-F238E27FC236}">
                <a16:creationId xmlns:a16="http://schemas.microsoft.com/office/drawing/2014/main" id="{292CFCF2-51EC-A05F-2B8C-FC6F07B37539}"/>
              </a:ext>
            </a:extLst>
          </p:cNvPr>
          <p:cNvGraphicFramePr>
            <a:graphicFrameLocks noGrp="1"/>
          </p:cNvGraphicFramePr>
          <p:nvPr>
            <p:extLst>
              <p:ext uri="{D42A27DB-BD31-4B8C-83A1-F6EECF244321}">
                <p14:modId xmlns:p14="http://schemas.microsoft.com/office/powerpoint/2010/main" val="2862412498"/>
              </p:ext>
            </p:extLst>
          </p:nvPr>
        </p:nvGraphicFramePr>
        <p:xfrm>
          <a:off x="740531" y="1458805"/>
          <a:ext cx="8128000" cy="4392885"/>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58494658"/>
                    </a:ext>
                  </a:extLst>
                </a:gridCol>
                <a:gridCol w="4064000">
                  <a:extLst>
                    <a:ext uri="{9D8B030D-6E8A-4147-A177-3AD203B41FA5}">
                      <a16:colId xmlns:a16="http://schemas.microsoft.com/office/drawing/2014/main" val="442305806"/>
                    </a:ext>
                  </a:extLst>
                </a:gridCol>
              </a:tblGrid>
              <a:tr h="627555">
                <a:tc>
                  <a:txBody>
                    <a:bodyPr/>
                    <a:lstStyle/>
                    <a:p>
                      <a:pPr algn="ctr"/>
                      <a:r>
                        <a:rPr lang="en-US" dirty="0"/>
                        <a:t>NAME`</a:t>
                      </a:r>
                    </a:p>
                  </a:txBody>
                  <a:tcPr/>
                </a:tc>
                <a:tc>
                  <a:txBody>
                    <a:bodyPr/>
                    <a:lstStyle/>
                    <a:p>
                      <a:pPr algn="ctr"/>
                      <a:r>
                        <a:rPr lang="en-US" dirty="0"/>
                        <a:t>Quantity</a:t>
                      </a:r>
                    </a:p>
                  </a:txBody>
                  <a:tcPr/>
                </a:tc>
                <a:extLst>
                  <a:ext uri="{0D108BD9-81ED-4DB2-BD59-A6C34878D82A}">
                    <a16:rowId xmlns:a16="http://schemas.microsoft.com/office/drawing/2014/main" val="3480054262"/>
                  </a:ext>
                </a:extLst>
              </a:tr>
              <a:tr h="627555">
                <a:tc>
                  <a:txBody>
                    <a:bodyPr/>
                    <a:lstStyle/>
                    <a:p>
                      <a:pPr algn="ctr"/>
                      <a:r>
                        <a:rPr lang="en-US" dirty="0"/>
                        <a:t>ESP8266 Node MCU</a:t>
                      </a:r>
                    </a:p>
                  </a:txBody>
                  <a:tcPr/>
                </a:tc>
                <a:tc>
                  <a:txBody>
                    <a:bodyPr/>
                    <a:lstStyle/>
                    <a:p>
                      <a:pPr algn="ctr"/>
                      <a:r>
                        <a:rPr lang="en-US" dirty="0"/>
                        <a:t>1</a:t>
                      </a:r>
                    </a:p>
                  </a:txBody>
                  <a:tcPr/>
                </a:tc>
                <a:extLst>
                  <a:ext uri="{0D108BD9-81ED-4DB2-BD59-A6C34878D82A}">
                    <a16:rowId xmlns:a16="http://schemas.microsoft.com/office/drawing/2014/main" val="1308434220"/>
                  </a:ext>
                </a:extLst>
              </a:tr>
              <a:tr h="627555">
                <a:tc>
                  <a:txBody>
                    <a:bodyPr/>
                    <a:lstStyle/>
                    <a:p>
                      <a:pPr algn="ctr"/>
                      <a:r>
                        <a:rPr lang="en-US" dirty="0"/>
                        <a:t>IR Sensors</a:t>
                      </a:r>
                    </a:p>
                  </a:txBody>
                  <a:tcPr/>
                </a:tc>
                <a:tc>
                  <a:txBody>
                    <a:bodyPr/>
                    <a:lstStyle/>
                    <a:p>
                      <a:pPr algn="ctr"/>
                      <a:r>
                        <a:rPr lang="en-US" dirty="0"/>
                        <a:t>3</a:t>
                      </a:r>
                    </a:p>
                  </a:txBody>
                  <a:tcPr/>
                </a:tc>
                <a:extLst>
                  <a:ext uri="{0D108BD9-81ED-4DB2-BD59-A6C34878D82A}">
                    <a16:rowId xmlns:a16="http://schemas.microsoft.com/office/drawing/2014/main" val="731585442"/>
                  </a:ext>
                </a:extLst>
              </a:tr>
              <a:tr h="627555">
                <a:tc>
                  <a:txBody>
                    <a:bodyPr/>
                    <a:lstStyle/>
                    <a:p>
                      <a:pPr algn="ctr"/>
                      <a:r>
                        <a:rPr lang="en-US" dirty="0"/>
                        <a:t>LED</a:t>
                      </a:r>
                    </a:p>
                  </a:txBody>
                  <a:tcPr/>
                </a:tc>
                <a:tc>
                  <a:txBody>
                    <a:bodyPr/>
                    <a:lstStyle/>
                    <a:p>
                      <a:pPr algn="ctr"/>
                      <a:r>
                        <a:rPr lang="en-US" dirty="0"/>
                        <a:t>3</a:t>
                      </a:r>
                    </a:p>
                  </a:txBody>
                  <a:tcPr/>
                </a:tc>
                <a:extLst>
                  <a:ext uri="{0D108BD9-81ED-4DB2-BD59-A6C34878D82A}">
                    <a16:rowId xmlns:a16="http://schemas.microsoft.com/office/drawing/2014/main" val="3991291688"/>
                  </a:ext>
                </a:extLst>
              </a:tr>
              <a:tr h="627555">
                <a:tc>
                  <a:txBody>
                    <a:bodyPr/>
                    <a:lstStyle/>
                    <a:p>
                      <a:pPr algn="ctr"/>
                      <a:r>
                        <a:rPr lang="en-US" dirty="0"/>
                        <a:t>LDR Sensor</a:t>
                      </a:r>
                    </a:p>
                  </a:txBody>
                  <a:tcPr/>
                </a:tc>
                <a:tc>
                  <a:txBody>
                    <a:bodyPr/>
                    <a:lstStyle/>
                    <a:p>
                      <a:pPr algn="ctr"/>
                      <a:r>
                        <a:rPr lang="en-US" dirty="0"/>
                        <a:t>1</a:t>
                      </a:r>
                    </a:p>
                  </a:txBody>
                  <a:tcPr/>
                </a:tc>
                <a:extLst>
                  <a:ext uri="{0D108BD9-81ED-4DB2-BD59-A6C34878D82A}">
                    <a16:rowId xmlns:a16="http://schemas.microsoft.com/office/drawing/2014/main" val="294392175"/>
                  </a:ext>
                </a:extLst>
              </a:tr>
              <a:tr h="627555">
                <a:tc>
                  <a:txBody>
                    <a:bodyPr/>
                    <a:lstStyle/>
                    <a:p>
                      <a:pPr algn="ctr"/>
                      <a:r>
                        <a:rPr lang="en-US" dirty="0"/>
                        <a:t>Resistors(1k ohm)</a:t>
                      </a:r>
                    </a:p>
                  </a:txBody>
                  <a:tcPr/>
                </a:tc>
                <a:tc>
                  <a:txBody>
                    <a:bodyPr/>
                    <a:lstStyle/>
                    <a:p>
                      <a:pPr algn="ctr"/>
                      <a:r>
                        <a:rPr lang="en-US" dirty="0"/>
                        <a:t>3</a:t>
                      </a:r>
                    </a:p>
                  </a:txBody>
                  <a:tcPr/>
                </a:tc>
                <a:extLst>
                  <a:ext uri="{0D108BD9-81ED-4DB2-BD59-A6C34878D82A}">
                    <a16:rowId xmlns:a16="http://schemas.microsoft.com/office/drawing/2014/main" val="2520922500"/>
                  </a:ext>
                </a:extLst>
              </a:tr>
              <a:tr h="627555">
                <a:tc>
                  <a:txBody>
                    <a:bodyPr/>
                    <a:lstStyle/>
                    <a:p>
                      <a:pPr algn="ctr"/>
                      <a:r>
                        <a:rPr lang="en-US" dirty="0"/>
                        <a:t>Jumper Wires</a:t>
                      </a:r>
                    </a:p>
                  </a:txBody>
                  <a:tcPr/>
                </a:tc>
                <a:tc>
                  <a:txBody>
                    <a:bodyPr/>
                    <a:lstStyle/>
                    <a:p>
                      <a:pPr algn="ctr"/>
                      <a:endParaRPr lang="en-US" dirty="0"/>
                    </a:p>
                  </a:txBody>
                  <a:tcPr/>
                </a:tc>
                <a:extLst>
                  <a:ext uri="{0D108BD9-81ED-4DB2-BD59-A6C34878D82A}">
                    <a16:rowId xmlns:a16="http://schemas.microsoft.com/office/drawing/2014/main" val="1824917123"/>
                  </a:ext>
                </a:extLst>
              </a:tr>
            </a:tbl>
          </a:graphicData>
        </a:graphic>
      </p:graphicFrame>
    </p:spTree>
    <p:extLst>
      <p:ext uri="{BB962C8B-B14F-4D97-AF65-F5344CB8AC3E}">
        <p14:creationId xmlns:p14="http://schemas.microsoft.com/office/powerpoint/2010/main" val="13395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307366" y="-241170"/>
            <a:ext cx="8401624" cy="1325563"/>
          </a:xfrm>
        </p:spPr>
        <p:txBody>
          <a:bodyPr/>
          <a:lstStyle/>
          <a:p>
            <a:r>
              <a:rPr lang="en-US" dirty="0"/>
              <a:t> Smart Street Lighting System </a:t>
            </a:r>
            <a:endParaRPr lang="en-US" sz="5500" dirty="0"/>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flipV="1">
            <a:off x="8633145" y="2506199"/>
            <a:ext cx="295296" cy="400177"/>
          </a:xfrm>
        </p:spPr>
        <p:txBody>
          <a:bodyPr/>
          <a:lstStyle/>
          <a:p>
            <a:pPr>
              <a:lnSpc>
                <a:spcPct val="150000"/>
              </a:lnSpc>
              <a:spcBef>
                <a:spcPts val="1000"/>
              </a:spcBef>
            </a:pPr>
            <a:endParaRPr lang="en-US" sz="600" dirty="0">
              <a:latin typeface="Candara"/>
            </a:endParaRP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vert="horz" lIns="0" tIns="0" rIns="0" bIns="0" rtlCol="0" anchor="t">
            <a:noAutofit/>
          </a:bodyPr>
          <a:lstStyle/>
          <a:p>
            <a:endParaRPr lang="en-US" dirty="0"/>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endParaRPr lang="en-US" dirty="0"/>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vert="horz" lIns="0" tIns="0" rIns="0" bIns="0" rtlCol="0" anchor="t">
            <a:noAutofit/>
          </a:bodyPr>
          <a:lstStyle/>
          <a:p>
            <a:endParaRPr lang="en-US" dirty="0"/>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6</a:t>
            </a:fld>
            <a:endParaRPr lang="en-US" dirty="0"/>
          </a:p>
        </p:txBody>
      </p:sp>
      <p:sp>
        <p:nvSpPr>
          <p:cNvPr id="14" name="Text Placeholder 13">
            <a:extLst>
              <a:ext uri="{FF2B5EF4-FFF2-40B4-BE49-F238E27FC236}">
                <a16:creationId xmlns:a16="http://schemas.microsoft.com/office/drawing/2014/main" id="{921AA4B9-2EF4-A9ED-F493-747F38A1E347}"/>
              </a:ext>
            </a:extLst>
          </p:cNvPr>
          <p:cNvSpPr>
            <a:spLocks noGrp="1"/>
          </p:cNvSpPr>
          <p:nvPr>
            <p:ph type="body" sz="quarter" idx="24"/>
          </p:nvPr>
        </p:nvSpPr>
        <p:spPr/>
        <p:txBody>
          <a:bodyPr/>
          <a:lstStyle/>
          <a:p>
            <a:endParaRPr lang="en-US"/>
          </a:p>
        </p:txBody>
      </p:sp>
      <p:sp>
        <p:nvSpPr>
          <p:cNvPr id="16" name="Text Placeholder 15">
            <a:extLst>
              <a:ext uri="{FF2B5EF4-FFF2-40B4-BE49-F238E27FC236}">
                <a16:creationId xmlns:a16="http://schemas.microsoft.com/office/drawing/2014/main" id="{10775EC9-BEE0-4019-A620-F496506A4346}"/>
              </a:ext>
            </a:extLst>
          </p:cNvPr>
          <p:cNvSpPr>
            <a:spLocks noGrp="1"/>
          </p:cNvSpPr>
          <p:nvPr>
            <p:ph type="body" sz="quarter" idx="20"/>
          </p:nvPr>
        </p:nvSpPr>
        <p:spPr/>
        <p:txBody>
          <a:bodyPr/>
          <a:lstStyle/>
          <a:p>
            <a:endParaRPr lang="en-US"/>
          </a:p>
        </p:txBody>
      </p:sp>
      <p:pic>
        <p:nvPicPr>
          <p:cNvPr id="20" name="Picture 20" descr="Diagram, schematic&#10;&#10;Description automatically generated">
            <a:extLst>
              <a:ext uri="{FF2B5EF4-FFF2-40B4-BE49-F238E27FC236}">
                <a16:creationId xmlns:a16="http://schemas.microsoft.com/office/drawing/2014/main" id="{8927303B-B802-C232-9324-7E762A942E66}"/>
              </a:ext>
            </a:extLst>
          </p:cNvPr>
          <p:cNvPicPr>
            <a:picLocks noChangeAspect="1"/>
          </p:cNvPicPr>
          <p:nvPr/>
        </p:nvPicPr>
        <p:blipFill>
          <a:blip r:embed="rId2"/>
          <a:stretch>
            <a:fillRect/>
          </a:stretch>
        </p:blipFill>
        <p:spPr>
          <a:xfrm>
            <a:off x="173566" y="1793770"/>
            <a:ext cx="9495366" cy="4201795"/>
          </a:xfrm>
          <a:prstGeom prst="rect">
            <a:avLst/>
          </a:prstGeom>
        </p:spPr>
      </p:pic>
    </p:spTree>
    <p:extLst>
      <p:ext uri="{BB962C8B-B14F-4D97-AF65-F5344CB8AC3E}">
        <p14:creationId xmlns:p14="http://schemas.microsoft.com/office/powerpoint/2010/main" val="1148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69379" y="-241479"/>
            <a:ext cx="3565127" cy="1336295"/>
          </a:xfrm>
        </p:spPr>
        <p:txBody>
          <a:bodyPr/>
          <a:lstStyle/>
          <a:p>
            <a:r>
              <a:rPr lang="en-US" dirty="0"/>
              <a:t>3. Code</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3" name="Picture 3" descr="Text&#10;&#10;Description automatically generated">
            <a:extLst>
              <a:ext uri="{FF2B5EF4-FFF2-40B4-BE49-F238E27FC236}">
                <a16:creationId xmlns:a16="http://schemas.microsoft.com/office/drawing/2014/main" id="{455DC36E-47FF-52BA-9608-64BA3BA8AEA4}"/>
              </a:ext>
            </a:extLst>
          </p:cNvPr>
          <p:cNvPicPr>
            <a:picLocks noGrp="1" noChangeAspect="1"/>
          </p:cNvPicPr>
          <p:nvPr>
            <p:ph idx="1"/>
          </p:nvPr>
        </p:nvPicPr>
        <p:blipFill>
          <a:blip r:embed="rId2"/>
          <a:stretch>
            <a:fillRect/>
          </a:stretch>
        </p:blipFill>
        <p:spPr>
          <a:xfrm>
            <a:off x="3186401" y="348915"/>
            <a:ext cx="6127734" cy="6307488"/>
          </a:xfrm>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69379" y="-241479"/>
            <a:ext cx="3565127" cy="1336295"/>
          </a:xfrm>
        </p:spPr>
        <p:txBody>
          <a:bodyPr/>
          <a:lstStyle/>
          <a:p>
            <a:r>
              <a:rPr lang="en-US" dirty="0"/>
              <a:t>3. Code</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8" name="Picture 8">
            <a:extLst>
              <a:ext uri="{FF2B5EF4-FFF2-40B4-BE49-F238E27FC236}">
                <a16:creationId xmlns:a16="http://schemas.microsoft.com/office/drawing/2014/main" id="{E39D621A-6E5A-B759-DD76-9DC4189AE544}"/>
              </a:ext>
            </a:extLst>
          </p:cNvPr>
          <p:cNvPicPr>
            <a:picLocks noGrp="1" noChangeAspect="1"/>
          </p:cNvPicPr>
          <p:nvPr>
            <p:ph idx="1"/>
          </p:nvPr>
        </p:nvPicPr>
        <p:blipFill>
          <a:blip r:embed="rId2"/>
          <a:stretch>
            <a:fillRect/>
          </a:stretch>
        </p:blipFill>
        <p:spPr>
          <a:xfrm>
            <a:off x="3044789" y="123535"/>
            <a:ext cx="6067518" cy="6586530"/>
          </a:xfrm>
        </p:spPr>
      </p:pic>
    </p:spTree>
    <p:extLst>
      <p:ext uri="{BB962C8B-B14F-4D97-AF65-F5344CB8AC3E}">
        <p14:creationId xmlns:p14="http://schemas.microsoft.com/office/powerpoint/2010/main" val="366812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95036" y="-129962"/>
            <a:ext cx="7157871" cy="1336295"/>
          </a:xfrm>
        </p:spPr>
        <p:txBody>
          <a:bodyPr/>
          <a:lstStyle/>
          <a:p>
            <a:pPr algn="ctr"/>
            <a:r>
              <a:rPr lang="en-US" sz="3600" dirty="0"/>
              <a:t>Dashboard For Smart Street Lighting</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Picture 11" descr="Graphical user interface, application&#10;&#10;Description automatically generated">
            <a:extLst>
              <a:ext uri="{FF2B5EF4-FFF2-40B4-BE49-F238E27FC236}">
                <a16:creationId xmlns:a16="http://schemas.microsoft.com/office/drawing/2014/main" id="{B2DB24F9-9CE5-A629-92ED-96DF34438788}"/>
              </a:ext>
            </a:extLst>
          </p:cNvPr>
          <p:cNvPicPr>
            <a:picLocks noGrp="1" noChangeAspect="1"/>
          </p:cNvPicPr>
          <p:nvPr>
            <p:ph idx="1"/>
          </p:nvPr>
        </p:nvPicPr>
        <p:blipFill>
          <a:blip r:embed="rId2"/>
          <a:stretch>
            <a:fillRect/>
          </a:stretch>
        </p:blipFill>
        <p:spPr>
          <a:xfrm>
            <a:off x="245470" y="1468354"/>
            <a:ext cx="5938579" cy="5140844"/>
          </a:xfrm>
        </p:spPr>
      </p:pic>
      <p:pic>
        <p:nvPicPr>
          <p:cNvPr id="4" name="Picture 3">
            <a:extLst>
              <a:ext uri="{FF2B5EF4-FFF2-40B4-BE49-F238E27FC236}">
                <a16:creationId xmlns:a16="http://schemas.microsoft.com/office/drawing/2014/main" id="{CE6ADA35-C7B2-29F4-C5B7-C97691339E77}"/>
              </a:ext>
            </a:extLst>
          </p:cNvPr>
          <p:cNvPicPr>
            <a:picLocks noChangeAspect="1"/>
          </p:cNvPicPr>
          <p:nvPr/>
        </p:nvPicPr>
        <p:blipFill>
          <a:blip r:embed="rId3"/>
          <a:stretch>
            <a:fillRect/>
          </a:stretch>
        </p:blipFill>
        <p:spPr>
          <a:xfrm>
            <a:off x="6841026" y="1468354"/>
            <a:ext cx="4656223" cy="5140844"/>
          </a:xfrm>
          <a:prstGeom prst="rect">
            <a:avLst/>
          </a:prstGeom>
        </p:spPr>
      </p:pic>
    </p:spTree>
    <p:extLst>
      <p:ext uri="{BB962C8B-B14F-4D97-AF65-F5344CB8AC3E}">
        <p14:creationId xmlns:p14="http://schemas.microsoft.com/office/powerpoint/2010/main" val="29417270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733</TotalTime>
  <Words>385</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Candara</vt:lpstr>
      <vt:lpstr>Inter</vt:lpstr>
      <vt:lpstr>Inter,Sans-Serif</vt:lpstr>
      <vt:lpstr>Tenorite</vt:lpstr>
      <vt:lpstr>Office Theme</vt:lpstr>
      <vt:lpstr>Intelligent and Weather Adaptive Street Lighting System  AE-16  </vt:lpstr>
      <vt:lpstr>INTRODUCTION </vt:lpstr>
      <vt:lpstr>PROBLEM STATEMENT </vt:lpstr>
      <vt:lpstr>Agenda</vt:lpstr>
      <vt:lpstr>1. Components</vt:lpstr>
      <vt:lpstr> Smart Street Lighting System </vt:lpstr>
      <vt:lpstr>3. Code</vt:lpstr>
      <vt:lpstr>3. Code</vt:lpstr>
      <vt:lpstr>Dashboard For Smart Street Lighting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shourya singh</cp:lastModifiedBy>
  <cp:revision>175</cp:revision>
  <dcterms:created xsi:type="dcterms:W3CDTF">2022-10-30T14:14:40Z</dcterms:created>
  <dcterms:modified xsi:type="dcterms:W3CDTF">2022-10-31T19:42:17Z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