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75" r:id="rId9"/>
    <p:sldId id="269" r:id="rId10"/>
    <p:sldId id="270" r:id="rId11"/>
    <p:sldId id="276" r:id="rId12"/>
    <p:sldId id="264" r:id="rId13"/>
    <p:sldId id="266" r:id="rId14"/>
    <p:sldId id="267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esh Chaudhari" initials="MC" lastIdx="1" clrIdx="0">
    <p:extLst>
      <p:ext uri="{19B8F6BF-5375-455C-9EA6-DF929625EA0E}">
        <p15:presenceInfo xmlns:p15="http://schemas.microsoft.com/office/powerpoint/2012/main" userId="f70c19efa244567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85147-8951-4707-957E-867427439A5C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43A79-32C4-4583-9BB4-CA3CB9340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012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8BFB-96BF-4373-8D19-F51E20DA5E48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5F0D6E9-AAA8-449D-A2F2-8B58AACE97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066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8BFB-96BF-4373-8D19-F51E20DA5E48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D6E9-AAA8-449D-A2F2-8B58AACE972B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43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8BFB-96BF-4373-8D19-F51E20DA5E48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D6E9-AAA8-449D-A2F2-8B58AACE97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634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8BFB-96BF-4373-8D19-F51E20DA5E48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D6E9-AAA8-449D-A2F2-8B58AACE972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66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8BFB-96BF-4373-8D19-F51E20DA5E48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D6E9-AAA8-449D-A2F2-8B58AACE97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40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8BFB-96BF-4373-8D19-F51E20DA5E48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D6E9-AAA8-449D-A2F2-8B58AACE972B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19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8BFB-96BF-4373-8D19-F51E20DA5E48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D6E9-AAA8-449D-A2F2-8B58AACE972B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63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8BFB-96BF-4373-8D19-F51E20DA5E48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D6E9-AAA8-449D-A2F2-8B58AACE972B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98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8BFB-96BF-4373-8D19-F51E20DA5E48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D6E9-AAA8-449D-A2F2-8B58AACE9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39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8BFB-96BF-4373-8D19-F51E20DA5E48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D6E9-AAA8-449D-A2F2-8B58AACE972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933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6C18BFB-96BF-4373-8D19-F51E20DA5E48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D6E9-AAA8-449D-A2F2-8B58AACE972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58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18BFB-96BF-4373-8D19-F51E20DA5E48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5F0D6E9-AAA8-449D-A2F2-8B58AACE972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69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3B98B-634C-4CEB-A54E-791D0CB10E54}"/>
              </a:ext>
            </a:extLst>
          </p:cNvPr>
          <p:cNvSpPr txBox="1"/>
          <p:nvPr/>
        </p:nvSpPr>
        <p:spPr>
          <a:xfrm>
            <a:off x="2839967" y="532441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4400" b="1" dirty="0">
                <a:solidFill>
                  <a:schemeClr val="accent2"/>
                </a:solidFill>
                <a:effectLst/>
                <a:latin typeface="Georgia" panose="02040502050405020303" pitchFamily="18" charset="0"/>
                <a:ea typeface="Arial" panose="020B0604020202020204" pitchFamily="34" charset="0"/>
              </a:rPr>
              <a:t>Incident Prediction</a:t>
            </a:r>
            <a:endParaRPr lang="en-IN" sz="4400" dirty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976E9A-9EEC-4EEB-AC8C-365A495FA12C}"/>
              </a:ext>
            </a:extLst>
          </p:cNvPr>
          <p:cNvSpPr txBox="1"/>
          <p:nvPr/>
        </p:nvSpPr>
        <p:spPr>
          <a:xfrm>
            <a:off x="3117274" y="1366897"/>
            <a:ext cx="76199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Team Name =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  T4</a:t>
            </a:r>
          </a:p>
          <a:p>
            <a:pPr algn="just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Mentor Name =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IN" sz="3200" b="0" i="0" dirty="0">
                <a:solidFill>
                  <a:schemeClr val="accent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Kavi </a:t>
            </a:r>
            <a:r>
              <a:rPr lang="en-IN" sz="3200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P</a:t>
            </a:r>
            <a:r>
              <a:rPr lang="en-IN" sz="3200" b="0" i="0" dirty="0">
                <a:solidFill>
                  <a:schemeClr val="accent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riya Ma’am, </a:t>
            </a:r>
          </a:p>
          <a:p>
            <a:pPr algn="just"/>
            <a:r>
              <a:rPr lang="en-IN" sz="3200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                                   </a:t>
            </a:r>
            <a:r>
              <a:rPr lang="en-IN" sz="3200" b="0" i="0" dirty="0">
                <a:solidFill>
                  <a:schemeClr val="accent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Vinod Sir 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algn="just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Date =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02/07/2021</a:t>
            </a:r>
            <a:endParaRPr lang="en-IN" sz="3200" dirty="0">
              <a:solidFill>
                <a:schemeClr val="accent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FB0F6-8A05-49B3-9CB9-AF0363600245}"/>
              </a:ext>
            </a:extLst>
          </p:cNvPr>
          <p:cNvSpPr txBox="1"/>
          <p:nvPr/>
        </p:nvSpPr>
        <p:spPr>
          <a:xfrm>
            <a:off x="3498273" y="3754648"/>
            <a:ext cx="455814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Members</a:t>
            </a:r>
          </a:p>
          <a:p>
            <a:pPr lvl="2"/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Ankur Choudhary</a:t>
            </a:r>
          </a:p>
          <a:p>
            <a:pPr lvl="2"/>
            <a:r>
              <a:rPr lang="en-IN" sz="2400" dirty="0" err="1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Damini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IN" sz="2400" dirty="0" err="1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Shirsath</a:t>
            </a:r>
            <a:endParaRPr lang="en-IN" sz="2400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  <a:p>
            <a:pPr lvl="2"/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Akash Babar</a:t>
            </a:r>
          </a:p>
          <a:p>
            <a:pPr lvl="2"/>
            <a:r>
              <a:rPr lang="en-IN" sz="2400" dirty="0" err="1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Ashlesha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IN" sz="2400" dirty="0" err="1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Datir</a:t>
            </a:r>
            <a:endParaRPr lang="en-IN" sz="2400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  <a:p>
            <a:pPr lvl="2"/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Mahesh Chaudhari</a:t>
            </a:r>
          </a:p>
          <a:p>
            <a:pPr algn="ctr"/>
            <a:endParaRPr lang="en-IN" sz="2800" b="1" dirty="0">
              <a:solidFill>
                <a:schemeClr val="accent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623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BEB908-A71E-4ADD-BF86-998584A8A5E7}"/>
              </a:ext>
            </a:extLst>
          </p:cNvPr>
          <p:cNvSpPr txBox="1"/>
          <p:nvPr/>
        </p:nvSpPr>
        <p:spPr>
          <a:xfrm>
            <a:off x="616997" y="427617"/>
            <a:ext cx="6254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Impact on 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Contact_Type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 :</a:t>
            </a:r>
            <a:endParaRPr lang="en-IN" sz="2800" b="1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FA9B9C0-2C81-4732-9910-D5FB36E39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035" y="1267070"/>
            <a:ext cx="5763074" cy="319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D0AFD4-1F00-4D38-92A8-962D0330C61C}"/>
              </a:ext>
            </a:extLst>
          </p:cNvPr>
          <p:cNvSpPr txBox="1"/>
          <p:nvPr/>
        </p:nvSpPr>
        <p:spPr>
          <a:xfrm>
            <a:off x="3187958" y="4777397"/>
            <a:ext cx="5194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Most of the customer’s contacted via phone.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554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A46BF00B-DB5C-4D41-A7CA-AF72ABF7D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148" y="1530306"/>
            <a:ext cx="5539820" cy="331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679929-8896-415B-B4C0-4EE704BE8781}"/>
              </a:ext>
            </a:extLst>
          </p:cNvPr>
          <p:cNvSpPr txBox="1"/>
          <p:nvPr/>
        </p:nvSpPr>
        <p:spPr>
          <a:xfrm>
            <a:off x="4177615" y="5217243"/>
            <a:ext cx="4592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Visualization of the level of urgency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72DDBE-3BF1-4373-9813-686DD6AEAA53}"/>
              </a:ext>
            </a:extLst>
          </p:cNvPr>
          <p:cNvSpPr txBox="1"/>
          <p:nvPr/>
        </p:nvSpPr>
        <p:spPr>
          <a:xfrm>
            <a:off x="720840" y="607212"/>
            <a:ext cx="4199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Impact on urgency :</a:t>
            </a:r>
            <a:endParaRPr lang="en-IN" sz="2800" b="1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967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760D3B-19EB-49AD-A551-C41FB1290010}"/>
              </a:ext>
            </a:extLst>
          </p:cNvPr>
          <p:cNvSpPr txBox="1"/>
          <p:nvPr/>
        </p:nvSpPr>
        <p:spPr>
          <a:xfrm>
            <a:off x="675215" y="471054"/>
            <a:ext cx="4627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Missing Values:</a:t>
            </a:r>
            <a:endParaRPr lang="en-IN" sz="3200" b="1" dirty="0">
              <a:solidFill>
                <a:schemeClr val="accent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CAEA58-85C4-49FE-B3EA-EF9D5AD4B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15" y="1029474"/>
            <a:ext cx="4923164" cy="47990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87C7EA-A55F-446A-8A4C-05362859B3F2}"/>
              </a:ext>
            </a:extLst>
          </p:cNvPr>
          <p:cNvSpPr txBox="1"/>
          <p:nvPr/>
        </p:nvSpPr>
        <p:spPr>
          <a:xfrm>
            <a:off x="6496641" y="1319280"/>
            <a:ext cx="519545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Georgia" panose="02040502050405020303" pitchFamily="18" charset="0"/>
              </a:rPr>
              <a:t>Roughly </a:t>
            </a:r>
            <a:r>
              <a:rPr lang="en-US" sz="2000" b="1" dirty="0">
                <a:latin typeface="Georgia" panose="02040502050405020303" pitchFamily="18" charset="0"/>
              </a:rPr>
              <a:t>40 percent </a:t>
            </a:r>
            <a:r>
              <a:rPr lang="en-US" sz="2000" dirty="0">
                <a:latin typeface="Georgia" panose="02040502050405020303" pitchFamily="18" charset="0"/>
              </a:rPr>
              <a:t>of the </a:t>
            </a:r>
            <a:r>
              <a:rPr lang="en-US" sz="2000" b="1" dirty="0" err="1">
                <a:latin typeface="Georgia" panose="02040502050405020303" pitchFamily="18" charset="0"/>
              </a:rPr>
              <a:t>syscreatedby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b="1" dirty="0">
                <a:latin typeface="Georgia" panose="02040502050405020303" pitchFamily="18" charset="0"/>
              </a:rPr>
              <a:t>and </a:t>
            </a:r>
            <a:r>
              <a:rPr lang="en-US" sz="2000" b="1" dirty="0" err="1">
                <a:latin typeface="Georgia" panose="02040502050405020303" pitchFamily="18" charset="0"/>
              </a:rPr>
              <a:t>syscreatedat</a:t>
            </a:r>
            <a:r>
              <a:rPr lang="en-US" sz="2000" b="1" dirty="0">
                <a:latin typeface="Georgia" panose="02040502050405020303" pitchFamily="18" charset="0"/>
              </a:rPr>
              <a:t> </a:t>
            </a:r>
            <a:r>
              <a:rPr lang="en-US" sz="2000" dirty="0">
                <a:latin typeface="Georgia" panose="02040502050405020303" pitchFamily="18" charset="0"/>
              </a:rPr>
              <a:t>data is </a:t>
            </a:r>
            <a:r>
              <a:rPr lang="en-US" sz="2000" b="1" dirty="0">
                <a:latin typeface="Georgia" panose="02040502050405020303" pitchFamily="18" charset="0"/>
              </a:rPr>
              <a:t>missing</a:t>
            </a:r>
            <a:r>
              <a:rPr lang="en-US" sz="2000" dirty="0">
                <a:latin typeface="Georgia" panose="02040502050405020303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Georgia" panose="02040502050405020303" pitchFamily="18" charset="0"/>
              </a:rPr>
              <a:t>looking at column </a:t>
            </a:r>
            <a:r>
              <a:rPr lang="en-US" sz="2000" b="1" dirty="0" err="1">
                <a:latin typeface="Georgia" panose="02040502050405020303" pitchFamily="18" charset="0"/>
              </a:rPr>
              <a:t>usersymptom</a:t>
            </a:r>
            <a:r>
              <a:rPr lang="en-US" sz="2000" b="1" dirty="0">
                <a:latin typeface="Georgia" panose="02040502050405020303" pitchFamily="18" charset="0"/>
              </a:rPr>
              <a:t> and </a:t>
            </a:r>
            <a:r>
              <a:rPr lang="en-US" sz="2000" b="1" dirty="0" err="1">
                <a:latin typeface="Georgia" panose="02040502050405020303" pitchFamily="18" charset="0"/>
              </a:rPr>
              <a:t>assignedto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b="1" dirty="0">
                <a:latin typeface="Georgia" panose="02040502050405020303" pitchFamily="18" charset="0"/>
              </a:rPr>
              <a:t>less amount of data is missing </a:t>
            </a:r>
            <a:r>
              <a:rPr lang="en-US" sz="2000" dirty="0">
                <a:latin typeface="Georgia" panose="02040502050405020303" pitchFamily="18" charset="0"/>
              </a:rPr>
              <a:t>nearly around </a:t>
            </a:r>
            <a:r>
              <a:rPr lang="en-US" sz="2000" b="1" dirty="0">
                <a:latin typeface="Georgia" panose="02040502050405020303" pitchFamily="18" charset="0"/>
              </a:rPr>
              <a:t>10%</a:t>
            </a:r>
            <a:r>
              <a:rPr lang="en-US" sz="2000" dirty="0">
                <a:latin typeface="Georgia" panose="02040502050405020303" pitchFamily="18" charset="0"/>
              </a:rPr>
              <a:t> of data.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Georgia" panose="02040502050405020303" pitchFamily="18" charset="0"/>
              </a:rPr>
              <a:t>Looking at the </a:t>
            </a:r>
            <a:r>
              <a:rPr lang="en-US" sz="2000" b="1" dirty="0">
                <a:latin typeface="Georgia" panose="02040502050405020303" pitchFamily="18" charset="0"/>
              </a:rPr>
              <a:t>problem id , </a:t>
            </a:r>
            <a:r>
              <a:rPr lang="en-US" sz="2000" b="1" dirty="0" err="1">
                <a:latin typeface="Georgia" panose="02040502050405020303" pitchFamily="18" charset="0"/>
              </a:rPr>
              <a:t>rfc</a:t>
            </a:r>
            <a:r>
              <a:rPr lang="en-US" sz="2000" b="1" dirty="0">
                <a:latin typeface="Georgia" panose="02040502050405020303" pitchFamily="18" charset="0"/>
              </a:rPr>
              <a:t> </a:t>
            </a:r>
            <a:r>
              <a:rPr lang="en-US" sz="2000" dirty="0">
                <a:latin typeface="Georgia" panose="02040502050405020303" pitchFamily="18" charset="0"/>
              </a:rPr>
              <a:t>it looks like we are just </a:t>
            </a:r>
            <a:r>
              <a:rPr lang="en-US" sz="2000" b="1" dirty="0">
                <a:latin typeface="Georgia" panose="02040502050405020303" pitchFamily="18" charset="0"/>
              </a:rPr>
              <a:t>missing too much </a:t>
            </a:r>
            <a:r>
              <a:rPr lang="en-US" sz="2000" dirty="0">
                <a:latin typeface="Georgia" panose="02040502050405020303" pitchFamily="18" charset="0"/>
              </a:rPr>
              <a:t>of that data nearly </a:t>
            </a:r>
            <a:r>
              <a:rPr lang="en-US" sz="2000" b="1" dirty="0">
                <a:latin typeface="Georgia" panose="02040502050405020303" pitchFamily="18" charset="0"/>
              </a:rPr>
              <a:t>99% </a:t>
            </a:r>
            <a:r>
              <a:rPr lang="en-US" sz="2000" dirty="0">
                <a:latin typeface="Georgia" panose="02040502050405020303" pitchFamily="18" charset="0"/>
              </a:rPr>
              <a:t>of data to do something useful with at a basic level.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Georgia" panose="02040502050405020303" pitchFamily="18" charset="0"/>
              </a:rPr>
              <a:t> We'll probably drop this later.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Georgia" panose="02040502050405020303" pitchFamily="18" charset="0"/>
              </a:rPr>
              <a:t>To find the missing value used  :</a:t>
            </a:r>
          </a:p>
          <a:p>
            <a:r>
              <a:rPr lang="en-IN" sz="2000" dirty="0" err="1">
                <a:latin typeface="Georgia" panose="02040502050405020303" pitchFamily="18" charset="0"/>
              </a:rPr>
              <a:t>sns.heatmap</a:t>
            </a:r>
            <a:r>
              <a:rPr lang="en-IN" sz="2000" dirty="0">
                <a:latin typeface="Georgia" panose="02040502050405020303" pitchFamily="18" charset="0"/>
              </a:rPr>
              <a:t>(</a:t>
            </a:r>
            <a:r>
              <a:rPr lang="en-IN" sz="2000" dirty="0" err="1">
                <a:latin typeface="Georgia" panose="02040502050405020303" pitchFamily="18" charset="0"/>
              </a:rPr>
              <a:t>df.isnull</a:t>
            </a:r>
            <a:r>
              <a:rPr lang="en-IN" sz="2000" dirty="0">
                <a:latin typeface="Georgia" panose="02040502050405020303" pitchFamily="18" charset="0"/>
              </a:rPr>
              <a:t>(),</a:t>
            </a:r>
            <a:r>
              <a:rPr lang="en-IN" sz="2000" dirty="0" err="1">
                <a:latin typeface="Georgia" panose="02040502050405020303" pitchFamily="18" charset="0"/>
              </a:rPr>
              <a:t>yticklabels</a:t>
            </a:r>
            <a:r>
              <a:rPr lang="en-IN" sz="2000" dirty="0">
                <a:latin typeface="Georgia" panose="02040502050405020303" pitchFamily="18" charset="0"/>
              </a:rPr>
              <a:t>=</a:t>
            </a:r>
            <a:r>
              <a:rPr lang="en-IN" sz="2000" dirty="0" err="1">
                <a:latin typeface="Georgia" panose="02040502050405020303" pitchFamily="18" charset="0"/>
              </a:rPr>
              <a:t>False,cbar</a:t>
            </a:r>
            <a:r>
              <a:rPr lang="en-IN" sz="2000" dirty="0">
                <a:latin typeface="Georgia" panose="02040502050405020303" pitchFamily="18" charset="0"/>
              </a:rPr>
              <a:t>=</a:t>
            </a:r>
            <a:r>
              <a:rPr lang="en-IN" sz="2000" dirty="0" err="1">
                <a:latin typeface="Georgia" panose="02040502050405020303" pitchFamily="18" charset="0"/>
              </a:rPr>
              <a:t>False,cmap</a:t>
            </a:r>
            <a:r>
              <a:rPr lang="en-IN" sz="2000" dirty="0">
                <a:latin typeface="Georgia" panose="02040502050405020303" pitchFamily="18" charset="0"/>
              </a:rPr>
              <a:t>='</a:t>
            </a:r>
            <a:r>
              <a:rPr lang="en-IN" sz="2000" dirty="0" err="1">
                <a:latin typeface="Georgia" panose="02040502050405020303" pitchFamily="18" charset="0"/>
              </a:rPr>
              <a:t>viridis</a:t>
            </a:r>
            <a:r>
              <a:rPr lang="en-IN" sz="2000" dirty="0">
                <a:latin typeface="Georgia" panose="02040502050405020303" pitchFamily="18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2071806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1252D-C926-48A5-B1A4-D1636241721F}"/>
              </a:ext>
            </a:extLst>
          </p:cNvPr>
          <p:cNvSpPr txBox="1"/>
          <p:nvPr/>
        </p:nvSpPr>
        <p:spPr>
          <a:xfrm>
            <a:off x="605886" y="470419"/>
            <a:ext cx="6165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Data Cleaning:</a:t>
            </a:r>
            <a:endParaRPr lang="en-IN" sz="3200" b="1" dirty="0">
              <a:solidFill>
                <a:schemeClr val="accent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202513-019E-4D61-BE56-F37CC68B5BB6}"/>
              </a:ext>
            </a:extLst>
          </p:cNvPr>
          <p:cNvSpPr txBox="1"/>
          <p:nvPr/>
        </p:nvSpPr>
        <p:spPr>
          <a:xfrm>
            <a:off x="1007668" y="2017819"/>
            <a:ext cx="604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eorgia" panose="02040502050405020303" pitchFamily="18" charset="0"/>
              </a:rPr>
              <a:t>Drop columns with more than 90% missing values</a:t>
            </a:r>
            <a:endParaRPr lang="en-IN" sz="2000" b="1" dirty="0"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BE379-9FBF-40C7-BD78-0CE7746EF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158" y="2017819"/>
            <a:ext cx="5213023" cy="3784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C4BDC0-CF62-42D1-9AD9-05C3DCD76297}"/>
              </a:ext>
            </a:extLst>
          </p:cNvPr>
          <p:cNvSpPr txBox="1"/>
          <p:nvPr/>
        </p:nvSpPr>
        <p:spPr>
          <a:xfrm>
            <a:off x="903759" y="1228020"/>
            <a:ext cx="2784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Drop Columns: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3503-51F4-4419-83F9-2AA7450ABA6B}"/>
              </a:ext>
            </a:extLst>
          </p:cNvPr>
          <p:cNvSpPr txBox="1"/>
          <p:nvPr/>
        </p:nvSpPr>
        <p:spPr>
          <a:xfrm>
            <a:off x="1007668" y="2992284"/>
            <a:ext cx="39069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err="1">
                <a:latin typeface="Georgia" panose="02040502050405020303" pitchFamily="18" charset="0"/>
              </a:rPr>
              <a:t>caused_by</a:t>
            </a:r>
            <a:endParaRPr lang="en-IN" sz="2000" dirty="0"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err="1">
                <a:latin typeface="Georgia" panose="02040502050405020303" pitchFamily="18" charset="0"/>
              </a:rPr>
              <a:t>rfc</a:t>
            </a:r>
            <a:endParaRPr lang="en-IN" sz="2000" dirty="0"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Georgia" panose="02040502050405020303" pitchFamily="18" charset="0"/>
              </a:rPr>
              <a:t>vendor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err="1">
                <a:latin typeface="Georgia" panose="02040502050405020303" pitchFamily="18" charset="0"/>
              </a:rPr>
              <a:t>cmdb_ci</a:t>
            </a:r>
            <a:endParaRPr lang="en-IN" sz="2000" dirty="0"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err="1">
                <a:latin typeface="Georgia" panose="02040502050405020303" pitchFamily="18" charset="0"/>
              </a:rPr>
              <a:t>problem_id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100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5FD750-86B1-4C53-B1ED-5C2FA086A245}"/>
              </a:ext>
            </a:extLst>
          </p:cNvPr>
          <p:cNvSpPr txBox="1"/>
          <p:nvPr/>
        </p:nvSpPr>
        <p:spPr>
          <a:xfrm>
            <a:off x="623454" y="484909"/>
            <a:ext cx="5624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Converting Object to Integer: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7D5995-0379-4C57-BBAF-7D21F792C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71" y="1209820"/>
            <a:ext cx="4308648" cy="51632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4D18BD-F942-49FE-8727-1D5EADA63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583" y="1209819"/>
            <a:ext cx="4003964" cy="516327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06E6EA2-BF31-4ACC-B07E-334817275365}"/>
              </a:ext>
            </a:extLst>
          </p:cNvPr>
          <p:cNvSpPr/>
          <p:nvPr/>
        </p:nvSpPr>
        <p:spPr>
          <a:xfrm>
            <a:off x="5334000" y="3103418"/>
            <a:ext cx="2036618" cy="845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A696A0-87CB-4476-9058-D562BC419FBD}"/>
              </a:ext>
            </a:extLst>
          </p:cNvPr>
          <p:cNvSpPr txBox="1"/>
          <p:nvPr/>
        </p:nvSpPr>
        <p:spPr>
          <a:xfrm>
            <a:off x="5396344" y="3341315"/>
            <a:ext cx="17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bg1"/>
                </a:solidFill>
              </a:rPr>
              <a:t>LabelEncoder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506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BCCAFB-BD8D-454A-B0E2-39E3174B479C}"/>
              </a:ext>
            </a:extLst>
          </p:cNvPr>
          <p:cNvSpPr txBox="1"/>
          <p:nvPr/>
        </p:nvSpPr>
        <p:spPr>
          <a:xfrm>
            <a:off x="598516" y="199505"/>
            <a:ext cx="7506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Georgia" panose="02040502050405020303" pitchFamily="18" charset="0"/>
              </a:rPr>
              <a:t>Feature for consideration :</a:t>
            </a:r>
            <a:endParaRPr lang="en-IN" sz="3600" b="1"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732268-3732-432A-9783-AB651C081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851" y="1196233"/>
            <a:ext cx="6587499" cy="458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CEC26E-628B-4D9C-95E4-FACFCA4693E8}"/>
              </a:ext>
            </a:extLst>
          </p:cNvPr>
          <p:cNvSpPr txBox="1"/>
          <p:nvPr/>
        </p:nvSpPr>
        <p:spPr>
          <a:xfrm>
            <a:off x="715651" y="845836"/>
            <a:ext cx="465991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Algorithm used:  mutual_info_classif</a:t>
            </a:r>
          </a:p>
          <a:p>
            <a:r>
              <a:rPr lang="en-US" sz="900" dirty="0"/>
              <a:t>priority                   1.092835</a:t>
            </a:r>
          </a:p>
          <a:p>
            <a:r>
              <a:rPr lang="en-US" sz="900" dirty="0"/>
              <a:t>urgency                    0.762983</a:t>
            </a:r>
          </a:p>
          <a:p>
            <a:r>
              <a:rPr lang="en-US" sz="900" dirty="0"/>
              <a:t>number                     0.697378</a:t>
            </a:r>
          </a:p>
          <a:p>
            <a:r>
              <a:rPr lang="en-US" sz="900" dirty="0" err="1"/>
              <a:t>caller_id</a:t>
            </a:r>
            <a:r>
              <a:rPr lang="en-US" sz="900" dirty="0"/>
              <a:t>                  0.606936</a:t>
            </a:r>
          </a:p>
          <a:p>
            <a:r>
              <a:rPr lang="en-US" sz="900" dirty="0" err="1"/>
              <a:t>opened_by</a:t>
            </a:r>
            <a:r>
              <a:rPr lang="en-US" sz="900" dirty="0"/>
              <a:t>                  0.486160</a:t>
            </a:r>
          </a:p>
          <a:p>
            <a:r>
              <a:rPr lang="en-US" sz="900" dirty="0" err="1"/>
              <a:t>sys_mod_count</a:t>
            </a:r>
            <a:r>
              <a:rPr lang="en-US" sz="900" dirty="0"/>
              <a:t>              0.484496</a:t>
            </a:r>
          </a:p>
          <a:p>
            <a:r>
              <a:rPr lang="en-US" sz="900" dirty="0" err="1"/>
              <a:t>sys_updated_by</a:t>
            </a:r>
            <a:r>
              <a:rPr lang="en-US" sz="900" dirty="0"/>
              <a:t>             0.379297</a:t>
            </a:r>
          </a:p>
          <a:p>
            <a:r>
              <a:rPr lang="en-US" sz="900" dirty="0" err="1"/>
              <a:t>assigned_to</a:t>
            </a:r>
            <a:r>
              <a:rPr lang="en-US" sz="900" dirty="0"/>
              <a:t>                0.374654</a:t>
            </a:r>
          </a:p>
          <a:p>
            <a:r>
              <a:rPr lang="en-US" sz="900" dirty="0" err="1"/>
              <a:t>resolved_by</a:t>
            </a:r>
            <a:r>
              <a:rPr lang="en-US" sz="900" dirty="0"/>
              <a:t>                0.374008</a:t>
            </a:r>
          </a:p>
          <a:p>
            <a:r>
              <a:rPr lang="en-US" sz="900" dirty="0" err="1"/>
              <a:t>sys_created_by</a:t>
            </a:r>
            <a:r>
              <a:rPr lang="en-US" sz="900" dirty="0"/>
              <a:t>             0.337257</a:t>
            </a:r>
          </a:p>
          <a:p>
            <a:r>
              <a:rPr lang="en-US" sz="900" dirty="0" err="1"/>
              <a:t>assignment_group</a:t>
            </a:r>
            <a:r>
              <a:rPr lang="en-US" sz="900" dirty="0"/>
              <a:t>           0.331575</a:t>
            </a:r>
          </a:p>
          <a:p>
            <a:r>
              <a:rPr lang="en-US" sz="900" dirty="0"/>
              <a:t>subcategory                0.274606</a:t>
            </a:r>
          </a:p>
          <a:p>
            <a:r>
              <a:rPr lang="en-US" sz="900" dirty="0"/>
              <a:t>category                   0.254383</a:t>
            </a:r>
          </a:p>
          <a:p>
            <a:r>
              <a:rPr lang="en-US" sz="900" dirty="0" err="1"/>
              <a:t>incident_state</a:t>
            </a:r>
            <a:r>
              <a:rPr lang="en-US" sz="900" dirty="0"/>
              <a:t>             0.252017</a:t>
            </a:r>
          </a:p>
          <a:p>
            <a:r>
              <a:rPr lang="en-US" sz="900" dirty="0" err="1"/>
              <a:t>u_symptom</a:t>
            </a:r>
            <a:r>
              <a:rPr lang="en-US" sz="900" dirty="0"/>
              <a:t>                  0.229421</a:t>
            </a:r>
          </a:p>
          <a:p>
            <a:r>
              <a:rPr lang="en-US" sz="900" dirty="0"/>
              <a:t>location                   0.191954</a:t>
            </a:r>
          </a:p>
          <a:p>
            <a:r>
              <a:rPr lang="en-US" sz="900" dirty="0" err="1"/>
              <a:t>opened_at_hr</a:t>
            </a:r>
            <a:r>
              <a:rPr lang="en-US" sz="900" dirty="0"/>
              <a:t>               0.186612</a:t>
            </a:r>
          </a:p>
          <a:p>
            <a:r>
              <a:rPr lang="en-US" sz="900" dirty="0" err="1"/>
              <a:t>opened_at_minute</a:t>
            </a:r>
            <a:r>
              <a:rPr lang="en-US" sz="900" dirty="0"/>
              <a:t>           0.176683</a:t>
            </a:r>
          </a:p>
          <a:p>
            <a:r>
              <a:rPr lang="en-US" sz="900" dirty="0" err="1"/>
              <a:t>reassignment_count</a:t>
            </a:r>
            <a:r>
              <a:rPr lang="en-US" sz="900" dirty="0"/>
              <a:t>         0.165222</a:t>
            </a:r>
          </a:p>
          <a:p>
            <a:r>
              <a:rPr lang="en-US" sz="900" dirty="0" err="1"/>
              <a:t>closed_at_hr</a:t>
            </a:r>
            <a:r>
              <a:rPr lang="en-US" sz="900" dirty="0"/>
              <a:t>               0.153511</a:t>
            </a:r>
          </a:p>
          <a:p>
            <a:r>
              <a:rPr lang="en-US" sz="900" dirty="0" err="1"/>
              <a:t>closed_at_day</a:t>
            </a:r>
            <a:r>
              <a:rPr lang="en-US" sz="900" dirty="0"/>
              <a:t>              0.108135</a:t>
            </a:r>
          </a:p>
          <a:p>
            <a:r>
              <a:rPr lang="en-US" sz="900" dirty="0" err="1"/>
              <a:t>u_priority_confirmation</a:t>
            </a:r>
            <a:r>
              <a:rPr lang="en-US" sz="900" dirty="0"/>
              <a:t>    0.102643</a:t>
            </a:r>
          </a:p>
          <a:p>
            <a:r>
              <a:rPr lang="en-US" sz="900" dirty="0" err="1"/>
              <a:t>closed_code</a:t>
            </a:r>
            <a:r>
              <a:rPr lang="en-US" sz="900" dirty="0"/>
              <a:t>                0.090624</a:t>
            </a:r>
          </a:p>
          <a:p>
            <a:r>
              <a:rPr lang="en-US" sz="900" dirty="0"/>
              <a:t>active                     0.089004</a:t>
            </a:r>
          </a:p>
          <a:p>
            <a:r>
              <a:rPr lang="en-US" sz="900" dirty="0" err="1"/>
              <a:t>closed_at_month</a:t>
            </a:r>
            <a:r>
              <a:rPr lang="en-US" sz="900" dirty="0"/>
              <a:t>            0.087445</a:t>
            </a:r>
          </a:p>
          <a:p>
            <a:r>
              <a:rPr lang="en-US" sz="900" dirty="0" err="1"/>
              <a:t>opened_at_day</a:t>
            </a:r>
            <a:r>
              <a:rPr lang="en-US" sz="900" dirty="0"/>
              <a:t>              0.085613</a:t>
            </a:r>
          </a:p>
          <a:p>
            <a:r>
              <a:rPr lang="en-US" sz="900" dirty="0" err="1"/>
              <a:t>closed_at_minute</a:t>
            </a:r>
            <a:r>
              <a:rPr lang="en-US" sz="900" dirty="0"/>
              <a:t>           0.081194</a:t>
            </a:r>
          </a:p>
          <a:p>
            <a:r>
              <a:rPr lang="en-US" sz="900" dirty="0" err="1"/>
              <a:t>made_sla</a:t>
            </a:r>
            <a:r>
              <a:rPr lang="en-US" sz="900" dirty="0"/>
              <a:t>                   0.072851</a:t>
            </a:r>
          </a:p>
          <a:p>
            <a:r>
              <a:rPr lang="en-US" sz="900" dirty="0" err="1"/>
              <a:t>opened_at_month</a:t>
            </a:r>
            <a:r>
              <a:rPr lang="en-US" sz="900" dirty="0"/>
              <a:t>            0.048975</a:t>
            </a:r>
          </a:p>
          <a:p>
            <a:r>
              <a:rPr lang="en-US" sz="900" dirty="0" err="1"/>
              <a:t>contact_type</a:t>
            </a:r>
            <a:r>
              <a:rPr lang="en-US" sz="900" dirty="0"/>
              <a:t>               0.027660</a:t>
            </a:r>
          </a:p>
          <a:p>
            <a:r>
              <a:rPr lang="en-US" sz="900" dirty="0"/>
              <a:t>knowledge                  0.025460</a:t>
            </a:r>
          </a:p>
          <a:p>
            <a:r>
              <a:rPr lang="en-US" sz="900" dirty="0" err="1"/>
              <a:t>closed_at_year</a:t>
            </a:r>
            <a:r>
              <a:rPr lang="en-US" sz="900" dirty="0"/>
              <a:t>             0.016844</a:t>
            </a:r>
          </a:p>
          <a:p>
            <a:r>
              <a:rPr lang="en-US" sz="900" dirty="0" err="1"/>
              <a:t>opened_at_year</a:t>
            </a:r>
            <a:r>
              <a:rPr lang="en-US" sz="900" dirty="0"/>
              <a:t>             0.015752</a:t>
            </a:r>
          </a:p>
          <a:p>
            <a:r>
              <a:rPr lang="en-US" sz="900" dirty="0" err="1"/>
              <a:t>reopen_count</a:t>
            </a:r>
            <a:r>
              <a:rPr lang="en-US" sz="900" dirty="0"/>
              <a:t>               0.004109</a:t>
            </a:r>
          </a:p>
          <a:p>
            <a:r>
              <a:rPr lang="en-US" sz="900" dirty="0"/>
              <a:t>notify                     0.000000</a:t>
            </a:r>
          </a:p>
          <a:p>
            <a:r>
              <a:rPr lang="en-US" sz="900" dirty="0" err="1"/>
              <a:t>dtype</a:t>
            </a:r>
            <a:r>
              <a:rPr lang="en-US" sz="900" dirty="0"/>
              <a:t>: float64 </a:t>
            </a:r>
          </a:p>
        </p:txBody>
      </p:sp>
    </p:spTree>
    <p:extLst>
      <p:ext uri="{BB962C8B-B14F-4D97-AF65-F5344CB8AC3E}">
        <p14:creationId xmlns:p14="http://schemas.microsoft.com/office/powerpoint/2010/main" val="3848008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2978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5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D7F294-0241-4EFB-953A-42FC5E277B6E}"/>
              </a:ext>
            </a:extLst>
          </p:cNvPr>
          <p:cNvSpPr txBox="1"/>
          <p:nvPr/>
        </p:nvSpPr>
        <p:spPr>
          <a:xfrm>
            <a:off x="221672" y="373008"/>
            <a:ext cx="90348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2776"/>
                </a:solidFill>
                <a:effectLst/>
                <a:uLnTx/>
                <a:uFillTx/>
                <a:latin typeface="Georgia" panose="02040502050405020303" pitchFamily="18" charset="0"/>
                <a:ea typeface="Arial"/>
                <a:cs typeface="Arial"/>
                <a:sym typeface="Arial"/>
              </a:rPr>
              <a:t>Business Problem:</a:t>
            </a:r>
          </a:p>
          <a:p>
            <a:pPr>
              <a:buClr>
                <a:srgbClr val="000000"/>
              </a:buClr>
              <a:defRPr/>
            </a:pPr>
            <a:r>
              <a:rPr lang="en-IN" sz="2400" dirty="0">
                <a:effectLst/>
                <a:latin typeface="Georgia" panose="02040502050405020303" pitchFamily="18" charset="0"/>
                <a:ea typeface="Arial" panose="020B0604020202020204" pitchFamily="34" charset="0"/>
              </a:rPr>
              <a:t>    To predict the impact of the incident raised by the customer.</a:t>
            </a:r>
          </a:p>
          <a:p>
            <a:pPr lvl="1">
              <a:buClr>
                <a:srgbClr val="000000"/>
              </a:buClr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 panose="02040502050405020303" pitchFamily="18" charset="0"/>
              <a:cs typeface="Arial"/>
              <a:sym typeface="Arial"/>
            </a:endParaRP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F855D-25EF-4A9A-8A89-221904105563}"/>
              </a:ext>
            </a:extLst>
          </p:cNvPr>
          <p:cNvSpPr txBox="1"/>
          <p:nvPr/>
        </p:nvSpPr>
        <p:spPr>
          <a:xfrm>
            <a:off x="-1" y="3034145"/>
            <a:ext cx="1187313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Objective:</a:t>
            </a:r>
          </a:p>
          <a:p>
            <a:pPr lvl="1"/>
            <a:r>
              <a:rPr lang="en-IN" sz="2400" dirty="0">
                <a:latin typeface="Georgia" panose="02040502050405020303" pitchFamily="18" charset="0"/>
              </a:rPr>
              <a:t>The objective of the analysis is to predict an impact on the basis of </a:t>
            </a:r>
            <a:r>
              <a:rPr lang="en-US" sz="2400" dirty="0">
                <a:latin typeface="Georgia" panose="02040502050405020303" pitchFamily="18" charset="0"/>
              </a:rPr>
              <a:t>event log of an incident management process  extracted from a service desk platform of an IT company</a:t>
            </a:r>
            <a:r>
              <a:rPr lang="en-IN" sz="2400" dirty="0">
                <a:latin typeface="Georgia" panose="02040502050405020303" pitchFamily="18" charset="0"/>
              </a:rPr>
              <a:t>. </a:t>
            </a:r>
          </a:p>
          <a:p>
            <a:endParaRPr lang="en-US" sz="2800" b="1" dirty="0">
              <a:solidFill>
                <a:schemeClr val="accent1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r>
              <a:rPr lang="en-IN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endParaRPr lang="en-IN" sz="2800" b="1" dirty="0">
              <a:solidFill>
                <a:schemeClr val="accent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291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A74357E-E7EB-402F-A660-D791EE86829E}"/>
              </a:ext>
            </a:extLst>
          </p:cNvPr>
          <p:cNvSpPr/>
          <p:nvPr/>
        </p:nvSpPr>
        <p:spPr>
          <a:xfrm>
            <a:off x="1039091" y="1316182"/>
            <a:ext cx="10737273" cy="507076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B71103-E201-42A1-89CD-14555006EB44}"/>
              </a:ext>
            </a:extLst>
          </p:cNvPr>
          <p:cNvSpPr txBox="1"/>
          <p:nvPr/>
        </p:nvSpPr>
        <p:spPr>
          <a:xfrm>
            <a:off x="415636" y="318653"/>
            <a:ext cx="89361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776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Project Architecture:</a:t>
            </a:r>
          </a:p>
          <a:p>
            <a:endParaRPr lang="en-US" sz="3200" b="1" dirty="0">
              <a:solidFill>
                <a:srgbClr val="002776"/>
              </a:solidFill>
              <a:latin typeface="Georgia" panose="02040502050405020303" pitchFamily="18" charset="0"/>
              <a:cs typeface="Arial"/>
              <a:sym typeface="Arial"/>
            </a:endParaRPr>
          </a:p>
          <a:p>
            <a:endParaRPr lang="en-IN" sz="3200" dirty="0">
              <a:latin typeface="Georgia" panose="020405020504050203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41197B-EBB2-4078-8FFE-62955166C096}"/>
              </a:ext>
            </a:extLst>
          </p:cNvPr>
          <p:cNvSpPr/>
          <p:nvPr/>
        </p:nvSpPr>
        <p:spPr>
          <a:xfrm>
            <a:off x="5190186" y="1541284"/>
            <a:ext cx="2485622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Decide on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CA8323-85EF-499C-8FF0-969BB5F83250}"/>
              </a:ext>
            </a:extLst>
          </p:cNvPr>
          <p:cNvSpPr/>
          <p:nvPr/>
        </p:nvSpPr>
        <p:spPr>
          <a:xfrm>
            <a:off x="5190186" y="2084232"/>
            <a:ext cx="2485622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Acquire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C601EE-1E06-40F1-B18F-E12FE0F43D18}"/>
              </a:ext>
            </a:extLst>
          </p:cNvPr>
          <p:cNvSpPr/>
          <p:nvPr/>
        </p:nvSpPr>
        <p:spPr>
          <a:xfrm>
            <a:off x="5196625" y="2703603"/>
            <a:ext cx="2485622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Clean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0DC610-BF65-46B3-ADA9-550DA6355239}"/>
              </a:ext>
            </a:extLst>
          </p:cNvPr>
          <p:cNvSpPr/>
          <p:nvPr/>
        </p:nvSpPr>
        <p:spPr>
          <a:xfrm>
            <a:off x="5190186" y="3320829"/>
            <a:ext cx="2485622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Deal with missing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100AFB-65BA-4174-8F3E-B7E9F2D8116A}"/>
              </a:ext>
            </a:extLst>
          </p:cNvPr>
          <p:cNvSpPr/>
          <p:nvPr/>
        </p:nvSpPr>
        <p:spPr>
          <a:xfrm>
            <a:off x="5190186" y="3896822"/>
            <a:ext cx="2485622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Generate models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C9ED65-A5E9-489F-B8DA-231512D7A861}"/>
              </a:ext>
            </a:extLst>
          </p:cNvPr>
          <p:cNvSpPr/>
          <p:nvPr/>
        </p:nvSpPr>
        <p:spPr>
          <a:xfrm>
            <a:off x="5190186" y="4470670"/>
            <a:ext cx="2485622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Select final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C13B99-82FE-4D4F-B397-88C2544B8DA5}"/>
              </a:ext>
            </a:extLst>
          </p:cNvPr>
          <p:cNvSpPr/>
          <p:nvPr/>
        </p:nvSpPr>
        <p:spPr>
          <a:xfrm>
            <a:off x="5196625" y="5044518"/>
            <a:ext cx="2485622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Evaluate final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49C7F8-63A3-4861-A165-9DDF63A48892}"/>
              </a:ext>
            </a:extLst>
          </p:cNvPr>
          <p:cNvSpPr/>
          <p:nvPr/>
        </p:nvSpPr>
        <p:spPr>
          <a:xfrm>
            <a:off x="5196625" y="5587466"/>
            <a:ext cx="2485622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 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4E9A00-53BC-4AAB-B8BC-BB9A357D3369}"/>
              </a:ext>
            </a:extLst>
          </p:cNvPr>
          <p:cNvSpPr/>
          <p:nvPr/>
        </p:nvSpPr>
        <p:spPr>
          <a:xfrm>
            <a:off x="8562304" y="2703603"/>
            <a:ext cx="2485622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Extract features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976C5E-90AA-4D12-ADF8-045BC235FD06}"/>
              </a:ext>
            </a:extLst>
          </p:cNvPr>
          <p:cNvSpPr/>
          <p:nvPr/>
        </p:nvSpPr>
        <p:spPr>
          <a:xfrm>
            <a:off x="8562304" y="3320829"/>
            <a:ext cx="2485622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Feature engineering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723B32-5610-490C-8F62-0B4809F8DF75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7682247" y="2883907"/>
            <a:ext cx="880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D77E07-80B9-48DF-BB26-32AC2535DB62}"/>
              </a:ext>
            </a:extLst>
          </p:cNvPr>
          <p:cNvCxnSpPr/>
          <p:nvPr/>
        </p:nvCxnSpPr>
        <p:spPr>
          <a:xfrm>
            <a:off x="6439436" y="1901892"/>
            <a:ext cx="0" cy="182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91B362-DCF7-470B-92CA-AB5DDAB499FA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432997" y="2444840"/>
            <a:ext cx="6439" cy="258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0554D8-116D-4C8A-8918-DA37853849B6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6432997" y="3064211"/>
            <a:ext cx="6439" cy="256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594C67-C390-4CBF-89DD-6F252CDCF025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432997" y="3681437"/>
            <a:ext cx="0" cy="21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5C2345-8E45-4912-A349-AD5AB700935F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432997" y="4257430"/>
            <a:ext cx="0" cy="213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67140A-E860-4C25-8499-D809D0EFC072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6432997" y="4831278"/>
            <a:ext cx="6439" cy="213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3B8321-5D1E-4E05-AD13-499ABA4C02C4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6439436" y="5405126"/>
            <a:ext cx="0" cy="182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C5C6EBB-2CA4-4C88-826D-D6A659CC724C}"/>
              </a:ext>
            </a:extLst>
          </p:cNvPr>
          <p:cNvCxnSpPr>
            <a:stCxn id="13" idx="1"/>
            <a:endCxn id="7" idx="3"/>
          </p:cNvCxnSpPr>
          <p:nvPr/>
        </p:nvCxnSpPr>
        <p:spPr>
          <a:xfrm flipH="1">
            <a:off x="7675808" y="3501133"/>
            <a:ext cx="886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34">
            <a:extLst>
              <a:ext uri="{FF2B5EF4-FFF2-40B4-BE49-F238E27FC236}">
                <a16:creationId xmlns:a16="http://schemas.microsoft.com/office/drawing/2014/main" id="{D7643E4D-A3DA-4F00-89A3-499BEBBA3ED8}"/>
              </a:ext>
            </a:extLst>
          </p:cNvPr>
          <p:cNvSpPr/>
          <p:nvPr/>
        </p:nvSpPr>
        <p:spPr>
          <a:xfrm>
            <a:off x="4517126" y="2627180"/>
            <a:ext cx="6903076" cy="29220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8E3DDC23-4747-4AAC-ABDB-4333204CBC33}"/>
              </a:ext>
            </a:extLst>
          </p:cNvPr>
          <p:cNvSpPr/>
          <p:nvPr/>
        </p:nvSpPr>
        <p:spPr>
          <a:xfrm>
            <a:off x="3803374" y="2883907"/>
            <a:ext cx="231249" cy="7975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FBABEE73-548B-4A04-87C3-FAFE627C9683}"/>
              </a:ext>
            </a:extLst>
          </p:cNvPr>
          <p:cNvSpPr/>
          <p:nvPr/>
        </p:nvSpPr>
        <p:spPr>
          <a:xfrm>
            <a:off x="3773224" y="4015409"/>
            <a:ext cx="291548" cy="10291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8EA8B8-EE5A-48F2-AA57-DCE92CD8D159}"/>
              </a:ext>
            </a:extLst>
          </p:cNvPr>
          <p:cNvSpPr txBox="1"/>
          <p:nvPr/>
        </p:nvSpPr>
        <p:spPr>
          <a:xfrm>
            <a:off x="1377559" y="1518841"/>
            <a:ext cx="226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Problem identification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4FCF3B-A38F-4CFD-9453-1889F8BB8C80}"/>
              </a:ext>
            </a:extLst>
          </p:cNvPr>
          <p:cNvSpPr txBox="1"/>
          <p:nvPr/>
        </p:nvSpPr>
        <p:spPr>
          <a:xfrm>
            <a:off x="1377559" y="1851980"/>
            <a:ext cx="191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Data identification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825654-4939-4BE1-9CA1-6889D02B1961}"/>
              </a:ext>
            </a:extLst>
          </p:cNvPr>
          <p:cNvSpPr txBox="1"/>
          <p:nvPr/>
        </p:nvSpPr>
        <p:spPr>
          <a:xfrm>
            <a:off x="1377559" y="3073067"/>
            <a:ext cx="1562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Pre-processing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037AC6-4040-4981-BC5F-043ED8693E4A}"/>
              </a:ext>
            </a:extLst>
          </p:cNvPr>
          <p:cNvSpPr txBox="1"/>
          <p:nvPr/>
        </p:nvSpPr>
        <p:spPr>
          <a:xfrm>
            <a:off x="1379987" y="4111157"/>
            <a:ext cx="1181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Model </a:t>
            </a:r>
          </a:p>
          <a:p>
            <a:r>
              <a:rPr lang="en-IN" dirty="0"/>
              <a:t>processing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884675-55AC-407F-B6B3-30EEA2045CF9}"/>
              </a:ext>
            </a:extLst>
          </p:cNvPr>
          <p:cNvSpPr txBox="1"/>
          <p:nvPr/>
        </p:nvSpPr>
        <p:spPr>
          <a:xfrm>
            <a:off x="1377559" y="5587466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50154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15A5F1-53E2-421B-B215-50CCE9B46013}"/>
              </a:ext>
            </a:extLst>
          </p:cNvPr>
          <p:cNvSpPr txBox="1"/>
          <p:nvPr/>
        </p:nvSpPr>
        <p:spPr>
          <a:xfrm>
            <a:off x="2923309" y="255183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2776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Exploratory Data Analysis (EDA) and </a:t>
            </a:r>
            <a:endParaRPr lang="en-US" sz="3600" dirty="0">
              <a:latin typeface="Georgia" panose="02040502050405020303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2776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     Feature Engineering</a:t>
            </a:r>
            <a:endParaRPr lang="en-US" sz="3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892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75AFC7-FC9B-415F-AAFF-0F43E6CFBD69}"/>
              </a:ext>
            </a:extLst>
          </p:cNvPr>
          <p:cNvSpPr txBox="1"/>
          <p:nvPr/>
        </p:nvSpPr>
        <p:spPr>
          <a:xfrm>
            <a:off x="637308" y="457200"/>
            <a:ext cx="4807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Important Libraries:</a:t>
            </a:r>
            <a:endParaRPr lang="en-IN" sz="3200" b="1" dirty="0">
              <a:solidFill>
                <a:schemeClr val="accent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E348F2-CC2C-4EE3-A739-AAFA227EA7A0}"/>
              </a:ext>
            </a:extLst>
          </p:cNvPr>
          <p:cNvSpPr txBox="1"/>
          <p:nvPr/>
        </p:nvSpPr>
        <p:spPr>
          <a:xfrm>
            <a:off x="1163781" y="1139032"/>
            <a:ext cx="9864437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import pandas as pd </a:t>
            </a:r>
          </a:p>
          <a:p>
            <a:r>
              <a:rPr lang="en-US" dirty="0">
                <a:latin typeface="Georgia" panose="02040502050405020303" pitchFamily="18" charset="0"/>
              </a:rPr>
              <a:t>import </a:t>
            </a:r>
            <a:r>
              <a:rPr lang="en-US" dirty="0" err="1">
                <a:latin typeface="Georgia" panose="02040502050405020303" pitchFamily="18" charset="0"/>
              </a:rPr>
              <a:t>numpy</a:t>
            </a:r>
            <a:r>
              <a:rPr lang="en-US" dirty="0">
                <a:latin typeface="Georgia" panose="02040502050405020303" pitchFamily="18" charset="0"/>
              </a:rPr>
              <a:t> as np </a:t>
            </a:r>
          </a:p>
          <a:p>
            <a:r>
              <a:rPr lang="en-US" dirty="0">
                <a:latin typeface="Georgia" panose="02040502050405020303" pitchFamily="18" charset="0"/>
              </a:rPr>
              <a:t>from matplotlib import </a:t>
            </a:r>
            <a:r>
              <a:rPr lang="en-US" dirty="0" err="1">
                <a:latin typeface="Georgia" panose="02040502050405020303" pitchFamily="18" charset="0"/>
              </a:rPr>
              <a:t>pyplot</a:t>
            </a:r>
            <a:r>
              <a:rPr lang="en-US" dirty="0">
                <a:latin typeface="Georgia" panose="02040502050405020303" pitchFamily="18" charset="0"/>
              </a:rPr>
              <a:t> as </a:t>
            </a:r>
            <a:r>
              <a:rPr lang="en-US" dirty="0" err="1">
                <a:latin typeface="Georgia" panose="02040502050405020303" pitchFamily="18" charset="0"/>
              </a:rPr>
              <a:t>plt</a:t>
            </a:r>
            <a:r>
              <a:rPr lang="en-US" dirty="0">
                <a:latin typeface="Georgia" panose="02040502050405020303" pitchFamily="18" charset="0"/>
              </a:rPr>
              <a:t> </a:t>
            </a:r>
          </a:p>
          <a:p>
            <a:r>
              <a:rPr lang="en-US" dirty="0">
                <a:latin typeface="Georgia" panose="02040502050405020303" pitchFamily="18" charset="0"/>
              </a:rPr>
              <a:t>import seaborn as </a:t>
            </a:r>
            <a:r>
              <a:rPr lang="en-US" dirty="0" err="1">
                <a:latin typeface="Georgia" panose="02040502050405020303" pitchFamily="18" charset="0"/>
              </a:rPr>
              <a:t>sns</a:t>
            </a:r>
            <a:r>
              <a:rPr lang="en-US" dirty="0">
                <a:latin typeface="Georgia" panose="02040502050405020303" pitchFamily="18" charset="0"/>
              </a:rPr>
              <a:t> </a:t>
            </a:r>
          </a:p>
          <a:p>
            <a:r>
              <a:rPr lang="en-US" dirty="0">
                <a:latin typeface="Georgia" panose="02040502050405020303" pitchFamily="18" charset="0"/>
              </a:rPr>
              <a:t>from </a:t>
            </a:r>
            <a:r>
              <a:rPr lang="en-US" dirty="0" err="1">
                <a:latin typeface="Georgia" panose="02040502050405020303" pitchFamily="18" charset="0"/>
              </a:rPr>
              <a:t>sklearn.model_selection</a:t>
            </a:r>
            <a:r>
              <a:rPr lang="en-US" dirty="0">
                <a:latin typeface="Georgia" panose="02040502050405020303" pitchFamily="18" charset="0"/>
              </a:rPr>
              <a:t> import </a:t>
            </a:r>
            <a:r>
              <a:rPr lang="en-US" dirty="0" err="1">
                <a:latin typeface="Georgia" panose="02040502050405020303" pitchFamily="18" charset="0"/>
              </a:rPr>
              <a:t>train_test_split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from </a:t>
            </a:r>
            <a:r>
              <a:rPr lang="en-US" dirty="0" err="1">
                <a:latin typeface="Georgia" panose="02040502050405020303" pitchFamily="18" charset="0"/>
              </a:rPr>
              <a:t>imblearn.over_sampling</a:t>
            </a:r>
            <a:r>
              <a:rPr lang="en-US" dirty="0">
                <a:latin typeface="Georgia" panose="02040502050405020303" pitchFamily="18" charset="0"/>
              </a:rPr>
              <a:t> import SMOTE</a:t>
            </a:r>
          </a:p>
          <a:p>
            <a:r>
              <a:rPr lang="en-IN" dirty="0">
                <a:latin typeface="Georgia" panose="02040502050405020303" pitchFamily="18" charset="0"/>
              </a:rPr>
              <a:t>from collections import Counter</a:t>
            </a:r>
          </a:p>
          <a:p>
            <a:r>
              <a:rPr lang="en-US" dirty="0">
                <a:latin typeface="Georgia" panose="02040502050405020303" pitchFamily="18" charset="0"/>
              </a:rPr>
              <a:t>from </a:t>
            </a:r>
            <a:r>
              <a:rPr lang="en-US" dirty="0" err="1">
                <a:latin typeface="Georgia" panose="02040502050405020303" pitchFamily="18" charset="0"/>
              </a:rPr>
              <a:t>sklearn.ensemble</a:t>
            </a:r>
            <a:r>
              <a:rPr lang="en-US" dirty="0">
                <a:latin typeface="Georgia" panose="02040502050405020303" pitchFamily="18" charset="0"/>
              </a:rPr>
              <a:t> import </a:t>
            </a:r>
            <a:r>
              <a:rPr lang="en-US" dirty="0" err="1">
                <a:latin typeface="Georgia" panose="02040502050405020303" pitchFamily="18" charset="0"/>
              </a:rPr>
              <a:t>ExtraTreesClassifier</a:t>
            </a:r>
            <a:endParaRPr lang="en-IN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from </a:t>
            </a:r>
            <a:r>
              <a:rPr lang="en-US" dirty="0" err="1">
                <a:latin typeface="Georgia" panose="02040502050405020303" pitchFamily="18" charset="0"/>
              </a:rPr>
              <a:t>sklearn.feature_selection</a:t>
            </a:r>
            <a:r>
              <a:rPr lang="en-US" dirty="0">
                <a:latin typeface="Georgia" panose="02040502050405020303" pitchFamily="18" charset="0"/>
              </a:rPr>
              <a:t> import </a:t>
            </a:r>
            <a:r>
              <a:rPr lang="en-US" dirty="0" err="1">
                <a:latin typeface="Georgia" panose="02040502050405020303" pitchFamily="18" charset="0"/>
              </a:rPr>
              <a:t>mutual_info_classif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from </a:t>
            </a:r>
            <a:r>
              <a:rPr lang="en-US" dirty="0" err="1">
                <a:latin typeface="Georgia" panose="02040502050405020303" pitchFamily="18" charset="0"/>
              </a:rPr>
              <a:t>sklearn.feature_selection</a:t>
            </a:r>
            <a:r>
              <a:rPr lang="en-US" dirty="0">
                <a:latin typeface="Georgia" panose="02040502050405020303" pitchFamily="18" charset="0"/>
              </a:rPr>
              <a:t> import </a:t>
            </a:r>
            <a:r>
              <a:rPr lang="en-US" dirty="0" err="1">
                <a:latin typeface="Georgia" panose="02040502050405020303" pitchFamily="18" charset="0"/>
              </a:rPr>
              <a:t>SelectKBest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from </a:t>
            </a:r>
            <a:r>
              <a:rPr lang="en-US" dirty="0" err="1">
                <a:latin typeface="Georgia" panose="02040502050405020303" pitchFamily="18" charset="0"/>
              </a:rPr>
              <a:t>sklearn.feature_selection</a:t>
            </a:r>
            <a:r>
              <a:rPr lang="en-US" dirty="0">
                <a:latin typeface="Georgia" panose="02040502050405020303" pitchFamily="18" charset="0"/>
              </a:rPr>
              <a:t> import chi2</a:t>
            </a:r>
          </a:p>
          <a:p>
            <a:r>
              <a:rPr lang="en-US" dirty="0">
                <a:latin typeface="Georgia" panose="02040502050405020303" pitchFamily="18" charset="0"/>
              </a:rPr>
              <a:t>from </a:t>
            </a:r>
            <a:r>
              <a:rPr lang="en-US" dirty="0" err="1">
                <a:latin typeface="Georgia" panose="02040502050405020303" pitchFamily="18" charset="0"/>
              </a:rPr>
              <a:t>sklearn.tree</a:t>
            </a:r>
            <a:r>
              <a:rPr lang="en-US" dirty="0">
                <a:latin typeface="Georgia" panose="02040502050405020303" pitchFamily="18" charset="0"/>
              </a:rPr>
              <a:t> import </a:t>
            </a:r>
            <a:r>
              <a:rPr lang="en-US" dirty="0" err="1">
                <a:latin typeface="Georgia" panose="02040502050405020303" pitchFamily="18" charset="0"/>
              </a:rPr>
              <a:t>DecisionTreeClassifier</a:t>
            </a:r>
            <a:endParaRPr lang="en-US" dirty="0"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Libraries Installation :  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                                       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1.</a:t>
            </a:r>
            <a:r>
              <a:rPr lang="en-US" dirty="0"/>
              <a:t> pip install </a:t>
            </a:r>
            <a:r>
              <a:rPr lang="en-US" dirty="0" err="1"/>
              <a:t>imblearn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 To balance the data 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endParaRPr lang="en-IN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88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89B6FC-CDCD-4BD7-81C6-6E83E9980F28}"/>
              </a:ext>
            </a:extLst>
          </p:cNvPr>
          <p:cNvSpPr txBox="1"/>
          <p:nvPr/>
        </p:nvSpPr>
        <p:spPr>
          <a:xfrm>
            <a:off x="399495" y="478897"/>
            <a:ext cx="1179250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2776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Data set details: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2776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     </a:t>
            </a:r>
            <a:r>
              <a:rPr lang="en-US" sz="1600" dirty="0">
                <a:solidFill>
                  <a:srgbClr val="002776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##code to find shape of the dataset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2776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                </a:t>
            </a:r>
            <a:r>
              <a:rPr lang="en-US" sz="1600" dirty="0" err="1">
                <a:solidFill>
                  <a:srgbClr val="002776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data.shape</a:t>
            </a:r>
            <a:endParaRPr lang="en-US" sz="1600" dirty="0">
              <a:solidFill>
                <a:srgbClr val="002776"/>
              </a:solidFill>
              <a:latin typeface="Georgia" panose="02040502050405020303" pitchFamily="18" charset="0"/>
              <a:ea typeface="Arial"/>
              <a:cs typeface="Arial"/>
              <a:sym typeface="Arial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2776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                Output </a:t>
            </a:r>
            <a:r>
              <a:rPr lang="en-US" sz="1600" dirty="0">
                <a:solidFill>
                  <a:srgbClr val="002776"/>
                </a:solidFill>
                <a:latin typeface="Georgia" panose="02040502050405020303" pitchFamily="18" charset="0"/>
                <a:ea typeface="Arial"/>
                <a:cs typeface="Arial"/>
                <a:sym typeface="Wingdings" panose="05000000000000000000" pitchFamily="2" charset="2"/>
              </a:rPr>
              <a:t>(141712 , 36)    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2776"/>
                </a:solidFill>
                <a:latin typeface="Georgia" panose="02040502050405020303" pitchFamily="18" charset="0"/>
                <a:ea typeface="Arial"/>
                <a:cs typeface="Arial"/>
                <a:sym typeface="Wingdings" panose="05000000000000000000" pitchFamily="2" charset="2"/>
              </a:rPr>
              <a:t>                                    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2776"/>
                </a:solidFill>
                <a:latin typeface="Georgia" panose="02040502050405020303" pitchFamily="18" charset="0"/>
                <a:ea typeface="Arial"/>
                <a:cs typeface="Arial"/>
                <a:sym typeface="Wingdings" panose="05000000000000000000" pitchFamily="2" charset="2"/>
              </a:rPr>
              <a:t>                Therefor from the above there are 141712 rows and 36 columns are present in the give </a:t>
            </a:r>
            <a:r>
              <a:rPr lang="en-US" sz="1600" dirty="0" err="1">
                <a:solidFill>
                  <a:srgbClr val="002776"/>
                </a:solidFill>
                <a:latin typeface="Georgia" panose="02040502050405020303" pitchFamily="18" charset="0"/>
                <a:ea typeface="Arial"/>
                <a:cs typeface="Arial"/>
                <a:sym typeface="Wingdings" panose="05000000000000000000" pitchFamily="2" charset="2"/>
              </a:rPr>
              <a:t>incident_event_log</a:t>
            </a:r>
            <a:r>
              <a:rPr lang="en-US" sz="1600" dirty="0">
                <a:solidFill>
                  <a:srgbClr val="002776"/>
                </a:solidFill>
                <a:latin typeface="Georgia" panose="02040502050405020303" pitchFamily="18" charset="0"/>
                <a:ea typeface="Arial"/>
                <a:cs typeface="Arial"/>
                <a:sym typeface="Wingdings" panose="05000000000000000000" pitchFamily="2" charset="2"/>
              </a:rPr>
              <a:t> dataset. </a:t>
            </a:r>
            <a:endParaRPr lang="en-US" sz="1600" dirty="0">
              <a:solidFill>
                <a:srgbClr val="002776"/>
              </a:solidFill>
              <a:latin typeface="Georgia" panose="02040502050405020303" pitchFamily="18" charset="0"/>
              <a:ea typeface="Arial"/>
              <a:cs typeface="Arial"/>
              <a:sym typeface="Arial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1" dirty="0">
              <a:solidFill>
                <a:srgbClr val="002776"/>
              </a:solidFill>
              <a:latin typeface="Georgia" panose="02040502050405020303" pitchFamily="18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2776"/>
                </a:solidFill>
                <a:latin typeface="Georgia" panose="02040502050405020303" pitchFamily="18" charset="0"/>
                <a:cs typeface="Arial"/>
                <a:sym typeface="Arial"/>
              </a:rPr>
              <a:t>                               </a:t>
            </a:r>
            <a:endParaRPr lang="en-US" sz="3200" dirty="0"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C419C6-D8B1-4AB1-8274-C22C5F50DDC1}"/>
              </a:ext>
            </a:extLst>
          </p:cNvPr>
          <p:cNvSpPr txBox="1"/>
          <p:nvPr/>
        </p:nvSpPr>
        <p:spPr>
          <a:xfrm>
            <a:off x="691502" y="2002391"/>
            <a:ext cx="1048150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  <a:p>
            <a:endParaRPr lang="en-US" sz="2800" b="1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Column Names:</a:t>
            </a:r>
          </a:p>
          <a:p>
            <a:r>
              <a:rPr lang="en-US" sz="2000" dirty="0">
                <a:latin typeface="Georgia" panose="02040502050405020303" pitchFamily="18" charset="0"/>
              </a:rPr>
              <a:t>       'number', '</a:t>
            </a:r>
            <a:r>
              <a:rPr lang="en-US" sz="2000" dirty="0" err="1">
                <a:latin typeface="Georgia" panose="02040502050405020303" pitchFamily="18" charset="0"/>
              </a:rPr>
              <a:t>incident_state</a:t>
            </a:r>
            <a:r>
              <a:rPr lang="en-US" sz="2000" dirty="0">
                <a:latin typeface="Georgia" panose="02040502050405020303" pitchFamily="18" charset="0"/>
              </a:rPr>
              <a:t>', 'active', '</a:t>
            </a:r>
            <a:r>
              <a:rPr lang="en-US" sz="2000" dirty="0" err="1">
                <a:latin typeface="Georgia" panose="02040502050405020303" pitchFamily="18" charset="0"/>
              </a:rPr>
              <a:t>reassignment_count</a:t>
            </a:r>
            <a:r>
              <a:rPr lang="en-US" sz="2000" dirty="0">
                <a:latin typeface="Georgia" panose="02040502050405020303" pitchFamily="18" charset="0"/>
              </a:rPr>
              <a:t>',</a:t>
            </a:r>
          </a:p>
          <a:p>
            <a:r>
              <a:rPr lang="en-US" sz="2000" dirty="0">
                <a:latin typeface="Georgia" panose="02040502050405020303" pitchFamily="18" charset="0"/>
              </a:rPr>
              <a:t>       '</a:t>
            </a:r>
            <a:r>
              <a:rPr lang="en-US" sz="2000" dirty="0" err="1">
                <a:latin typeface="Georgia" panose="02040502050405020303" pitchFamily="18" charset="0"/>
              </a:rPr>
              <a:t>reopen_count</a:t>
            </a:r>
            <a:r>
              <a:rPr lang="en-US" sz="2000" dirty="0">
                <a:latin typeface="Georgia" panose="02040502050405020303" pitchFamily="18" charset="0"/>
              </a:rPr>
              <a:t>', '</a:t>
            </a:r>
            <a:r>
              <a:rPr lang="en-US" sz="2000" dirty="0" err="1">
                <a:latin typeface="Georgia" panose="02040502050405020303" pitchFamily="18" charset="0"/>
              </a:rPr>
              <a:t>sys_mod_count</a:t>
            </a:r>
            <a:r>
              <a:rPr lang="en-US" sz="2000" dirty="0">
                <a:latin typeface="Georgia" panose="02040502050405020303" pitchFamily="18" charset="0"/>
              </a:rPr>
              <a:t>', '</a:t>
            </a:r>
            <a:r>
              <a:rPr lang="en-US" sz="2000" dirty="0" err="1">
                <a:latin typeface="Georgia" panose="02040502050405020303" pitchFamily="18" charset="0"/>
              </a:rPr>
              <a:t>made_sla</a:t>
            </a:r>
            <a:r>
              <a:rPr lang="en-US" sz="2000" dirty="0">
                <a:latin typeface="Georgia" panose="02040502050405020303" pitchFamily="18" charset="0"/>
              </a:rPr>
              <a:t>', '</a:t>
            </a:r>
            <a:r>
              <a:rPr lang="en-US" sz="2000" dirty="0" err="1">
                <a:latin typeface="Georgia" panose="02040502050405020303" pitchFamily="18" charset="0"/>
              </a:rPr>
              <a:t>caller_id</a:t>
            </a:r>
            <a:r>
              <a:rPr lang="en-US" sz="2000" dirty="0">
                <a:latin typeface="Georgia" panose="02040502050405020303" pitchFamily="18" charset="0"/>
              </a:rPr>
              <a:t>', '</a:t>
            </a:r>
            <a:r>
              <a:rPr lang="en-US" sz="2000" dirty="0" err="1">
                <a:latin typeface="Georgia" panose="02040502050405020303" pitchFamily="18" charset="0"/>
              </a:rPr>
              <a:t>opened_by</a:t>
            </a:r>
            <a:r>
              <a:rPr lang="en-US" sz="2000" dirty="0">
                <a:latin typeface="Georgia" panose="02040502050405020303" pitchFamily="18" charset="0"/>
              </a:rPr>
              <a:t>',</a:t>
            </a:r>
          </a:p>
          <a:p>
            <a:r>
              <a:rPr lang="en-US" sz="2000" dirty="0">
                <a:latin typeface="Georgia" panose="02040502050405020303" pitchFamily="18" charset="0"/>
              </a:rPr>
              <a:t>       '</a:t>
            </a:r>
            <a:r>
              <a:rPr lang="en-US" sz="2000" dirty="0" err="1">
                <a:latin typeface="Georgia" panose="02040502050405020303" pitchFamily="18" charset="0"/>
              </a:rPr>
              <a:t>opened_at</a:t>
            </a:r>
            <a:r>
              <a:rPr lang="en-US" sz="2000" dirty="0">
                <a:latin typeface="Georgia" panose="02040502050405020303" pitchFamily="18" charset="0"/>
              </a:rPr>
              <a:t>', '</a:t>
            </a:r>
            <a:r>
              <a:rPr lang="en-US" sz="2000" dirty="0" err="1">
                <a:latin typeface="Georgia" panose="02040502050405020303" pitchFamily="18" charset="0"/>
              </a:rPr>
              <a:t>sys_created_by</a:t>
            </a:r>
            <a:r>
              <a:rPr lang="en-US" sz="2000" dirty="0">
                <a:latin typeface="Georgia" panose="02040502050405020303" pitchFamily="18" charset="0"/>
              </a:rPr>
              <a:t>', '</a:t>
            </a:r>
            <a:r>
              <a:rPr lang="en-US" sz="2000" dirty="0" err="1">
                <a:latin typeface="Georgia" panose="02040502050405020303" pitchFamily="18" charset="0"/>
              </a:rPr>
              <a:t>sys_created_at</a:t>
            </a:r>
            <a:r>
              <a:rPr lang="en-US" sz="2000" dirty="0">
                <a:latin typeface="Georgia" panose="02040502050405020303" pitchFamily="18" charset="0"/>
              </a:rPr>
              <a:t>', '</a:t>
            </a:r>
            <a:r>
              <a:rPr lang="en-US" sz="2000" dirty="0" err="1">
                <a:latin typeface="Georgia" panose="02040502050405020303" pitchFamily="18" charset="0"/>
              </a:rPr>
              <a:t>sys_updated_by</a:t>
            </a:r>
            <a:r>
              <a:rPr lang="en-US" sz="2000" dirty="0">
                <a:latin typeface="Georgia" panose="02040502050405020303" pitchFamily="18" charset="0"/>
              </a:rPr>
              <a:t>',</a:t>
            </a:r>
          </a:p>
          <a:p>
            <a:r>
              <a:rPr lang="en-US" sz="2000" dirty="0">
                <a:latin typeface="Georgia" panose="02040502050405020303" pitchFamily="18" charset="0"/>
              </a:rPr>
              <a:t>       '</a:t>
            </a:r>
            <a:r>
              <a:rPr lang="en-US" sz="2000" dirty="0" err="1">
                <a:latin typeface="Georgia" panose="02040502050405020303" pitchFamily="18" charset="0"/>
              </a:rPr>
              <a:t>sys_updated_at</a:t>
            </a:r>
            <a:r>
              <a:rPr lang="en-US" sz="2000" dirty="0">
                <a:latin typeface="Georgia" panose="02040502050405020303" pitchFamily="18" charset="0"/>
              </a:rPr>
              <a:t>', '</a:t>
            </a:r>
            <a:r>
              <a:rPr lang="en-US" sz="2000" dirty="0" err="1">
                <a:latin typeface="Georgia" panose="02040502050405020303" pitchFamily="18" charset="0"/>
              </a:rPr>
              <a:t>contact_type</a:t>
            </a:r>
            <a:r>
              <a:rPr lang="en-US" sz="2000" dirty="0">
                <a:latin typeface="Georgia" panose="02040502050405020303" pitchFamily="18" charset="0"/>
              </a:rPr>
              <a:t>', 'location', 'category', 'subcategory',</a:t>
            </a:r>
          </a:p>
          <a:p>
            <a:r>
              <a:rPr lang="en-US" sz="2000" dirty="0">
                <a:latin typeface="Georgia" panose="02040502050405020303" pitchFamily="18" charset="0"/>
              </a:rPr>
              <a:t>       '</a:t>
            </a:r>
            <a:r>
              <a:rPr lang="en-US" sz="2000" dirty="0" err="1">
                <a:latin typeface="Georgia" panose="02040502050405020303" pitchFamily="18" charset="0"/>
              </a:rPr>
              <a:t>u_symptom</a:t>
            </a:r>
            <a:r>
              <a:rPr lang="en-US" sz="2000" dirty="0">
                <a:latin typeface="Georgia" panose="02040502050405020303" pitchFamily="18" charset="0"/>
              </a:rPr>
              <a:t>', '</a:t>
            </a:r>
            <a:r>
              <a:rPr lang="en-US" sz="2000" dirty="0" err="1">
                <a:latin typeface="Georgia" panose="02040502050405020303" pitchFamily="18" charset="0"/>
              </a:rPr>
              <a:t>cmdb_ci</a:t>
            </a:r>
            <a:r>
              <a:rPr lang="en-US" sz="2000" dirty="0">
                <a:latin typeface="Georgia" panose="02040502050405020303" pitchFamily="18" charset="0"/>
              </a:rPr>
              <a:t>', 'impact', 'urgency', 'priority',</a:t>
            </a:r>
          </a:p>
          <a:p>
            <a:r>
              <a:rPr lang="en-US" sz="2000" dirty="0">
                <a:latin typeface="Georgia" panose="02040502050405020303" pitchFamily="18" charset="0"/>
              </a:rPr>
              <a:t>       '</a:t>
            </a:r>
            <a:r>
              <a:rPr lang="en-US" sz="2000" dirty="0" err="1">
                <a:latin typeface="Georgia" panose="02040502050405020303" pitchFamily="18" charset="0"/>
              </a:rPr>
              <a:t>assignment_group</a:t>
            </a:r>
            <a:r>
              <a:rPr lang="en-US" sz="2000" dirty="0">
                <a:latin typeface="Georgia" panose="02040502050405020303" pitchFamily="18" charset="0"/>
              </a:rPr>
              <a:t>', '</a:t>
            </a:r>
            <a:r>
              <a:rPr lang="en-US" sz="2000" dirty="0" err="1">
                <a:latin typeface="Georgia" panose="02040502050405020303" pitchFamily="18" charset="0"/>
              </a:rPr>
              <a:t>assigned_to</a:t>
            </a:r>
            <a:r>
              <a:rPr lang="en-US" sz="2000" dirty="0">
                <a:latin typeface="Georgia" panose="02040502050405020303" pitchFamily="18" charset="0"/>
              </a:rPr>
              <a:t>', 'knowledge',</a:t>
            </a:r>
          </a:p>
          <a:p>
            <a:r>
              <a:rPr lang="en-US" sz="2000" dirty="0">
                <a:latin typeface="Georgia" panose="02040502050405020303" pitchFamily="18" charset="0"/>
              </a:rPr>
              <a:t>       '</a:t>
            </a:r>
            <a:r>
              <a:rPr lang="en-US" sz="2000" dirty="0" err="1">
                <a:latin typeface="Georgia" panose="02040502050405020303" pitchFamily="18" charset="0"/>
              </a:rPr>
              <a:t>u_priority_confirmation</a:t>
            </a:r>
            <a:r>
              <a:rPr lang="en-US" sz="2000" dirty="0">
                <a:latin typeface="Georgia" panose="02040502050405020303" pitchFamily="18" charset="0"/>
              </a:rPr>
              <a:t>', 'notify', '</a:t>
            </a:r>
            <a:r>
              <a:rPr lang="en-US" sz="2000" dirty="0" err="1">
                <a:latin typeface="Georgia" panose="02040502050405020303" pitchFamily="18" charset="0"/>
              </a:rPr>
              <a:t>problem_id</a:t>
            </a:r>
            <a:r>
              <a:rPr lang="en-US" sz="2000" dirty="0">
                <a:latin typeface="Georgia" panose="02040502050405020303" pitchFamily="18" charset="0"/>
              </a:rPr>
              <a:t>', '</a:t>
            </a:r>
            <a:r>
              <a:rPr lang="en-US" sz="2000" dirty="0" err="1">
                <a:latin typeface="Georgia" panose="02040502050405020303" pitchFamily="18" charset="0"/>
              </a:rPr>
              <a:t>rfc</a:t>
            </a:r>
            <a:r>
              <a:rPr lang="en-US" sz="2000" dirty="0">
                <a:latin typeface="Georgia" panose="02040502050405020303" pitchFamily="18" charset="0"/>
              </a:rPr>
              <a:t>', 'vendor',</a:t>
            </a:r>
          </a:p>
          <a:p>
            <a:r>
              <a:rPr lang="en-US" sz="2000" dirty="0">
                <a:latin typeface="Georgia" panose="02040502050405020303" pitchFamily="18" charset="0"/>
              </a:rPr>
              <a:t>       '</a:t>
            </a:r>
            <a:r>
              <a:rPr lang="en-US" sz="2000" dirty="0" err="1">
                <a:latin typeface="Georgia" panose="02040502050405020303" pitchFamily="18" charset="0"/>
              </a:rPr>
              <a:t>caused_by</a:t>
            </a:r>
            <a:r>
              <a:rPr lang="en-US" sz="2000" dirty="0">
                <a:latin typeface="Georgia" panose="02040502050405020303" pitchFamily="18" charset="0"/>
              </a:rPr>
              <a:t>', '</a:t>
            </a:r>
            <a:r>
              <a:rPr lang="en-US" sz="2000" dirty="0" err="1">
                <a:latin typeface="Georgia" panose="02040502050405020303" pitchFamily="18" charset="0"/>
              </a:rPr>
              <a:t>closed_code</a:t>
            </a:r>
            <a:r>
              <a:rPr lang="en-US" sz="2000" dirty="0">
                <a:latin typeface="Georgia" panose="02040502050405020303" pitchFamily="18" charset="0"/>
              </a:rPr>
              <a:t>', '</a:t>
            </a:r>
            <a:r>
              <a:rPr lang="en-US" sz="2000" dirty="0" err="1">
                <a:latin typeface="Georgia" panose="02040502050405020303" pitchFamily="18" charset="0"/>
              </a:rPr>
              <a:t>resolved_by</a:t>
            </a:r>
            <a:r>
              <a:rPr lang="en-US" sz="2000" dirty="0">
                <a:latin typeface="Georgia" panose="02040502050405020303" pitchFamily="18" charset="0"/>
              </a:rPr>
              <a:t>', '</a:t>
            </a:r>
            <a:r>
              <a:rPr lang="en-US" sz="2000" dirty="0" err="1">
                <a:latin typeface="Georgia" panose="02040502050405020303" pitchFamily="18" charset="0"/>
              </a:rPr>
              <a:t>resolved_at</a:t>
            </a:r>
            <a:r>
              <a:rPr lang="en-US" sz="2000" dirty="0">
                <a:latin typeface="Georgia" panose="02040502050405020303" pitchFamily="18" charset="0"/>
              </a:rPr>
              <a:t>', '</a:t>
            </a:r>
            <a:r>
              <a:rPr lang="en-US" sz="2000" dirty="0" err="1">
                <a:latin typeface="Georgia" panose="02040502050405020303" pitchFamily="18" charset="0"/>
              </a:rPr>
              <a:t>closed_at</a:t>
            </a:r>
            <a:r>
              <a:rPr lang="en-US" sz="2000" dirty="0">
                <a:latin typeface="Georgia" panose="02040502050405020303" pitchFamily="18" charset="0"/>
              </a:rPr>
              <a:t>'</a:t>
            </a:r>
          </a:p>
          <a:p>
            <a:endParaRPr lang="en-IN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520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4C52E1-262C-4B2C-B4FF-5A7133231BB8}"/>
              </a:ext>
            </a:extLst>
          </p:cNvPr>
          <p:cNvSpPr txBox="1"/>
          <p:nvPr/>
        </p:nvSpPr>
        <p:spPr>
          <a:xfrm>
            <a:off x="1003067" y="537557"/>
            <a:ext cx="599253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Data Information: 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To find the info about the data used the code           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data.info()       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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  <a:p>
            <a:endParaRPr lang="en-IN" sz="2800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40F952-AFB4-4B33-9598-8E7C099BC4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8" r="9328"/>
          <a:stretch/>
        </p:blipFill>
        <p:spPr>
          <a:xfrm>
            <a:off x="7589518" y="4180173"/>
            <a:ext cx="4350327" cy="14674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9F55C8-F4A8-4435-A8DA-AD126DD3B8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6" r="53221"/>
          <a:stretch/>
        </p:blipFill>
        <p:spPr>
          <a:xfrm>
            <a:off x="7589519" y="554182"/>
            <a:ext cx="4350327" cy="364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76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E459D9-583D-4ADE-A8B3-64B6FD2AB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22398"/>
            <a:ext cx="5881716" cy="415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F7756C-F41D-4E21-9D87-3C4A7928A11B}"/>
              </a:ext>
            </a:extLst>
          </p:cNvPr>
          <p:cNvSpPr txBox="1"/>
          <p:nvPr/>
        </p:nvSpPr>
        <p:spPr>
          <a:xfrm>
            <a:off x="648070" y="1722398"/>
            <a:ext cx="52336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Georgia" panose="02040502050405020303" pitchFamily="18" charset="0"/>
              </a:rPr>
              <a:t>Bar plot: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Georgia" panose="02040502050405020303" pitchFamily="18" charset="0"/>
              </a:rPr>
              <a:t>df2['impact'].</a:t>
            </a:r>
            <a:r>
              <a:rPr lang="en-US" sz="1800" dirty="0" err="1">
                <a:latin typeface="Georgia" panose="02040502050405020303" pitchFamily="18" charset="0"/>
              </a:rPr>
              <a:t>value_counts</a:t>
            </a:r>
            <a:r>
              <a:rPr lang="en-US" sz="1800" dirty="0">
                <a:latin typeface="Georgia" panose="02040502050405020303" pitchFamily="18" charset="0"/>
              </a:rPr>
              <a:t>().</a:t>
            </a:r>
            <a:r>
              <a:rPr lang="en-US" sz="1800" dirty="0" err="1">
                <a:latin typeface="Georgia" panose="02040502050405020303" pitchFamily="18" charset="0"/>
              </a:rPr>
              <a:t>plot.bar</a:t>
            </a:r>
            <a:r>
              <a:rPr lang="en-US" sz="1800" dirty="0">
                <a:latin typeface="Georgia" panose="02040502050405020303" pitchFamily="18" charset="0"/>
              </a:rPr>
              <a:t>()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pitchFamily="18" charset="0"/>
              </a:rPr>
              <a:t>From the given output it is clear that all data is concentrate in the medium values of impact 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Georgia" panose="02040502050405020303" pitchFamily="18" charset="0"/>
              </a:rPr>
              <a:t>Therefore we can say that the data is imbalanced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98BF0C-A0D0-49F5-961E-154FC8B3BCB2}"/>
              </a:ext>
            </a:extLst>
          </p:cNvPr>
          <p:cNvSpPr txBox="1"/>
          <p:nvPr/>
        </p:nvSpPr>
        <p:spPr>
          <a:xfrm>
            <a:off x="648070" y="968229"/>
            <a:ext cx="5662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Visualization of dataset :</a:t>
            </a:r>
            <a:endParaRPr lang="en-IN" sz="2800" b="1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CE0872-2C93-4FEC-ABAD-ACE344751A2A}"/>
              </a:ext>
            </a:extLst>
          </p:cNvPr>
          <p:cNvSpPr txBox="1"/>
          <p:nvPr/>
        </p:nvSpPr>
        <p:spPr>
          <a:xfrm>
            <a:off x="3103418" y="235527"/>
            <a:ext cx="5881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002060"/>
                </a:solidFill>
                <a:latin typeface="Georgia" panose="02040502050405020303" pitchFamily="18" charset="0"/>
              </a:rPr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621875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242E01-3FEE-4561-B1DC-B98D2513347C}"/>
              </a:ext>
            </a:extLst>
          </p:cNvPr>
          <p:cNvSpPr txBox="1"/>
          <p:nvPr/>
        </p:nvSpPr>
        <p:spPr>
          <a:xfrm>
            <a:off x="698269" y="365760"/>
            <a:ext cx="50589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Impact on 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incident_state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 :</a:t>
            </a:r>
          </a:p>
          <a:p>
            <a:endParaRPr lang="en-IN" sz="3200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D2C9DD-0F48-49EC-A936-19FFE2ED5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758" y="1213267"/>
            <a:ext cx="5058980" cy="286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E5D9EA-1DEE-495C-A799-BC877208D293}"/>
              </a:ext>
            </a:extLst>
          </p:cNvPr>
          <p:cNvSpPr txBox="1"/>
          <p:nvPr/>
        </p:nvSpPr>
        <p:spPr>
          <a:xfrm>
            <a:off x="1579418" y="4425467"/>
            <a:ext cx="8631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Incident state New and Active have high impact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Awaiting Problem ,Awaiting Vendor and Awaiting Evidence has low impact.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Rest have medium impact.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16375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473</TotalTime>
  <Words>846</Words>
  <Application>Microsoft Office PowerPoint</Application>
  <PresentationFormat>Widescreen</PresentationFormat>
  <Paragraphs>157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Rounded MT Bold</vt:lpstr>
      <vt:lpstr>Calibri</vt:lpstr>
      <vt:lpstr>Georgia</vt:lpstr>
      <vt:lpstr>Gill Sans MT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Chaudhari</dc:creator>
  <cp:lastModifiedBy>Mahesh Chaudhari</cp:lastModifiedBy>
  <cp:revision>60</cp:revision>
  <dcterms:created xsi:type="dcterms:W3CDTF">2021-07-07T02:39:36Z</dcterms:created>
  <dcterms:modified xsi:type="dcterms:W3CDTF">2021-07-11T03:13:47Z</dcterms:modified>
</cp:coreProperties>
</file>