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arlow Condensed Heavy" charset="1" panose="00000A06000000000000"/>
      <p:regular r:id="rId18"/>
    </p:embeddedFont>
    <p:embeddedFont>
      <p:font typeface="Akzidenz-Grotesk Heavy" charset="1" panose="02000503050000020004"/>
      <p:regular r:id="rId19"/>
    </p:embeddedFont>
    <p:embeddedFont>
      <p:font typeface="Aileron Bold" charset="1" panose="00000800000000000000"/>
      <p:regular r:id="rId20"/>
    </p:embeddedFont>
    <p:embeddedFont>
      <p:font typeface="Aileron" charset="1" panose="00000500000000000000"/>
      <p:regular r:id="rId21"/>
    </p:embeddedFont>
    <p:embeddedFont>
      <p:font typeface="Aileron Heavy" charset="1" panose="00000A00000000000000"/>
      <p:regular r:id="rId22"/>
    </p:embeddedFont>
    <p:embeddedFont>
      <p:font typeface="Aileron Ultra-Bold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69396" y="2719229"/>
            <a:ext cx="2544433" cy="2544433"/>
          </a:xfrm>
          <a:custGeom>
            <a:avLst/>
            <a:gdLst/>
            <a:ahLst/>
            <a:cxnLst/>
            <a:rect r="r" b="b" t="t" l="l"/>
            <a:pathLst>
              <a:path h="2544433" w="2544433">
                <a:moveTo>
                  <a:pt x="0" y="0"/>
                </a:moveTo>
                <a:lnTo>
                  <a:pt x="2544432" y="0"/>
                </a:lnTo>
                <a:lnTo>
                  <a:pt x="2544432" y="2544433"/>
                </a:lnTo>
                <a:lnTo>
                  <a:pt x="0" y="254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36521" y="3307946"/>
            <a:ext cx="2594369" cy="4588246"/>
            <a:chOff x="0" y="0"/>
            <a:chExt cx="683291" cy="12084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3291" cy="1208427"/>
            </a:xfrm>
            <a:custGeom>
              <a:avLst/>
              <a:gdLst/>
              <a:ahLst/>
              <a:cxnLst/>
              <a:rect r="r" b="b" t="t" l="l"/>
              <a:pathLst>
                <a:path h="1208427" w="683291">
                  <a:moveTo>
                    <a:pt x="152190" y="0"/>
                  </a:moveTo>
                  <a:lnTo>
                    <a:pt x="531100" y="0"/>
                  </a:lnTo>
                  <a:cubicBezTo>
                    <a:pt x="571464" y="0"/>
                    <a:pt x="610174" y="16034"/>
                    <a:pt x="638715" y="44576"/>
                  </a:cubicBezTo>
                  <a:cubicBezTo>
                    <a:pt x="667256" y="73117"/>
                    <a:pt x="683291" y="111827"/>
                    <a:pt x="683291" y="152190"/>
                  </a:cubicBezTo>
                  <a:lnTo>
                    <a:pt x="683291" y="1056237"/>
                  </a:lnTo>
                  <a:cubicBezTo>
                    <a:pt x="683291" y="1096600"/>
                    <a:pt x="667256" y="1135310"/>
                    <a:pt x="638715" y="1163852"/>
                  </a:cubicBezTo>
                  <a:cubicBezTo>
                    <a:pt x="610174" y="1192393"/>
                    <a:pt x="571464" y="1208427"/>
                    <a:pt x="531100" y="1208427"/>
                  </a:cubicBezTo>
                  <a:lnTo>
                    <a:pt x="152190" y="1208427"/>
                  </a:lnTo>
                  <a:cubicBezTo>
                    <a:pt x="111827" y="1208427"/>
                    <a:pt x="73117" y="1192393"/>
                    <a:pt x="44576" y="1163852"/>
                  </a:cubicBezTo>
                  <a:cubicBezTo>
                    <a:pt x="16034" y="1135310"/>
                    <a:pt x="0" y="1096600"/>
                    <a:pt x="0" y="1056237"/>
                  </a:cubicBezTo>
                  <a:lnTo>
                    <a:pt x="0" y="152190"/>
                  </a:lnTo>
                  <a:cubicBezTo>
                    <a:pt x="0" y="111827"/>
                    <a:pt x="16034" y="73117"/>
                    <a:pt x="44576" y="44576"/>
                  </a:cubicBezTo>
                  <a:cubicBezTo>
                    <a:pt x="73117" y="16034"/>
                    <a:pt x="111827" y="0"/>
                    <a:pt x="15219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83291" cy="1256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-25223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58605" y="3307946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7" y="0"/>
                </a:lnTo>
                <a:lnTo>
                  <a:pt x="1025127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43805" y="824861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09387" y="2332820"/>
            <a:ext cx="11163457" cy="200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5"/>
              </a:lnSpc>
            </a:pPr>
            <a:r>
              <a:rPr lang="en-US" sz="7500" b="true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PHONEPE TRANSACTION INSIGHTS &amp; RECOMMENDATIONS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769424" y="2436835"/>
            <a:ext cx="806841" cy="564789"/>
          </a:xfrm>
          <a:custGeom>
            <a:avLst/>
            <a:gdLst/>
            <a:ahLst/>
            <a:cxnLst/>
            <a:rect r="r" b="b" t="t" l="l"/>
            <a:pathLst>
              <a:path h="564789" w="806841">
                <a:moveTo>
                  <a:pt x="0" y="0"/>
                </a:moveTo>
                <a:lnTo>
                  <a:pt x="806840" y="0"/>
                </a:lnTo>
                <a:lnTo>
                  <a:pt x="806840" y="564788"/>
                </a:lnTo>
                <a:lnTo>
                  <a:pt x="0" y="564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12807" y="8799767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70746" y="4637873"/>
            <a:ext cx="6588554" cy="4935056"/>
          </a:xfrm>
          <a:custGeom>
            <a:avLst/>
            <a:gdLst/>
            <a:ahLst/>
            <a:cxnLst/>
            <a:rect r="r" b="b" t="t" l="l"/>
            <a:pathLst>
              <a:path h="4935056" w="6588554">
                <a:moveTo>
                  <a:pt x="0" y="0"/>
                </a:moveTo>
                <a:lnTo>
                  <a:pt x="6588554" y="0"/>
                </a:lnTo>
                <a:lnTo>
                  <a:pt x="6588554" y="4935057"/>
                </a:lnTo>
                <a:lnTo>
                  <a:pt x="0" y="49350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09387" y="5468719"/>
            <a:ext cx="8095267" cy="2072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0"/>
              </a:lnSpc>
            </a:pPr>
            <a:r>
              <a:rPr lang="en-US" sz="4000" b="true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Based on Data from Pulse GitHub Repository</a:t>
            </a:r>
          </a:p>
          <a:p>
            <a:pPr algn="l">
              <a:lnSpc>
                <a:spcPts val="5240"/>
              </a:lnSpc>
            </a:pPr>
            <a:r>
              <a:rPr lang="en-US" sz="4000" b="true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Presented by: Bommidi Akash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026682"/>
            <a:ext cx="18288000" cy="7406210"/>
            <a:chOff x="0" y="0"/>
            <a:chExt cx="4816593" cy="19506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50607"/>
            </a:xfrm>
            <a:custGeom>
              <a:avLst/>
              <a:gdLst/>
              <a:ahLst/>
              <a:cxnLst/>
              <a:rect r="r" b="b" t="t" l="l"/>
              <a:pathLst>
                <a:path h="195060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50607"/>
                  </a:lnTo>
                  <a:lnTo>
                    <a:pt x="0" y="1950607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998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33683" y="5837776"/>
            <a:ext cx="5060185" cy="665701"/>
            <a:chOff x="0" y="0"/>
            <a:chExt cx="1332724" cy="1753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2724" cy="175329"/>
            </a:xfrm>
            <a:custGeom>
              <a:avLst/>
              <a:gdLst/>
              <a:ahLst/>
              <a:cxnLst/>
              <a:rect r="r" b="b" t="t" l="l"/>
              <a:pathLst>
                <a:path h="175329" w="1332724">
                  <a:moveTo>
                    <a:pt x="78028" y="0"/>
                  </a:moveTo>
                  <a:lnTo>
                    <a:pt x="1254695" y="0"/>
                  </a:lnTo>
                  <a:cubicBezTo>
                    <a:pt x="1297789" y="0"/>
                    <a:pt x="1332724" y="34934"/>
                    <a:pt x="1332724" y="78028"/>
                  </a:cubicBezTo>
                  <a:lnTo>
                    <a:pt x="1332724" y="97300"/>
                  </a:lnTo>
                  <a:cubicBezTo>
                    <a:pt x="1332724" y="117995"/>
                    <a:pt x="1324503" y="137841"/>
                    <a:pt x="1309870" y="152475"/>
                  </a:cubicBezTo>
                  <a:cubicBezTo>
                    <a:pt x="1295236" y="167108"/>
                    <a:pt x="1275390" y="175329"/>
                    <a:pt x="1254695" y="175329"/>
                  </a:cubicBezTo>
                  <a:lnTo>
                    <a:pt x="78028" y="175329"/>
                  </a:lnTo>
                  <a:cubicBezTo>
                    <a:pt x="57334" y="175329"/>
                    <a:pt x="37487" y="167108"/>
                    <a:pt x="22854" y="152475"/>
                  </a:cubicBezTo>
                  <a:cubicBezTo>
                    <a:pt x="8221" y="137841"/>
                    <a:pt x="0" y="117995"/>
                    <a:pt x="0" y="97300"/>
                  </a:cubicBezTo>
                  <a:lnTo>
                    <a:pt x="0" y="78028"/>
                  </a:lnTo>
                  <a:cubicBezTo>
                    <a:pt x="0" y="57334"/>
                    <a:pt x="8221" y="37487"/>
                    <a:pt x="22854" y="22854"/>
                  </a:cubicBezTo>
                  <a:cubicBezTo>
                    <a:pt x="37487" y="8221"/>
                    <a:pt x="57334" y="0"/>
                    <a:pt x="78028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13908" y="3061720"/>
            <a:ext cx="5060185" cy="998551"/>
            <a:chOff x="0" y="0"/>
            <a:chExt cx="1332724" cy="2629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2724" cy="262993"/>
            </a:xfrm>
            <a:custGeom>
              <a:avLst/>
              <a:gdLst/>
              <a:ahLst/>
              <a:cxnLst/>
              <a:rect r="r" b="b" t="t" l="l"/>
              <a:pathLst>
                <a:path h="262993" w="1332724">
                  <a:moveTo>
                    <a:pt x="78028" y="0"/>
                  </a:moveTo>
                  <a:lnTo>
                    <a:pt x="1254695" y="0"/>
                  </a:lnTo>
                  <a:cubicBezTo>
                    <a:pt x="1297789" y="0"/>
                    <a:pt x="1332724" y="34934"/>
                    <a:pt x="1332724" y="78028"/>
                  </a:cubicBezTo>
                  <a:lnTo>
                    <a:pt x="1332724" y="184964"/>
                  </a:lnTo>
                  <a:cubicBezTo>
                    <a:pt x="1332724" y="228058"/>
                    <a:pt x="1297789" y="262993"/>
                    <a:pt x="1254695" y="262993"/>
                  </a:cubicBezTo>
                  <a:lnTo>
                    <a:pt x="78028" y="262993"/>
                  </a:lnTo>
                  <a:cubicBezTo>
                    <a:pt x="57334" y="262993"/>
                    <a:pt x="37487" y="254772"/>
                    <a:pt x="22854" y="240139"/>
                  </a:cubicBezTo>
                  <a:cubicBezTo>
                    <a:pt x="8221" y="225506"/>
                    <a:pt x="0" y="205659"/>
                    <a:pt x="0" y="184964"/>
                  </a:cubicBezTo>
                  <a:lnTo>
                    <a:pt x="0" y="78028"/>
                  </a:lnTo>
                  <a:cubicBezTo>
                    <a:pt x="0" y="57334"/>
                    <a:pt x="8221" y="37487"/>
                    <a:pt x="22854" y="22854"/>
                  </a:cubicBezTo>
                  <a:cubicBezTo>
                    <a:pt x="37487" y="8221"/>
                    <a:pt x="57334" y="0"/>
                    <a:pt x="78028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332724" cy="310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99115" y="5831488"/>
            <a:ext cx="5060185" cy="665701"/>
            <a:chOff x="0" y="0"/>
            <a:chExt cx="1332724" cy="1753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32724" cy="175329"/>
            </a:xfrm>
            <a:custGeom>
              <a:avLst/>
              <a:gdLst/>
              <a:ahLst/>
              <a:cxnLst/>
              <a:rect r="r" b="b" t="t" l="l"/>
              <a:pathLst>
                <a:path h="175329" w="1332724">
                  <a:moveTo>
                    <a:pt x="78028" y="0"/>
                  </a:moveTo>
                  <a:lnTo>
                    <a:pt x="1254695" y="0"/>
                  </a:lnTo>
                  <a:cubicBezTo>
                    <a:pt x="1297789" y="0"/>
                    <a:pt x="1332724" y="34934"/>
                    <a:pt x="1332724" y="78028"/>
                  </a:cubicBezTo>
                  <a:lnTo>
                    <a:pt x="1332724" y="97300"/>
                  </a:lnTo>
                  <a:cubicBezTo>
                    <a:pt x="1332724" y="117995"/>
                    <a:pt x="1324503" y="137841"/>
                    <a:pt x="1309870" y="152475"/>
                  </a:cubicBezTo>
                  <a:cubicBezTo>
                    <a:pt x="1295236" y="167108"/>
                    <a:pt x="1275390" y="175329"/>
                    <a:pt x="1254695" y="175329"/>
                  </a:cubicBezTo>
                  <a:lnTo>
                    <a:pt x="78028" y="175329"/>
                  </a:lnTo>
                  <a:cubicBezTo>
                    <a:pt x="57334" y="175329"/>
                    <a:pt x="37487" y="167108"/>
                    <a:pt x="22854" y="152475"/>
                  </a:cubicBezTo>
                  <a:cubicBezTo>
                    <a:pt x="8221" y="137841"/>
                    <a:pt x="0" y="117995"/>
                    <a:pt x="0" y="97300"/>
                  </a:cubicBezTo>
                  <a:lnTo>
                    <a:pt x="0" y="78028"/>
                  </a:lnTo>
                  <a:cubicBezTo>
                    <a:pt x="0" y="57334"/>
                    <a:pt x="8221" y="37487"/>
                    <a:pt x="22854" y="22854"/>
                  </a:cubicBezTo>
                  <a:cubicBezTo>
                    <a:pt x="37487" y="8221"/>
                    <a:pt x="57334" y="0"/>
                    <a:pt x="78028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3683" y="6671785"/>
            <a:ext cx="5060185" cy="1681256"/>
            <a:chOff x="0" y="0"/>
            <a:chExt cx="1332724" cy="44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32724" cy="442800"/>
            </a:xfrm>
            <a:custGeom>
              <a:avLst/>
              <a:gdLst/>
              <a:ahLst/>
              <a:cxnLst/>
              <a:rect r="r" b="b" t="t" l="l"/>
              <a:pathLst>
                <a:path h="442800" w="1332724">
                  <a:moveTo>
                    <a:pt x="29069" y="0"/>
                  </a:moveTo>
                  <a:lnTo>
                    <a:pt x="1303654" y="0"/>
                  </a:lnTo>
                  <a:cubicBezTo>
                    <a:pt x="1319709" y="0"/>
                    <a:pt x="1332724" y="13015"/>
                    <a:pt x="1332724" y="29069"/>
                  </a:cubicBezTo>
                  <a:lnTo>
                    <a:pt x="1332724" y="413731"/>
                  </a:lnTo>
                  <a:cubicBezTo>
                    <a:pt x="1332724" y="421440"/>
                    <a:pt x="1329661" y="428834"/>
                    <a:pt x="1324209" y="434286"/>
                  </a:cubicBezTo>
                  <a:cubicBezTo>
                    <a:pt x="1318758" y="439737"/>
                    <a:pt x="1311364" y="442800"/>
                    <a:pt x="1303654" y="442800"/>
                  </a:cubicBezTo>
                  <a:lnTo>
                    <a:pt x="29069" y="442800"/>
                  </a:lnTo>
                  <a:cubicBezTo>
                    <a:pt x="13015" y="442800"/>
                    <a:pt x="0" y="429785"/>
                    <a:pt x="0" y="413731"/>
                  </a:cubicBezTo>
                  <a:lnTo>
                    <a:pt x="0" y="29069"/>
                  </a:lnTo>
                  <a:cubicBezTo>
                    <a:pt x="0" y="13015"/>
                    <a:pt x="13015" y="0"/>
                    <a:pt x="29069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332724" cy="49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613908" y="4227521"/>
            <a:ext cx="5060185" cy="1502266"/>
            <a:chOff x="0" y="0"/>
            <a:chExt cx="1332724" cy="3956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32724" cy="395659"/>
            </a:xfrm>
            <a:custGeom>
              <a:avLst/>
              <a:gdLst/>
              <a:ahLst/>
              <a:cxnLst/>
              <a:rect r="r" b="b" t="t" l="l"/>
              <a:pathLst>
                <a:path h="395659" w="1332724">
                  <a:moveTo>
                    <a:pt x="29069" y="0"/>
                  </a:moveTo>
                  <a:lnTo>
                    <a:pt x="1303654" y="0"/>
                  </a:lnTo>
                  <a:cubicBezTo>
                    <a:pt x="1319709" y="0"/>
                    <a:pt x="1332724" y="13015"/>
                    <a:pt x="1332724" y="29069"/>
                  </a:cubicBezTo>
                  <a:lnTo>
                    <a:pt x="1332724" y="366589"/>
                  </a:lnTo>
                  <a:cubicBezTo>
                    <a:pt x="1332724" y="374299"/>
                    <a:pt x="1329661" y="381693"/>
                    <a:pt x="1324209" y="387144"/>
                  </a:cubicBezTo>
                  <a:cubicBezTo>
                    <a:pt x="1318758" y="392596"/>
                    <a:pt x="1311364" y="395659"/>
                    <a:pt x="1303654" y="395659"/>
                  </a:cubicBezTo>
                  <a:lnTo>
                    <a:pt x="29069" y="395659"/>
                  </a:lnTo>
                  <a:cubicBezTo>
                    <a:pt x="13015" y="395659"/>
                    <a:pt x="0" y="382644"/>
                    <a:pt x="0" y="366589"/>
                  </a:cubicBezTo>
                  <a:lnTo>
                    <a:pt x="0" y="29069"/>
                  </a:lnTo>
                  <a:cubicBezTo>
                    <a:pt x="0" y="13015"/>
                    <a:pt x="13015" y="0"/>
                    <a:pt x="29069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332724" cy="443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199115" y="6671785"/>
            <a:ext cx="5060185" cy="1681256"/>
            <a:chOff x="0" y="0"/>
            <a:chExt cx="1332724" cy="44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32724" cy="442800"/>
            </a:xfrm>
            <a:custGeom>
              <a:avLst/>
              <a:gdLst/>
              <a:ahLst/>
              <a:cxnLst/>
              <a:rect r="r" b="b" t="t" l="l"/>
              <a:pathLst>
                <a:path h="442800" w="1332724">
                  <a:moveTo>
                    <a:pt x="29069" y="0"/>
                  </a:moveTo>
                  <a:lnTo>
                    <a:pt x="1303654" y="0"/>
                  </a:lnTo>
                  <a:cubicBezTo>
                    <a:pt x="1319709" y="0"/>
                    <a:pt x="1332724" y="13015"/>
                    <a:pt x="1332724" y="29069"/>
                  </a:cubicBezTo>
                  <a:lnTo>
                    <a:pt x="1332724" y="413731"/>
                  </a:lnTo>
                  <a:cubicBezTo>
                    <a:pt x="1332724" y="421440"/>
                    <a:pt x="1329661" y="428834"/>
                    <a:pt x="1324209" y="434286"/>
                  </a:cubicBezTo>
                  <a:cubicBezTo>
                    <a:pt x="1318758" y="439737"/>
                    <a:pt x="1311364" y="442800"/>
                    <a:pt x="1303654" y="442800"/>
                  </a:cubicBezTo>
                  <a:lnTo>
                    <a:pt x="29069" y="442800"/>
                  </a:lnTo>
                  <a:cubicBezTo>
                    <a:pt x="13015" y="442800"/>
                    <a:pt x="0" y="429785"/>
                    <a:pt x="0" y="413731"/>
                  </a:cubicBezTo>
                  <a:lnTo>
                    <a:pt x="0" y="29069"/>
                  </a:lnTo>
                  <a:cubicBezTo>
                    <a:pt x="0" y="13015"/>
                    <a:pt x="13015" y="0"/>
                    <a:pt x="29069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332724" cy="49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850742" y="6671785"/>
            <a:ext cx="2586515" cy="258651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199115" y="2728870"/>
            <a:ext cx="5060185" cy="665701"/>
            <a:chOff x="0" y="0"/>
            <a:chExt cx="1332724" cy="1753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32724" cy="175329"/>
            </a:xfrm>
            <a:custGeom>
              <a:avLst/>
              <a:gdLst/>
              <a:ahLst/>
              <a:cxnLst/>
              <a:rect r="r" b="b" t="t" l="l"/>
              <a:pathLst>
                <a:path h="175329" w="1332724">
                  <a:moveTo>
                    <a:pt x="78028" y="0"/>
                  </a:moveTo>
                  <a:lnTo>
                    <a:pt x="1254695" y="0"/>
                  </a:lnTo>
                  <a:cubicBezTo>
                    <a:pt x="1297789" y="0"/>
                    <a:pt x="1332724" y="34934"/>
                    <a:pt x="1332724" y="78028"/>
                  </a:cubicBezTo>
                  <a:lnTo>
                    <a:pt x="1332724" y="97300"/>
                  </a:lnTo>
                  <a:cubicBezTo>
                    <a:pt x="1332724" y="117995"/>
                    <a:pt x="1324503" y="137841"/>
                    <a:pt x="1309870" y="152475"/>
                  </a:cubicBezTo>
                  <a:cubicBezTo>
                    <a:pt x="1295236" y="167108"/>
                    <a:pt x="1275390" y="175329"/>
                    <a:pt x="1254695" y="175329"/>
                  </a:cubicBezTo>
                  <a:lnTo>
                    <a:pt x="78028" y="175329"/>
                  </a:lnTo>
                  <a:cubicBezTo>
                    <a:pt x="57334" y="175329"/>
                    <a:pt x="37487" y="167108"/>
                    <a:pt x="22854" y="152475"/>
                  </a:cubicBezTo>
                  <a:cubicBezTo>
                    <a:pt x="8221" y="137841"/>
                    <a:pt x="0" y="117995"/>
                    <a:pt x="0" y="97300"/>
                  </a:cubicBezTo>
                  <a:lnTo>
                    <a:pt x="0" y="78028"/>
                  </a:lnTo>
                  <a:cubicBezTo>
                    <a:pt x="0" y="57334"/>
                    <a:pt x="8221" y="37487"/>
                    <a:pt x="22854" y="22854"/>
                  </a:cubicBezTo>
                  <a:cubicBezTo>
                    <a:pt x="37487" y="8221"/>
                    <a:pt x="57334" y="0"/>
                    <a:pt x="78028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33683" y="2728870"/>
            <a:ext cx="5060185" cy="998551"/>
            <a:chOff x="0" y="0"/>
            <a:chExt cx="1332724" cy="2629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332724" cy="262993"/>
            </a:xfrm>
            <a:custGeom>
              <a:avLst/>
              <a:gdLst/>
              <a:ahLst/>
              <a:cxnLst/>
              <a:rect r="r" b="b" t="t" l="l"/>
              <a:pathLst>
                <a:path h="262993" w="1332724">
                  <a:moveTo>
                    <a:pt x="78028" y="0"/>
                  </a:moveTo>
                  <a:lnTo>
                    <a:pt x="1254695" y="0"/>
                  </a:lnTo>
                  <a:cubicBezTo>
                    <a:pt x="1297789" y="0"/>
                    <a:pt x="1332724" y="34934"/>
                    <a:pt x="1332724" y="78028"/>
                  </a:cubicBezTo>
                  <a:lnTo>
                    <a:pt x="1332724" y="184964"/>
                  </a:lnTo>
                  <a:cubicBezTo>
                    <a:pt x="1332724" y="228058"/>
                    <a:pt x="1297789" y="262993"/>
                    <a:pt x="1254695" y="262993"/>
                  </a:cubicBezTo>
                  <a:lnTo>
                    <a:pt x="78028" y="262993"/>
                  </a:lnTo>
                  <a:cubicBezTo>
                    <a:pt x="57334" y="262993"/>
                    <a:pt x="37487" y="254772"/>
                    <a:pt x="22854" y="240139"/>
                  </a:cubicBezTo>
                  <a:cubicBezTo>
                    <a:pt x="8221" y="225506"/>
                    <a:pt x="0" y="205659"/>
                    <a:pt x="0" y="184964"/>
                  </a:cubicBezTo>
                  <a:lnTo>
                    <a:pt x="0" y="78028"/>
                  </a:lnTo>
                  <a:cubicBezTo>
                    <a:pt x="0" y="57334"/>
                    <a:pt x="8221" y="37487"/>
                    <a:pt x="22854" y="22854"/>
                  </a:cubicBezTo>
                  <a:cubicBezTo>
                    <a:pt x="37487" y="8221"/>
                    <a:pt x="57334" y="0"/>
                    <a:pt x="78028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332724" cy="310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335500" y="3556623"/>
            <a:ext cx="5060185" cy="1998158"/>
            <a:chOff x="0" y="0"/>
            <a:chExt cx="1332724" cy="52626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332724" cy="526264"/>
            </a:xfrm>
            <a:custGeom>
              <a:avLst/>
              <a:gdLst/>
              <a:ahLst/>
              <a:cxnLst/>
              <a:rect r="r" b="b" t="t" l="l"/>
              <a:pathLst>
                <a:path h="526264" w="1332724">
                  <a:moveTo>
                    <a:pt x="29069" y="0"/>
                  </a:moveTo>
                  <a:lnTo>
                    <a:pt x="1303654" y="0"/>
                  </a:lnTo>
                  <a:cubicBezTo>
                    <a:pt x="1319709" y="0"/>
                    <a:pt x="1332724" y="13015"/>
                    <a:pt x="1332724" y="29069"/>
                  </a:cubicBezTo>
                  <a:lnTo>
                    <a:pt x="1332724" y="497195"/>
                  </a:lnTo>
                  <a:cubicBezTo>
                    <a:pt x="1332724" y="504904"/>
                    <a:pt x="1329661" y="512298"/>
                    <a:pt x="1324209" y="517750"/>
                  </a:cubicBezTo>
                  <a:cubicBezTo>
                    <a:pt x="1318758" y="523201"/>
                    <a:pt x="1311364" y="526264"/>
                    <a:pt x="1303654" y="526264"/>
                  </a:cubicBezTo>
                  <a:lnTo>
                    <a:pt x="29069" y="526264"/>
                  </a:lnTo>
                  <a:cubicBezTo>
                    <a:pt x="13015" y="526264"/>
                    <a:pt x="0" y="513249"/>
                    <a:pt x="0" y="497195"/>
                  </a:cubicBezTo>
                  <a:lnTo>
                    <a:pt x="0" y="29069"/>
                  </a:lnTo>
                  <a:cubicBezTo>
                    <a:pt x="0" y="13015"/>
                    <a:pt x="13015" y="0"/>
                    <a:pt x="29069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332724" cy="573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33683" y="3986915"/>
            <a:ext cx="5060185" cy="1239686"/>
            <a:chOff x="0" y="0"/>
            <a:chExt cx="1332724" cy="32650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332724" cy="326502"/>
            </a:xfrm>
            <a:custGeom>
              <a:avLst/>
              <a:gdLst/>
              <a:ahLst/>
              <a:cxnLst/>
              <a:rect r="r" b="b" t="t" l="l"/>
              <a:pathLst>
                <a:path h="326502" w="1332724">
                  <a:moveTo>
                    <a:pt x="29069" y="0"/>
                  </a:moveTo>
                  <a:lnTo>
                    <a:pt x="1303654" y="0"/>
                  </a:lnTo>
                  <a:cubicBezTo>
                    <a:pt x="1319709" y="0"/>
                    <a:pt x="1332724" y="13015"/>
                    <a:pt x="1332724" y="29069"/>
                  </a:cubicBezTo>
                  <a:lnTo>
                    <a:pt x="1332724" y="297432"/>
                  </a:lnTo>
                  <a:cubicBezTo>
                    <a:pt x="1332724" y="313487"/>
                    <a:pt x="1319709" y="326502"/>
                    <a:pt x="1303654" y="326502"/>
                  </a:cubicBezTo>
                  <a:lnTo>
                    <a:pt x="29069" y="326502"/>
                  </a:lnTo>
                  <a:cubicBezTo>
                    <a:pt x="13015" y="326502"/>
                    <a:pt x="0" y="313487"/>
                    <a:pt x="0" y="297432"/>
                  </a:cubicBezTo>
                  <a:lnTo>
                    <a:pt x="0" y="29069"/>
                  </a:lnTo>
                  <a:cubicBezTo>
                    <a:pt x="0" y="13015"/>
                    <a:pt x="13015" y="0"/>
                    <a:pt x="29069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332724" cy="374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3194233" y="730774"/>
            <a:ext cx="12513425" cy="943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30"/>
              </a:lnSpc>
              <a:spcBef>
                <a:spcPct val="0"/>
              </a:spcBef>
            </a:pPr>
            <a:r>
              <a:rPr lang="en-US" b="true" sz="52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C</a:t>
            </a:r>
            <a:r>
              <a:rPr lang="en-US" b="true" sz="52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onclusion: Key Recommendations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122618" y="3214137"/>
            <a:ext cx="4042764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Drive Engagement in Key States: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559917" y="5961618"/>
            <a:ext cx="4611350" cy="37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2"/>
              </a:lnSpc>
            </a:pPr>
            <a:r>
              <a:rPr lang="en-US" sz="2173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Granular Strategic Planning: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80371" y="7120052"/>
            <a:ext cx="4004869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b="true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Develop tailored strategies for emerging markets.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28700" y="5942755"/>
            <a:ext cx="4695625" cy="38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Invest in High-Growth Regions: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868263" y="4574824"/>
            <a:ext cx="4551474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b="true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Replicate success factors from high-engagement regions.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726989" y="7040114"/>
            <a:ext cx="3932168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b="true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Utilize district/pincode data for hyper-local initiatives.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369088" y="2843298"/>
            <a:ext cx="4647968" cy="38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Strategic Insurance Expansion: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28700" y="2843298"/>
            <a:ext cx="4331066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Collaborate with Smartphone Brands: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645642" y="3939290"/>
            <a:ext cx="4525625" cy="118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b="true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Focus on high-volume states and replicate high-penetration models.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80371" y="4179896"/>
            <a:ext cx="3979395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 b="true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Optimize app for dominant device ecosystems.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817" y="2782372"/>
            <a:ext cx="3353620" cy="5894830"/>
            <a:chOff x="0" y="0"/>
            <a:chExt cx="883258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3258" cy="1552548"/>
            </a:xfrm>
            <a:custGeom>
              <a:avLst/>
              <a:gdLst/>
              <a:ahLst/>
              <a:cxnLst/>
              <a:rect r="r" b="b" t="t" l="l"/>
              <a:pathLst>
                <a:path h="1552548" w="883258">
                  <a:moveTo>
                    <a:pt x="136203" y="0"/>
                  </a:moveTo>
                  <a:lnTo>
                    <a:pt x="747055" y="0"/>
                  </a:lnTo>
                  <a:cubicBezTo>
                    <a:pt x="822278" y="0"/>
                    <a:pt x="883258" y="60980"/>
                    <a:pt x="883258" y="136203"/>
                  </a:cubicBezTo>
                  <a:lnTo>
                    <a:pt x="883258" y="1416345"/>
                  </a:lnTo>
                  <a:cubicBezTo>
                    <a:pt x="883258" y="1452468"/>
                    <a:pt x="868908" y="1487112"/>
                    <a:pt x="843365" y="1512655"/>
                  </a:cubicBezTo>
                  <a:cubicBezTo>
                    <a:pt x="817822" y="1538198"/>
                    <a:pt x="783178" y="1552548"/>
                    <a:pt x="747055" y="1552548"/>
                  </a:cubicBezTo>
                  <a:lnTo>
                    <a:pt x="136203" y="1552548"/>
                  </a:lnTo>
                  <a:cubicBezTo>
                    <a:pt x="100080" y="1552548"/>
                    <a:pt x="65436" y="1538198"/>
                    <a:pt x="39893" y="1512655"/>
                  </a:cubicBezTo>
                  <a:cubicBezTo>
                    <a:pt x="14350" y="1487112"/>
                    <a:pt x="0" y="1452468"/>
                    <a:pt x="0" y="1416345"/>
                  </a:cubicBezTo>
                  <a:lnTo>
                    <a:pt x="0" y="136203"/>
                  </a:lnTo>
                  <a:cubicBezTo>
                    <a:pt x="0" y="100080"/>
                    <a:pt x="14350" y="65436"/>
                    <a:pt x="39893" y="39893"/>
                  </a:cubicBezTo>
                  <a:cubicBezTo>
                    <a:pt x="65436" y="14350"/>
                    <a:pt x="100080" y="0"/>
                    <a:pt x="136203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83258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44420" y="-1848214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7" y="0"/>
                </a:lnTo>
                <a:lnTo>
                  <a:pt x="3691867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96943" y="1028700"/>
            <a:ext cx="647477" cy="647477"/>
          </a:xfrm>
          <a:custGeom>
            <a:avLst/>
            <a:gdLst/>
            <a:ahLst/>
            <a:cxnLst/>
            <a:rect r="r" b="b" t="t" l="l"/>
            <a:pathLst>
              <a:path h="647477" w="647477">
                <a:moveTo>
                  <a:pt x="0" y="0"/>
                </a:moveTo>
                <a:lnTo>
                  <a:pt x="647477" y="0"/>
                </a:lnTo>
                <a:lnTo>
                  <a:pt x="647477" y="647477"/>
                </a:lnTo>
                <a:lnTo>
                  <a:pt x="0" y="647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144000" y="2434490"/>
            <a:ext cx="7271671" cy="6590594"/>
            <a:chOff x="0" y="0"/>
            <a:chExt cx="9695562" cy="878745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391135" cy="139113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E2F5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5400000">
              <a:off x="435709" y="435709"/>
              <a:ext cx="519717" cy="519717"/>
            </a:xfrm>
            <a:custGeom>
              <a:avLst/>
              <a:gdLst/>
              <a:ahLst/>
              <a:cxnLst/>
              <a:rect r="r" b="b" t="t" l="l"/>
              <a:pathLst>
                <a:path h="519717" w="519717">
                  <a:moveTo>
                    <a:pt x="0" y="0"/>
                  </a:moveTo>
                  <a:lnTo>
                    <a:pt x="519717" y="0"/>
                  </a:lnTo>
                  <a:lnTo>
                    <a:pt x="519717" y="519717"/>
                  </a:lnTo>
                  <a:lnTo>
                    <a:pt x="0" y="519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2584935" y="4852780"/>
              <a:ext cx="7110626" cy="1283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920"/>
                </a:lnSpc>
              </a:pPr>
              <a:r>
                <a:rPr lang="en-US" sz="2800" b="true">
                  <a:solidFill>
                    <a:srgbClr val="0E2F5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Develop detailed action plans for each recommendation.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0" y="7396323"/>
              <a:ext cx="1391135" cy="1391135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E2F5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2419835"/>
              <a:ext cx="1391135" cy="139113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E2F5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5014588"/>
              <a:ext cx="1391135" cy="1391135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E2F5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5400000">
              <a:off x="435709" y="7832032"/>
              <a:ext cx="519717" cy="519717"/>
            </a:xfrm>
            <a:custGeom>
              <a:avLst/>
              <a:gdLst/>
              <a:ahLst/>
              <a:cxnLst/>
              <a:rect r="r" b="b" t="t" l="l"/>
              <a:pathLst>
                <a:path h="519717" w="519717">
                  <a:moveTo>
                    <a:pt x="0" y="0"/>
                  </a:moveTo>
                  <a:lnTo>
                    <a:pt x="519717" y="0"/>
                  </a:lnTo>
                  <a:lnTo>
                    <a:pt x="519717" y="519718"/>
                  </a:lnTo>
                  <a:lnTo>
                    <a:pt x="0" y="5197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5400000">
              <a:off x="435709" y="2855544"/>
              <a:ext cx="519717" cy="519717"/>
            </a:xfrm>
            <a:custGeom>
              <a:avLst/>
              <a:gdLst/>
              <a:ahLst/>
              <a:cxnLst/>
              <a:rect r="r" b="b" t="t" l="l"/>
              <a:pathLst>
                <a:path h="519717" w="519717">
                  <a:moveTo>
                    <a:pt x="0" y="0"/>
                  </a:moveTo>
                  <a:lnTo>
                    <a:pt x="519717" y="0"/>
                  </a:lnTo>
                  <a:lnTo>
                    <a:pt x="519717" y="519718"/>
                  </a:lnTo>
                  <a:lnTo>
                    <a:pt x="0" y="5197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5400000">
              <a:off x="435709" y="5450297"/>
              <a:ext cx="519717" cy="519717"/>
            </a:xfrm>
            <a:custGeom>
              <a:avLst/>
              <a:gdLst/>
              <a:ahLst/>
              <a:cxnLst/>
              <a:rect r="r" b="b" t="t" l="l"/>
              <a:pathLst>
                <a:path h="519717" w="519717">
                  <a:moveTo>
                    <a:pt x="0" y="0"/>
                  </a:moveTo>
                  <a:lnTo>
                    <a:pt x="519717" y="0"/>
                  </a:lnTo>
                  <a:lnTo>
                    <a:pt x="519717" y="519717"/>
                  </a:lnTo>
                  <a:lnTo>
                    <a:pt x="0" y="519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2542627" y="7339173"/>
              <a:ext cx="7152935" cy="1283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920"/>
                </a:lnSpc>
              </a:pPr>
              <a:r>
                <a:rPr lang="en-US" sz="2800" b="true">
                  <a:solidFill>
                    <a:srgbClr val="0E2F5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Develop detailed action plans for each recommendation.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584935" y="2207467"/>
              <a:ext cx="6914858" cy="1283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920"/>
                </a:lnSpc>
              </a:pPr>
              <a:r>
                <a:rPr lang="en-US" sz="2800" b="true">
                  <a:solidFill>
                    <a:srgbClr val="0E2F5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Develop detailed action plans for each recommendation.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2721104" y="108014"/>
              <a:ext cx="6778690" cy="1283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920"/>
                </a:lnSpc>
              </a:pPr>
              <a:r>
                <a:rPr lang="en-US" sz="2800" b="true">
                  <a:solidFill>
                    <a:srgbClr val="0E2F5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Implement pilot programs in selected regions.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711798" y="4152501"/>
            <a:ext cx="8120972" cy="4872583"/>
          </a:xfrm>
          <a:custGeom>
            <a:avLst/>
            <a:gdLst/>
            <a:ahLst/>
            <a:cxnLst/>
            <a:rect r="r" b="b" t="t" l="l"/>
            <a:pathLst>
              <a:path h="4872583" w="8120972">
                <a:moveTo>
                  <a:pt x="0" y="0"/>
                </a:moveTo>
                <a:lnTo>
                  <a:pt x="8120972" y="0"/>
                </a:lnTo>
                <a:lnTo>
                  <a:pt x="8120972" y="4872583"/>
                </a:lnTo>
                <a:lnTo>
                  <a:pt x="0" y="48725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3396943" y="2629972"/>
            <a:ext cx="3834718" cy="944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603"/>
              </a:lnSpc>
              <a:spcBef>
                <a:spcPct val="0"/>
              </a:spcBef>
            </a:pPr>
            <a:r>
              <a:rPr lang="en-US" b="true" sz="51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Nex</a:t>
            </a:r>
            <a:r>
              <a:rPr lang="en-US" b="true" sz="51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t Steps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0689" y="3176727"/>
            <a:ext cx="9346622" cy="3896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8"/>
              </a:lnSpc>
            </a:pPr>
            <a:r>
              <a:rPr lang="en-US" b="true" sz="16848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511163" y="7791225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24608" y="-1072654"/>
            <a:ext cx="11438784" cy="2839490"/>
            <a:chOff x="0" y="0"/>
            <a:chExt cx="3012684" cy="747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95527" y="1028700"/>
            <a:ext cx="1496945" cy="149694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673581" y="1447879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24608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3344065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4028" y="673302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392170"/>
            <a:ext cx="5650143" cy="5894830"/>
            <a:chOff x="0" y="0"/>
            <a:chExt cx="1488104" cy="15525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8104" cy="1552548"/>
            </a:xfrm>
            <a:custGeom>
              <a:avLst/>
              <a:gdLst/>
              <a:ahLst/>
              <a:cxnLst/>
              <a:rect r="r" b="b" t="t" l="l"/>
              <a:pathLst>
                <a:path h="1552548" w="1488104">
                  <a:moveTo>
                    <a:pt x="0" y="0"/>
                  </a:moveTo>
                  <a:lnTo>
                    <a:pt x="1488104" y="0"/>
                  </a:lnTo>
                  <a:lnTo>
                    <a:pt x="1488104" y="1552548"/>
                  </a:lnTo>
                  <a:lnTo>
                    <a:pt x="0" y="1552548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8810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689442"/>
            <a:ext cx="5650143" cy="565014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23" t="0" r="-223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648406" y="1028700"/>
            <a:ext cx="1858734" cy="18587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277754" y="1509529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05639" y="8124508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9" y="0"/>
                </a:lnTo>
                <a:lnTo>
                  <a:pt x="2763919" y="882510"/>
                </a:lnTo>
                <a:lnTo>
                  <a:pt x="0" y="8825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79820" y="8336497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264511" y="5348601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8" y="0"/>
                </a:lnTo>
                <a:lnTo>
                  <a:pt x="1025128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390281" y="3056257"/>
            <a:ext cx="9218748" cy="1934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Gaining a comprehensive understanding of transaction dynamics, user engagement, and insurance data on PhonePe is paramount for enhancing service delivery, refining product offerings, and effectively targeting diverse user segments.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390281" y="1604647"/>
            <a:ext cx="785461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sz="5999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Problem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90281" y="4972050"/>
            <a:ext cx="785461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sz="5999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Project Focus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39800" y="6166679"/>
            <a:ext cx="9218748" cy="154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Analyzing and visualizing aggregated transaction values across payment categories, mapping total values at granular state and district levels, and identifying top-performing states, districts, and pincodes for strategic decisions.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4028" y="673302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05639" y="8124508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9" y="0"/>
                </a:lnTo>
                <a:lnTo>
                  <a:pt x="2763919" y="882510"/>
                </a:lnTo>
                <a:lnTo>
                  <a:pt x="0" y="882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79820" y="8336497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64511" y="5348601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8" y="0"/>
                </a:lnTo>
                <a:lnTo>
                  <a:pt x="1025128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094068" y="0"/>
            <a:ext cx="4829892" cy="5894830"/>
            <a:chOff x="0" y="0"/>
            <a:chExt cx="1272070" cy="15525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952500"/>
            <a:ext cx="10457855" cy="2776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                             D</a:t>
            </a: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atabase Tables Overview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l" marL="474996" indent="-237498" lvl="1">
              <a:lnSpc>
                <a:spcPts val="3784"/>
              </a:lnSpc>
              <a:buFont typeface="Arial"/>
              <a:buChar char="•"/>
            </a:pPr>
            <a:r>
              <a:rPr lang="en-US" b="true" sz="2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Aggregated tables: Summarized data (state, year, quarter) for overall trends.</a:t>
            </a:r>
          </a:p>
          <a:p>
            <a:pPr algn="l" marL="474996" indent="-237498" lvl="1">
              <a:lnSpc>
                <a:spcPts val="3784"/>
              </a:lnSpc>
              <a:buFont typeface="Arial"/>
              <a:buChar char="•"/>
            </a:pPr>
            <a:r>
              <a:rPr lang="en-US" b="true" sz="2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map tables: Geographical data (districts) with user/transaction metrics.</a:t>
            </a:r>
          </a:p>
          <a:p>
            <a:pPr algn="l" marL="474996" indent="-237498" lvl="1">
              <a:lnSpc>
                <a:spcPts val="3784"/>
              </a:lnSpc>
              <a:buFont typeface="Arial"/>
              <a:buChar char="•"/>
            </a:pPr>
            <a:r>
              <a:rPr lang="en-US" b="true" sz="2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top tables: Data for the highest-ranking entities (districts, pincodes).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024154"/>
            <a:ext cx="12948881" cy="372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K</a:t>
            </a: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ey Features Utilized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  <a:p>
            <a:pPr algn="l" marL="474996" indent="-237498" lvl="1">
              <a:lnSpc>
                <a:spcPts val="3784"/>
              </a:lnSpc>
              <a:buFont typeface="Arial"/>
              <a:buChar char="•"/>
            </a:pPr>
            <a:r>
              <a:rPr lang="en-US" b="true" sz="2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</a:t>
            </a:r>
            <a:r>
              <a:rPr lang="en-US" b="true" sz="2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eographical Identifiers: state, district, name/pincode for granular analysis.</a:t>
            </a:r>
          </a:p>
          <a:p>
            <a:pPr algn="l" marL="474996" indent="-237498" lvl="1">
              <a:lnSpc>
                <a:spcPts val="3784"/>
              </a:lnSpc>
              <a:buFont typeface="Arial"/>
              <a:buChar char="•"/>
            </a:pPr>
            <a:r>
              <a:rPr lang="en-US" b="true" sz="2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Temporal Identifiers: year, quarter for time-series analysis.</a:t>
            </a:r>
          </a:p>
          <a:p>
            <a:pPr algn="l" marL="474996" indent="-237498" lvl="1">
              <a:lnSpc>
                <a:spcPts val="3784"/>
              </a:lnSpc>
              <a:buFont typeface="Arial"/>
              <a:buChar char="•"/>
            </a:pPr>
            <a:r>
              <a:rPr lang="en-US" b="true" sz="2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Monet</a:t>
            </a:r>
            <a:r>
              <a:rPr lang="en-US" b="true" sz="2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ary Values: amount, total_insurance for financial volume assessment.</a:t>
            </a:r>
          </a:p>
          <a:p>
            <a:pPr algn="l" marL="474996" indent="-237498" lvl="1">
              <a:lnSpc>
                <a:spcPts val="3784"/>
              </a:lnSpc>
              <a:buFont typeface="Arial"/>
              <a:buChar char="•"/>
            </a:pPr>
            <a:r>
              <a:rPr lang="en-US" b="true" sz="2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Counts/Volumes: count, registeredUsers, appOpens for user adoption and activity.</a:t>
            </a:r>
          </a:p>
          <a:p>
            <a:pPr algn="l" marL="474996" indent="-237498" lvl="1">
              <a:lnSpc>
                <a:spcPts val="3784"/>
              </a:lnSpc>
              <a:buFont typeface="Arial"/>
              <a:buChar char="•"/>
            </a:pPr>
            <a:r>
              <a:rPr lang="en-US" b="true" sz="2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Ca</a:t>
            </a:r>
            <a:r>
              <a:rPr lang="en-US" b="true" sz="22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tegorical/Behavioral: transaction_type, brand for user preferences and ecosystem influence.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04875"/>
            <a:ext cx="13145431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Business Use Cases &amp; Strategic Implications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076971"/>
            <a:ext cx="16230600" cy="6849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53" indent="-280677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Customer Segmentation:</a:t>
            </a:r>
            <a:r>
              <a:rPr lang="en-US" sz="26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 Develop tailored marketing strategies and pers</a:t>
            </a:r>
            <a:r>
              <a:rPr lang="en-US" sz="26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onalized services based on spending habits.</a:t>
            </a:r>
          </a:p>
          <a:p>
            <a:pPr algn="l" marL="561353" indent="-280677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Fraud Detection:</a:t>
            </a:r>
            <a:r>
              <a:rPr lang="en-US" sz="26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 Analyze transaction patterns and anomalies to enhance platform security.</a:t>
            </a:r>
          </a:p>
          <a:p>
            <a:pPr algn="l" marL="561353" indent="-280677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Geographical Insights:</a:t>
            </a:r>
            <a:r>
              <a:rPr lang="en-US" sz="26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 Inform targeted marketing campaigns and regional expansion based on payment trends at the state and district levels.</a:t>
            </a:r>
          </a:p>
          <a:p>
            <a:pPr algn="l" marL="561353" indent="-280677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Payment Performance: </a:t>
            </a:r>
            <a:r>
              <a:rPr lang="en-US" sz="26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Evaluate categories to guide strategic investments and optimize infrastructure.</a:t>
            </a:r>
          </a:p>
          <a:p>
            <a:pPr algn="l" marL="561353" indent="-280677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User Engagement:</a:t>
            </a:r>
            <a:r>
              <a:rPr lang="en-US" sz="26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 Monitor activity metrics to enhance retention and satisfaction.</a:t>
            </a:r>
          </a:p>
          <a:p>
            <a:pPr algn="l" marL="561353" indent="-280677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Product Development:</a:t>
            </a:r>
            <a:r>
              <a:rPr lang="en-US" sz="26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 Leverage data-driven insights for new features and enhancements.</a:t>
            </a:r>
          </a:p>
          <a:p>
            <a:pPr algn="l" marL="561353" indent="-280677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Insurance Insights: </a:t>
            </a:r>
            <a:r>
              <a:rPr lang="en-US" sz="26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Identify trends in policy adoption and improve offerings within the insurance vertical.</a:t>
            </a:r>
          </a:p>
          <a:p>
            <a:pPr algn="l" marL="561353" indent="-280677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Marketing Optimization:</a:t>
            </a:r>
            <a:r>
              <a:rPr lang="en-US" sz="26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 Refine campaigns based on user behavior and regional performance for maximum ROI.</a:t>
            </a:r>
          </a:p>
          <a:p>
            <a:pPr algn="l" marL="561353" indent="-280677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Trend Analysis:</a:t>
            </a:r>
            <a:r>
              <a:rPr lang="en-US" sz="26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 Examine trends to anticipate demand, forecast market shifts, and prepare for seasonal changes.</a:t>
            </a:r>
          </a:p>
          <a:p>
            <a:pPr algn="l" marL="561353" indent="-280677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E2F5F"/>
                </a:solidFill>
                <a:latin typeface="Aileron Bold"/>
                <a:ea typeface="Aileron Bold"/>
                <a:cs typeface="Aileron Bold"/>
                <a:sym typeface="Aileron Bold"/>
              </a:rPr>
              <a:t>Competitive Benchmarking: </a:t>
            </a:r>
            <a:r>
              <a:rPr lang="en-US" sz="2600">
                <a:solidFill>
                  <a:srgbClr val="0E2F5F"/>
                </a:solidFill>
                <a:latin typeface="Aileron"/>
                <a:ea typeface="Aileron"/>
                <a:cs typeface="Aileron"/>
                <a:sym typeface="Aileron"/>
              </a:rPr>
              <a:t>Compare performance metrics to identify strengths and opportunities.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36119" y="7818376"/>
            <a:ext cx="5423181" cy="1439924"/>
            <a:chOff x="0" y="0"/>
            <a:chExt cx="1428328" cy="3792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328" cy="379239"/>
            </a:xfrm>
            <a:custGeom>
              <a:avLst/>
              <a:gdLst/>
              <a:ahLst/>
              <a:cxnLst/>
              <a:rect r="r" b="b" t="t" l="l"/>
              <a:pathLst>
                <a:path h="379239" w="1428328">
                  <a:moveTo>
                    <a:pt x="27124" y="0"/>
                  </a:moveTo>
                  <a:lnTo>
                    <a:pt x="1401204" y="0"/>
                  </a:lnTo>
                  <a:cubicBezTo>
                    <a:pt x="1408398" y="0"/>
                    <a:pt x="1415297" y="2858"/>
                    <a:pt x="1420383" y="7944"/>
                  </a:cubicBezTo>
                  <a:cubicBezTo>
                    <a:pt x="1425470" y="13031"/>
                    <a:pt x="1428328" y="19930"/>
                    <a:pt x="1428328" y="27124"/>
                  </a:cubicBezTo>
                  <a:lnTo>
                    <a:pt x="1428328" y="352116"/>
                  </a:lnTo>
                  <a:cubicBezTo>
                    <a:pt x="1428328" y="359309"/>
                    <a:pt x="1425470" y="366208"/>
                    <a:pt x="1420383" y="371295"/>
                  </a:cubicBezTo>
                  <a:cubicBezTo>
                    <a:pt x="1415297" y="376382"/>
                    <a:pt x="1408398" y="379239"/>
                    <a:pt x="1401204" y="379239"/>
                  </a:cubicBezTo>
                  <a:lnTo>
                    <a:pt x="27124" y="379239"/>
                  </a:lnTo>
                  <a:cubicBezTo>
                    <a:pt x="19930" y="379239"/>
                    <a:pt x="13031" y="376382"/>
                    <a:pt x="7944" y="371295"/>
                  </a:cubicBezTo>
                  <a:cubicBezTo>
                    <a:pt x="2858" y="366208"/>
                    <a:pt x="0" y="359309"/>
                    <a:pt x="0" y="352116"/>
                  </a:cubicBezTo>
                  <a:lnTo>
                    <a:pt x="0" y="27124"/>
                  </a:lnTo>
                  <a:cubicBezTo>
                    <a:pt x="0" y="19930"/>
                    <a:pt x="2858" y="13031"/>
                    <a:pt x="7944" y="7944"/>
                  </a:cubicBezTo>
                  <a:cubicBezTo>
                    <a:pt x="13031" y="2858"/>
                    <a:pt x="19930" y="0"/>
                    <a:pt x="27124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28328" cy="426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16186" y="2356541"/>
            <a:ext cx="4643114" cy="665701"/>
            <a:chOff x="0" y="0"/>
            <a:chExt cx="1222878" cy="1753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2878" cy="175329"/>
            </a:xfrm>
            <a:custGeom>
              <a:avLst/>
              <a:gdLst/>
              <a:ahLst/>
              <a:cxnLst/>
              <a:rect r="r" b="b" t="t" l="l"/>
              <a:pathLst>
                <a:path h="175329" w="1222878">
                  <a:moveTo>
                    <a:pt x="85037" y="0"/>
                  </a:moveTo>
                  <a:lnTo>
                    <a:pt x="1137840" y="0"/>
                  </a:lnTo>
                  <a:cubicBezTo>
                    <a:pt x="1184805" y="0"/>
                    <a:pt x="1222878" y="38073"/>
                    <a:pt x="1222878" y="85037"/>
                  </a:cubicBezTo>
                  <a:lnTo>
                    <a:pt x="1222878" y="90291"/>
                  </a:lnTo>
                  <a:cubicBezTo>
                    <a:pt x="1222878" y="137256"/>
                    <a:pt x="1184805" y="175329"/>
                    <a:pt x="1137840" y="175329"/>
                  </a:cubicBezTo>
                  <a:lnTo>
                    <a:pt x="85037" y="175329"/>
                  </a:lnTo>
                  <a:cubicBezTo>
                    <a:pt x="38073" y="175329"/>
                    <a:pt x="0" y="137256"/>
                    <a:pt x="0" y="90291"/>
                  </a:cubicBezTo>
                  <a:lnTo>
                    <a:pt x="0" y="85037"/>
                  </a:lnTo>
                  <a:cubicBezTo>
                    <a:pt x="0" y="38073"/>
                    <a:pt x="38073" y="0"/>
                    <a:pt x="85037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2287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616186" y="4793653"/>
            <a:ext cx="4643114" cy="665701"/>
            <a:chOff x="0" y="0"/>
            <a:chExt cx="1222878" cy="175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2878" cy="175329"/>
            </a:xfrm>
            <a:custGeom>
              <a:avLst/>
              <a:gdLst/>
              <a:ahLst/>
              <a:cxnLst/>
              <a:rect r="r" b="b" t="t" l="l"/>
              <a:pathLst>
                <a:path h="175329" w="1222878">
                  <a:moveTo>
                    <a:pt x="85037" y="0"/>
                  </a:moveTo>
                  <a:lnTo>
                    <a:pt x="1137840" y="0"/>
                  </a:lnTo>
                  <a:cubicBezTo>
                    <a:pt x="1184805" y="0"/>
                    <a:pt x="1222878" y="38073"/>
                    <a:pt x="1222878" y="85037"/>
                  </a:cubicBezTo>
                  <a:lnTo>
                    <a:pt x="1222878" y="90291"/>
                  </a:lnTo>
                  <a:cubicBezTo>
                    <a:pt x="1222878" y="137256"/>
                    <a:pt x="1184805" y="175329"/>
                    <a:pt x="1137840" y="175329"/>
                  </a:cubicBezTo>
                  <a:lnTo>
                    <a:pt x="85037" y="175329"/>
                  </a:lnTo>
                  <a:cubicBezTo>
                    <a:pt x="38073" y="175329"/>
                    <a:pt x="0" y="137256"/>
                    <a:pt x="0" y="90291"/>
                  </a:cubicBezTo>
                  <a:lnTo>
                    <a:pt x="0" y="85037"/>
                  </a:lnTo>
                  <a:cubicBezTo>
                    <a:pt x="0" y="38073"/>
                    <a:pt x="38073" y="0"/>
                    <a:pt x="85037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2287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16186" y="3141221"/>
            <a:ext cx="4643114" cy="1242856"/>
            <a:chOff x="0" y="0"/>
            <a:chExt cx="1222878" cy="3273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2878" cy="327337"/>
            </a:xfrm>
            <a:custGeom>
              <a:avLst/>
              <a:gdLst/>
              <a:ahLst/>
              <a:cxnLst/>
              <a:rect r="r" b="b" t="t" l="l"/>
              <a:pathLst>
                <a:path h="327337" w="1222878">
                  <a:moveTo>
                    <a:pt x="31681" y="0"/>
                  </a:moveTo>
                  <a:lnTo>
                    <a:pt x="1191197" y="0"/>
                  </a:lnTo>
                  <a:cubicBezTo>
                    <a:pt x="1199599" y="0"/>
                    <a:pt x="1207657" y="3338"/>
                    <a:pt x="1213599" y="9279"/>
                  </a:cubicBezTo>
                  <a:cubicBezTo>
                    <a:pt x="1219540" y="15220"/>
                    <a:pt x="1222878" y="23278"/>
                    <a:pt x="1222878" y="31681"/>
                  </a:cubicBezTo>
                  <a:lnTo>
                    <a:pt x="1222878" y="295656"/>
                  </a:lnTo>
                  <a:cubicBezTo>
                    <a:pt x="1222878" y="304058"/>
                    <a:pt x="1219540" y="312116"/>
                    <a:pt x="1213599" y="318058"/>
                  </a:cubicBezTo>
                  <a:cubicBezTo>
                    <a:pt x="1207657" y="323999"/>
                    <a:pt x="1199599" y="327337"/>
                    <a:pt x="1191197" y="327337"/>
                  </a:cubicBezTo>
                  <a:lnTo>
                    <a:pt x="31681" y="327337"/>
                  </a:lnTo>
                  <a:cubicBezTo>
                    <a:pt x="23278" y="327337"/>
                    <a:pt x="15220" y="323999"/>
                    <a:pt x="9279" y="318058"/>
                  </a:cubicBezTo>
                  <a:cubicBezTo>
                    <a:pt x="3338" y="312116"/>
                    <a:pt x="0" y="304058"/>
                    <a:pt x="0" y="295656"/>
                  </a:cubicBezTo>
                  <a:lnTo>
                    <a:pt x="0" y="31681"/>
                  </a:lnTo>
                  <a:cubicBezTo>
                    <a:pt x="0" y="23278"/>
                    <a:pt x="3338" y="15220"/>
                    <a:pt x="9279" y="9279"/>
                  </a:cubicBezTo>
                  <a:cubicBezTo>
                    <a:pt x="15220" y="3338"/>
                    <a:pt x="23278" y="0"/>
                    <a:pt x="31681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22878" cy="374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836119" y="5616240"/>
            <a:ext cx="5423181" cy="1964011"/>
            <a:chOff x="0" y="0"/>
            <a:chExt cx="1428328" cy="5172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28328" cy="517270"/>
            </a:xfrm>
            <a:custGeom>
              <a:avLst/>
              <a:gdLst/>
              <a:ahLst/>
              <a:cxnLst/>
              <a:rect r="r" b="b" t="t" l="l"/>
              <a:pathLst>
                <a:path h="517270" w="1428328">
                  <a:moveTo>
                    <a:pt x="27124" y="0"/>
                  </a:moveTo>
                  <a:lnTo>
                    <a:pt x="1401204" y="0"/>
                  </a:lnTo>
                  <a:cubicBezTo>
                    <a:pt x="1408398" y="0"/>
                    <a:pt x="1415297" y="2858"/>
                    <a:pt x="1420383" y="7944"/>
                  </a:cubicBezTo>
                  <a:cubicBezTo>
                    <a:pt x="1425470" y="13031"/>
                    <a:pt x="1428328" y="19930"/>
                    <a:pt x="1428328" y="27124"/>
                  </a:cubicBezTo>
                  <a:lnTo>
                    <a:pt x="1428328" y="490147"/>
                  </a:lnTo>
                  <a:cubicBezTo>
                    <a:pt x="1428328" y="497340"/>
                    <a:pt x="1425470" y="504239"/>
                    <a:pt x="1420383" y="509326"/>
                  </a:cubicBezTo>
                  <a:cubicBezTo>
                    <a:pt x="1415297" y="514413"/>
                    <a:pt x="1408398" y="517270"/>
                    <a:pt x="1401204" y="517270"/>
                  </a:cubicBezTo>
                  <a:lnTo>
                    <a:pt x="27124" y="517270"/>
                  </a:lnTo>
                  <a:cubicBezTo>
                    <a:pt x="19930" y="517270"/>
                    <a:pt x="13031" y="514413"/>
                    <a:pt x="7944" y="509326"/>
                  </a:cubicBezTo>
                  <a:cubicBezTo>
                    <a:pt x="2858" y="504239"/>
                    <a:pt x="0" y="497340"/>
                    <a:pt x="0" y="490147"/>
                  </a:cubicBezTo>
                  <a:lnTo>
                    <a:pt x="0" y="27124"/>
                  </a:lnTo>
                  <a:cubicBezTo>
                    <a:pt x="0" y="19930"/>
                    <a:pt x="2858" y="13031"/>
                    <a:pt x="7944" y="7944"/>
                  </a:cubicBezTo>
                  <a:cubicBezTo>
                    <a:pt x="13031" y="2858"/>
                    <a:pt x="19930" y="0"/>
                    <a:pt x="27124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428328" cy="56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251748" y="5184509"/>
            <a:ext cx="6547779" cy="4538796"/>
            <a:chOff x="0" y="0"/>
            <a:chExt cx="1014422" cy="70317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14422" cy="703178"/>
            </a:xfrm>
            <a:custGeom>
              <a:avLst/>
              <a:gdLst/>
              <a:ahLst/>
              <a:cxnLst/>
              <a:rect r="r" b="b" t="t" l="l"/>
              <a:pathLst>
                <a:path h="703178" w="1014422">
                  <a:moveTo>
                    <a:pt x="18918" y="0"/>
                  </a:moveTo>
                  <a:lnTo>
                    <a:pt x="995504" y="0"/>
                  </a:lnTo>
                  <a:cubicBezTo>
                    <a:pt x="1005953" y="0"/>
                    <a:pt x="1014422" y="8470"/>
                    <a:pt x="1014422" y="18918"/>
                  </a:cubicBezTo>
                  <a:lnTo>
                    <a:pt x="1014422" y="684260"/>
                  </a:lnTo>
                  <a:cubicBezTo>
                    <a:pt x="1014422" y="694708"/>
                    <a:pt x="1005953" y="703178"/>
                    <a:pt x="995504" y="703178"/>
                  </a:cubicBezTo>
                  <a:lnTo>
                    <a:pt x="18918" y="703178"/>
                  </a:lnTo>
                  <a:cubicBezTo>
                    <a:pt x="8470" y="703178"/>
                    <a:pt x="0" y="694708"/>
                    <a:pt x="0" y="684260"/>
                  </a:cubicBezTo>
                  <a:lnTo>
                    <a:pt x="0" y="18918"/>
                  </a:lnTo>
                  <a:cubicBezTo>
                    <a:pt x="0" y="8470"/>
                    <a:pt x="8470" y="0"/>
                    <a:pt x="18918" y="0"/>
                  </a:cubicBezTo>
                  <a:close/>
                </a:path>
              </a:pathLst>
            </a:custGeom>
            <a:blipFill>
              <a:blip r:embed="rId2"/>
              <a:stretch>
                <a:fillRect l="-296" t="0" r="-296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403901" y="1028700"/>
            <a:ext cx="3353620" cy="8229600"/>
            <a:chOff x="0" y="0"/>
            <a:chExt cx="883258" cy="21674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3258" cy="2167467"/>
            </a:xfrm>
            <a:custGeom>
              <a:avLst/>
              <a:gdLst/>
              <a:ahLst/>
              <a:cxnLst/>
              <a:rect r="r" b="b" t="t" l="l"/>
              <a:pathLst>
                <a:path h="2167467" w="883258">
                  <a:moveTo>
                    <a:pt x="136203" y="0"/>
                  </a:moveTo>
                  <a:lnTo>
                    <a:pt x="747055" y="0"/>
                  </a:lnTo>
                  <a:cubicBezTo>
                    <a:pt x="822278" y="0"/>
                    <a:pt x="883258" y="60980"/>
                    <a:pt x="883258" y="136203"/>
                  </a:cubicBezTo>
                  <a:lnTo>
                    <a:pt x="883258" y="2031264"/>
                  </a:lnTo>
                  <a:cubicBezTo>
                    <a:pt x="883258" y="2106487"/>
                    <a:pt x="822278" y="2167467"/>
                    <a:pt x="747055" y="2167467"/>
                  </a:cubicBezTo>
                  <a:lnTo>
                    <a:pt x="136203" y="2167467"/>
                  </a:lnTo>
                  <a:cubicBezTo>
                    <a:pt x="100080" y="2167467"/>
                    <a:pt x="65436" y="2153117"/>
                    <a:pt x="39893" y="2127574"/>
                  </a:cubicBezTo>
                  <a:cubicBezTo>
                    <a:pt x="14350" y="2102031"/>
                    <a:pt x="0" y="2067387"/>
                    <a:pt x="0" y="2031264"/>
                  </a:cubicBezTo>
                  <a:lnTo>
                    <a:pt x="0" y="136203"/>
                  </a:lnTo>
                  <a:cubicBezTo>
                    <a:pt x="0" y="100080"/>
                    <a:pt x="14350" y="65436"/>
                    <a:pt x="39893" y="39893"/>
                  </a:cubicBezTo>
                  <a:cubicBezTo>
                    <a:pt x="65436" y="14350"/>
                    <a:pt x="100080" y="0"/>
                    <a:pt x="136203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83258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10024" y="1028700"/>
            <a:ext cx="1496945" cy="14969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646066" y="1358520"/>
            <a:ext cx="824861" cy="837306"/>
          </a:xfrm>
          <a:custGeom>
            <a:avLst/>
            <a:gdLst/>
            <a:ahLst/>
            <a:cxnLst/>
            <a:rect r="r" b="b" t="t" l="l"/>
            <a:pathLst>
              <a:path h="837306" w="824861">
                <a:moveTo>
                  <a:pt x="0" y="0"/>
                </a:moveTo>
                <a:lnTo>
                  <a:pt x="824861" y="0"/>
                </a:lnTo>
                <a:lnTo>
                  <a:pt x="824861" y="837306"/>
                </a:lnTo>
                <a:lnTo>
                  <a:pt x="0" y="83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251748" y="885825"/>
            <a:ext cx="12828431" cy="1791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30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Key Finding 1: Smartphone Market Dominance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51748" y="2938461"/>
            <a:ext cx="7084075" cy="1934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F</a:t>
            </a:r>
            <a:r>
              <a:rPr lang="en-US" b="true" sz="2200" strike="noStrike" u="non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inding:</a:t>
            </a:r>
            <a:r>
              <a:rPr lang="en-US" sz="2200" strike="noStrike" u="none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PhonePe's user base is significantly influenced by major smartphone brands. The analysis shows a strong correlation between the presence of leading smartphone brands (e.g., Xiaomi, Samsung, Vivo) and PhonePe's user distribution.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59846" y="7851777"/>
            <a:ext cx="5020333" cy="140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Focus on delivering a seamless and superior experience for users on these dominant device ecosystems, as they represent the majority of the user base.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72958" y="2487545"/>
            <a:ext cx="3529570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Implication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95307" y="4924656"/>
            <a:ext cx="4284872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Recommendation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84863" y="3211788"/>
            <a:ext cx="4105760" cy="105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The choice of smartphone directly impacts the potential reach and user experience for PhonePe.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059846" y="5694959"/>
            <a:ext cx="4975726" cy="175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Collaborate closely with leading smartphone manufacturers (e.g., Xiaomi, Samsung, Vivo) to ensure deep integration and optimization of the PhonePe app.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272909" y="7567140"/>
            <a:ext cx="1230927" cy="1230927"/>
          </a:xfrm>
          <a:custGeom>
            <a:avLst/>
            <a:gdLst/>
            <a:ahLst/>
            <a:cxnLst/>
            <a:rect r="r" b="b" t="t" l="l"/>
            <a:pathLst>
              <a:path h="1230927" w="1230927">
                <a:moveTo>
                  <a:pt x="0" y="0"/>
                </a:moveTo>
                <a:lnTo>
                  <a:pt x="1230927" y="0"/>
                </a:lnTo>
                <a:lnTo>
                  <a:pt x="1230927" y="1230927"/>
                </a:lnTo>
                <a:lnTo>
                  <a:pt x="0" y="12309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35823" y="7805265"/>
            <a:ext cx="5923477" cy="1538760"/>
            <a:chOff x="0" y="0"/>
            <a:chExt cx="1560093" cy="405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0093" cy="405270"/>
            </a:xfrm>
            <a:custGeom>
              <a:avLst/>
              <a:gdLst/>
              <a:ahLst/>
              <a:cxnLst/>
              <a:rect r="r" b="b" t="t" l="l"/>
              <a:pathLst>
                <a:path h="405270" w="1560093">
                  <a:moveTo>
                    <a:pt x="24833" y="0"/>
                  </a:moveTo>
                  <a:lnTo>
                    <a:pt x="1535260" y="0"/>
                  </a:lnTo>
                  <a:cubicBezTo>
                    <a:pt x="1548975" y="0"/>
                    <a:pt x="1560093" y="11118"/>
                    <a:pt x="1560093" y="24833"/>
                  </a:cubicBezTo>
                  <a:lnTo>
                    <a:pt x="1560093" y="380437"/>
                  </a:lnTo>
                  <a:cubicBezTo>
                    <a:pt x="1560093" y="387023"/>
                    <a:pt x="1557476" y="393340"/>
                    <a:pt x="1552819" y="397997"/>
                  </a:cubicBezTo>
                  <a:cubicBezTo>
                    <a:pt x="1548162" y="402654"/>
                    <a:pt x="1541846" y="405270"/>
                    <a:pt x="1535260" y="405270"/>
                  </a:cubicBezTo>
                  <a:lnTo>
                    <a:pt x="24833" y="405270"/>
                  </a:lnTo>
                  <a:cubicBezTo>
                    <a:pt x="18247" y="405270"/>
                    <a:pt x="11930" y="402654"/>
                    <a:pt x="7273" y="397997"/>
                  </a:cubicBezTo>
                  <a:cubicBezTo>
                    <a:pt x="2616" y="393340"/>
                    <a:pt x="0" y="387023"/>
                    <a:pt x="0" y="380437"/>
                  </a:cubicBezTo>
                  <a:lnTo>
                    <a:pt x="0" y="24833"/>
                  </a:lnTo>
                  <a:cubicBezTo>
                    <a:pt x="0" y="18247"/>
                    <a:pt x="2616" y="11930"/>
                    <a:pt x="7273" y="7273"/>
                  </a:cubicBezTo>
                  <a:cubicBezTo>
                    <a:pt x="11930" y="2616"/>
                    <a:pt x="18247" y="0"/>
                    <a:pt x="24833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60093" cy="452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16186" y="2356541"/>
            <a:ext cx="4643114" cy="665701"/>
            <a:chOff x="0" y="0"/>
            <a:chExt cx="1222878" cy="1753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2878" cy="175329"/>
            </a:xfrm>
            <a:custGeom>
              <a:avLst/>
              <a:gdLst/>
              <a:ahLst/>
              <a:cxnLst/>
              <a:rect r="r" b="b" t="t" l="l"/>
              <a:pathLst>
                <a:path h="175329" w="1222878">
                  <a:moveTo>
                    <a:pt x="85037" y="0"/>
                  </a:moveTo>
                  <a:lnTo>
                    <a:pt x="1137840" y="0"/>
                  </a:lnTo>
                  <a:cubicBezTo>
                    <a:pt x="1184805" y="0"/>
                    <a:pt x="1222878" y="38073"/>
                    <a:pt x="1222878" y="85037"/>
                  </a:cubicBezTo>
                  <a:lnTo>
                    <a:pt x="1222878" y="90291"/>
                  </a:lnTo>
                  <a:cubicBezTo>
                    <a:pt x="1222878" y="137256"/>
                    <a:pt x="1184805" y="175329"/>
                    <a:pt x="1137840" y="175329"/>
                  </a:cubicBezTo>
                  <a:lnTo>
                    <a:pt x="85037" y="175329"/>
                  </a:lnTo>
                  <a:cubicBezTo>
                    <a:pt x="38073" y="175329"/>
                    <a:pt x="0" y="137256"/>
                    <a:pt x="0" y="90291"/>
                  </a:cubicBezTo>
                  <a:lnTo>
                    <a:pt x="0" y="85037"/>
                  </a:lnTo>
                  <a:cubicBezTo>
                    <a:pt x="0" y="38073"/>
                    <a:pt x="38073" y="0"/>
                    <a:pt x="85037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2287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616186" y="4793653"/>
            <a:ext cx="4643114" cy="665701"/>
            <a:chOff x="0" y="0"/>
            <a:chExt cx="1222878" cy="175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2878" cy="175329"/>
            </a:xfrm>
            <a:custGeom>
              <a:avLst/>
              <a:gdLst/>
              <a:ahLst/>
              <a:cxnLst/>
              <a:rect r="r" b="b" t="t" l="l"/>
              <a:pathLst>
                <a:path h="175329" w="1222878">
                  <a:moveTo>
                    <a:pt x="85037" y="0"/>
                  </a:moveTo>
                  <a:lnTo>
                    <a:pt x="1137840" y="0"/>
                  </a:lnTo>
                  <a:cubicBezTo>
                    <a:pt x="1184805" y="0"/>
                    <a:pt x="1222878" y="38073"/>
                    <a:pt x="1222878" y="85037"/>
                  </a:cubicBezTo>
                  <a:lnTo>
                    <a:pt x="1222878" y="90291"/>
                  </a:lnTo>
                  <a:cubicBezTo>
                    <a:pt x="1222878" y="137256"/>
                    <a:pt x="1184805" y="175329"/>
                    <a:pt x="1137840" y="175329"/>
                  </a:cubicBezTo>
                  <a:lnTo>
                    <a:pt x="85037" y="175329"/>
                  </a:lnTo>
                  <a:cubicBezTo>
                    <a:pt x="38073" y="175329"/>
                    <a:pt x="0" y="137256"/>
                    <a:pt x="0" y="90291"/>
                  </a:cubicBezTo>
                  <a:lnTo>
                    <a:pt x="0" y="85037"/>
                  </a:lnTo>
                  <a:cubicBezTo>
                    <a:pt x="0" y="38073"/>
                    <a:pt x="38073" y="0"/>
                    <a:pt x="85037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2287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16186" y="3141221"/>
            <a:ext cx="4643114" cy="1242856"/>
            <a:chOff x="0" y="0"/>
            <a:chExt cx="1222878" cy="3273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2878" cy="327337"/>
            </a:xfrm>
            <a:custGeom>
              <a:avLst/>
              <a:gdLst/>
              <a:ahLst/>
              <a:cxnLst/>
              <a:rect r="r" b="b" t="t" l="l"/>
              <a:pathLst>
                <a:path h="327337" w="1222878">
                  <a:moveTo>
                    <a:pt x="31681" y="0"/>
                  </a:moveTo>
                  <a:lnTo>
                    <a:pt x="1191197" y="0"/>
                  </a:lnTo>
                  <a:cubicBezTo>
                    <a:pt x="1199599" y="0"/>
                    <a:pt x="1207657" y="3338"/>
                    <a:pt x="1213599" y="9279"/>
                  </a:cubicBezTo>
                  <a:cubicBezTo>
                    <a:pt x="1219540" y="15220"/>
                    <a:pt x="1222878" y="23278"/>
                    <a:pt x="1222878" y="31681"/>
                  </a:cubicBezTo>
                  <a:lnTo>
                    <a:pt x="1222878" y="295656"/>
                  </a:lnTo>
                  <a:cubicBezTo>
                    <a:pt x="1222878" y="304058"/>
                    <a:pt x="1219540" y="312116"/>
                    <a:pt x="1213599" y="318058"/>
                  </a:cubicBezTo>
                  <a:cubicBezTo>
                    <a:pt x="1207657" y="323999"/>
                    <a:pt x="1199599" y="327337"/>
                    <a:pt x="1191197" y="327337"/>
                  </a:cubicBezTo>
                  <a:lnTo>
                    <a:pt x="31681" y="327337"/>
                  </a:lnTo>
                  <a:cubicBezTo>
                    <a:pt x="23278" y="327337"/>
                    <a:pt x="15220" y="323999"/>
                    <a:pt x="9279" y="318058"/>
                  </a:cubicBezTo>
                  <a:cubicBezTo>
                    <a:pt x="3338" y="312116"/>
                    <a:pt x="0" y="304058"/>
                    <a:pt x="0" y="295656"/>
                  </a:cubicBezTo>
                  <a:lnTo>
                    <a:pt x="0" y="31681"/>
                  </a:lnTo>
                  <a:cubicBezTo>
                    <a:pt x="0" y="23278"/>
                    <a:pt x="3338" y="15220"/>
                    <a:pt x="9279" y="9279"/>
                  </a:cubicBezTo>
                  <a:cubicBezTo>
                    <a:pt x="15220" y="3338"/>
                    <a:pt x="23278" y="0"/>
                    <a:pt x="31681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22878" cy="374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35823" y="5616240"/>
            <a:ext cx="5923477" cy="1950900"/>
            <a:chOff x="0" y="0"/>
            <a:chExt cx="1560093" cy="5138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60093" cy="513817"/>
            </a:xfrm>
            <a:custGeom>
              <a:avLst/>
              <a:gdLst/>
              <a:ahLst/>
              <a:cxnLst/>
              <a:rect r="r" b="b" t="t" l="l"/>
              <a:pathLst>
                <a:path h="513817" w="1560093">
                  <a:moveTo>
                    <a:pt x="24833" y="0"/>
                  </a:moveTo>
                  <a:lnTo>
                    <a:pt x="1535260" y="0"/>
                  </a:lnTo>
                  <a:cubicBezTo>
                    <a:pt x="1548975" y="0"/>
                    <a:pt x="1560093" y="11118"/>
                    <a:pt x="1560093" y="24833"/>
                  </a:cubicBezTo>
                  <a:lnTo>
                    <a:pt x="1560093" y="488984"/>
                  </a:lnTo>
                  <a:cubicBezTo>
                    <a:pt x="1560093" y="495571"/>
                    <a:pt x="1557476" y="501887"/>
                    <a:pt x="1552819" y="506544"/>
                  </a:cubicBezTo>
                  <a:cubicBezTo>
                    <a:pt x="1548162" y="511201"/>
                    <a:pt x="1541846" y="513817"/>
                    <a:pt x="1535260" y="513817"/>
                  </a:cubicBezTo>
                  <a:lnTo>
                    <a:pt x="24833" y="513817"/>
                  </a:lnTo>
                  <a:cubicBezTo>
                    <a:pt x="18247" y="513817"/>
                    <a:pt x="11930" y="511201"/>
                    <a:pt x="7273" y="506544"/>
                  </a:cubicBezTo>
                  <a:cubicBezTo>
                    <a:pt x="2616" y="501887"/>
                    <a:pt x="0" y="495571"/>
                    <a:pt x="0" y="488984"/>
                  </a:cubicBezTo>
                  <a:lnTo>
                    <a:pt x="0" y="24833"/>
                  </a:lnTo>
                  <a:cubicBezTo>
                    <a:pt x="0" y="18247"/>
                    <a:pt x="2616" y="11930"/>
                    <a:pt x="7273" y="7273"/>
                  </a:cubicBezTo>
                  <a:cubicBezTo>
                    <a:pt x="11930" y="2616"/>
                    <a:pt x="18247" y="0"/>
                    <a:pt x="24833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560093" cy="561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251748" y="5297300"/>
            <a:ext cx="6547779" cy="4114800"/>
            <a:chOff x="0" y="0"/>
            <a:chExt cx="1014422" cy="6374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14422" cy="637490"/>
            </a:xfrm>
            <a:custGeom>
              <a:avLst/>
              <a:gdLst/>
              <a:ahLst/>
              <a:cxnLst/>
              <a:rect r="r" b="b" t="t" l="l"/>
              <a:pathLst>
                <a:path h="637490" w="1014422">
                  <a:moveTo>
                    <a:pt x="18918" y="0"/>
                  </a:moveTo>
                  <a:lnTo>
                    <a:pt x="995504" y="0"/>
                  </a:lnTo>
                  <a:cubicBezTo>
                    <a:pt x="1005953" y="0"/>
                    <a:pt x="1014422" y="8470"/>
                    <a:pt x="1014422" y="18918"/>
                  </a:cubicBezTo>
                  <a:lnTo>
                    <a:pt x="1014422" y="618572"/>
                  </a:lnTo>
                  <a:cubicBezTo>
                    <a:pt x="1014422" y="629020"/>
                    <a:pt x="1005953" y="637490"/>
                    <a:pt x="995504" y="637490"/>
                  </a:cubicBezTo>
                  <a:lnTo>
                    <a:pt x="18918" y="637490"/>
                  </a:lnTo>
                  <a:cubicBezTo>
                    <a:pt x="8470" y="637490"/>
                    <a:pt x="0" y="629020"/>
                    <a:pt x="0" y="618572"/>
                  </a:cubicBezTo>
                  <a:lnTo>
                    <a:pt x="0" y="18918"/>
                  </a:lnTo>
                  <a:cubicBezTo>
                    <a:pt x="0" y="8470"/>
                    <a:pt x="8470" y="0"/>
                    <a:pt x="18918" y="0"/>
                  </a:cubicBezTo>
                  <a:close/>
                </a:path>
              </a:pathLst>
            </a:custGeom>
            <a:blipFill>
              <a:blip r:embed="rId2"/>
              <a:stretch>
                <a:fillRect l="-1741" t="0" r="-1741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403901" y="1028700"/>
            <a:ext cx="3353620" cy="8229600"/>
            <a:chOff x="0" y="0"/>
            <a:chExt cx="883258" cy="21674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3258" cy="2167467"/>
            </a:xfrm>
            <a:custGeom>
              <a:avLst/>
              <a:gdLst/>
              <a:ahLst/>
              <a:cxnLst/>
              <a:rect r="r" b="b" t="t" l="l"/>
              <a:pathLst>
                <a:path h="2167467" w="883258">
                  <a:moveTo>
                    <a:pt x="136203" y="0"/>
                  </a:moveTo>
                  <a:lnTo>
                    <a:pt x="747055" y="0"/>
                  </a:lnTo>
                  <a:cubicBezTo>
                    <a:pt x="822278" y="0"/>
                    <a:pt x="883258" y="60980"/>
                    <a:pt x="883258" y="136203"/>
                  </a:cubicBezTo>
                  <a:lnTo>
                    <a:pt x="883258" y="2031264"/>
                  </a:lnTo>
                  <a:cubicBezTo>
                    <a:pt x="883258" y="2106487"/>
                    <a:pt x="822278" y="2167467"/>
                    <a:pt x="747055" y="2167467"/>
                  </a:cubicBezTo>
                  <a:lnTo>
                    <a:pt x="136203" y="2167467"/>
                  </a:lnTo>
                  <a:cubicBezTo>
                    <a:pt x="100080" y="2167467"/>
                    <a:pt x="65436" y="2153117"/>
                    <a:pt x="39893" y="2127574"/>
                  </a:cubicBezTo>
                  <a:cubicBezTo>
                    <a:pt x="14350" y="2102031"/>
                    <a:pt x="0" y="2067387"/>
                    <a:pt x="0" y="2031264"/>
                  </a:cubicBezTo>
                  <a:lnTo>
                    <a:pt x="0" y="136203"/>
                  </a:lnTo>
                  <a:cubicBezTo>
                    <a:pt x="0" y="100080"/>
                    <a:pt x="14350" y="65436"/>
                    <a:pt x="39893" y="39893"/>
                  </a:cubicBezTo>
                  <a:cubicBezTo>
                    <a:pt x="65436" y="14350"/>
                    <a:pt x="100080" y="0"/>
                    <a:pt x="136203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83258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10024" y="1028700"/>
            <a:ext cx="1496945" cy="14969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646066" y="1358520"/>
            <a:ext cx="824861" cy="837306"/>
          </a:xfrm>
          <a:custGeom>
            <a:avLst/>
            <a:gdLst/>
            <a:ahLst/>
            <a:cxnLst/>
            <a:rect r="r" b="b" t="t" l="l"/>
            <a:pathLst>
              <a:path h="837306" w="824861">
                <a:moveTo>
                  <a:pt x="0" y="0"/>
                </a:moveTo>
                <a:lnTo>
                  <a:pt x="824861" y="0"/>
                </a:lnTo>
                <a:lnTo>
                  <a:pt x="824861" y="837306"/>
                </a:lnTo>
                <a:lnTo>
                  <a:pt x="0" y="83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251748" y="885825"/>
            <a:ext cx="12828431" cy="1791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30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Key Finding 2: High Engagement in Key States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51748" y="2938461"/>
            <a:ext cx="7084075" cy="154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F</a:t>
            </a:r>
            <a:r>
              <a:rPr lang="en-US" b="true" sz="2200" strike="noStrike" u="non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inding:</a:t>
            </a:r>
            <a:r>
              <a:rPr lang="en-US" sz="2200" strike="noStrike" u="none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States like Meghalaya and Ladakh exhibit remarkably high app opens per user, indicating strong user engagement and platform stickiness in these regions.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54223" y="7795740"/>
            <a:ext cx="5625955" cy="175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Adapt and implement these successful strategies through targeted campaigns and personalized features to boost app opens per user in larger states that currently show lower per-user engagement.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72958" y="2487545"/>
            <a:ext cx="3529570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Implication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95307" y="4924656"/>
            <a:ext cx="4284872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Recommendation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84863" y="3211788"/>
            <a:ext cx="4105760" cy="105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Understanding the drivers of this high engagement can inform strategies for other states.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454223" y="5687953"/>
            <a:ext cx="5536400" cy="175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Conduct in-depth analysis to identify the specific factors contributing to high engagement ratios in Meghalaya and Ladakh (e.g., localized features, marketing campaigns, demographic fit).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272909" y="7567140"/>
            <a:ext cx="1230927" cy="1230927"/>
          </a:xfrm>
          <a:custGeom>
            <a:avLst/>
            <a:gdLst/>
            <a:ahLst/>
            <a:cxnLst/>
            <a:rect r="r" b="b" t="t" l="l"/>
            <a:pathLst>
              <a:path h="1230927" w="1230927">
                <a:moveTo>
                  <a:pt x="0" y="0"/>
                </a:moveTo>
                <a:lnTo>
                  <a:pt x="1230927" y="0"/>
                </a:lnTo>
                <a:lnTo>
                  <a:pt x="1230927" y="1230927"/>
                </a:lnTo>
                <a:lnTo>
                  <a:pt x="0" y="12309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92348" y="7567140"/>
            <a:ext cx="5666952" cy="2071848"/>
            <a:chOff x="0" y="0"/>
            <a:chExt cx="1492531" cy="545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2531" cy="545672"/>
            </a:xfrm>
            <a:custGeom>
              <a:avLst/>
              <a:gdLst/>
              <a:ahLst/>
              <a:cxnLst/>
              <a:rect r="r" b="b" t="t" l="l"/>
              <a:pathLst>
                <a:path h="545672" w="1492531">
                  <a:moveTo>
                    <a:pt x="25957" y="0"/>
                  </a:moveTo>
                  <a:lnTo>
                    <a:pt x="1466574" y="0"/>
                  </a:lnTo>
                  <a:cubicBezTo>
                    <a:pt x="1473458" y="0"/>
                    <a:pt x="1480060" y="2735"/>
                    <a:pt x="1484928" y="7603"/>
                  </a:cubicBezTo>
                  <a:cubicBezTo>
                    <a:pt x="1489796" y="12470"/>
                    <a:pt x="1492531" y="19073"/>
                    <a:pt x="1492531" y="25957"/>
                  </a:cubicBezTo>
                  <a:lnTo>
                    <a:pt x="1492531" y="519715"/>
                  </a:lnTo>
                  <a:cubicBezTo>
                    <a:pt x="1492531" y="526599"/>
                    <a:pt x="1489796" y="533202"/>
                    <a:pt x="1484928" y="538069"/>
                  </a:cubicBezTo>
                  <a:cubicBezTo>
                    <a:pt x="1480060" y="542937"/>
                    <a:pt x="1473458" y="545672"/>
                    <a:pt x="1466574" y="545672"/>
                  </a:cubicBezTo>
                  <a:lnTo>
                    <a:pt x="25957" y="545672"/>
                  </a:lnTo>
                  <a:cubicBezTo>
                    <a:pt x="19073" y="545672"/>
                    <a:pt x="12470" y="542937"/>
                    <a:pt x="7603" y="538069"/>
                  </a:cubicBezTo>
                  <a:cubicBezTo>
                    <a:pt x="2735" y="533202"/>
                    <a:pt x="0" y="526599"/>
                    <a:pt x="0" y="519715"/>
                  </a:cubicBezTo>
                  <a:lnTo>
                    <a:pt x="0" y="25957"/>
                  </a:lnTo>
                  <a:cubicBezTo>
                    <a:pt x="0" y="19073"/>
                    <a:pt x="2735" y="12470"/>
                    <a:pt x="7603" y="7603"/>
                  </a:cubicBezTo>
                  <a:cubicBezTo>
                    <a:pt x="12470" y="2735"/>
                    <a:pt x="19073" y="0"/>
                    <a:pt x="25957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92531" cy="593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16186" y="2356541"/>
            <a:ext cx="4643114" cy="665701"/>
            <a:chOff x="0" y="0"/>
            <a:chExt cx="1222878" cy="1753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2878" cy="175329"/>
            </a:xfrm>
            <a:custGeom>
              <a:avLst/>
              <a:gdLst/>
              <a:ahLst/>
              <a:cxnLst/>
              <a:rect r="r" b="b" t="t" l="l"/>
              <a:pathLst>
                <a:path h="175329" w="1222878">
                  <a:moveTo>
                    <a:pt x="85037" y="0"/>
                  </a:moveTo>
                  <a:lnTo>
                    <a:pt x="1137840" y="0"/>
                  </a:lnTo>
                  <a:cubicBezTo>
                    <a:pt x="1184805" y="0"/>
                    <a:pt x="1222878" y="38073"/>
                    <a:pt x="1222878" y="85037"/>
                  </a:cubicBezTo>
                  <a:lnTo>
                    <a:pt x="1222878" y="90291"/>
                  </a:lnTo>
                  <a:cubicBezTo>
                    <a:pt x="1222878" y="137256"/>
                    <a:pt x="1184805" y="175329"/>
                    <a:pt x="1137840" y="175329"/>
                  </a:cubicBezTo>
                  <a:lnTo>
                    <a:pt x="85037" y="175329"/>
                  </a:lnTo>
                  <a:cubicBezTo>
                    <a:pt x="38073" y="175329"/>
                    <a:pt x="0" y="137256"/>
                    <a:pt x="0" y="90291"/>
                  </a:cubicBezTo>
                  <a:lnTo>
                    <a:pt x="0" y="85037"/>
                  </a:lnTo>
                  <a:cubicBezTo>
                    <a:pt x="0" y="38073"/>
                    <a:pt x="38073" y="0"/>
                    <a:pt x="85037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2287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616186" y="4793653"/>
            <a:ext cx="4643114" cy="665701"/>
            <a:chOff x="0" y="0"/>
            <a:chExt cx="1222878" cy="175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2878" cy="175329"/>
            </a:xfrm>
            <a:custGeom>
              <a:avLst/>
              <a:gdLst/>
              <a:ahLst/>
              <a:cxnLst/>
              <a:rect r="r" b="b" t="t" l="l"/>
              <a:pathLst>
                <a:path h="175329" w="1222878">
                  <a:moveTo>
                    <a:pt x="85037" y="0"/>
                  </a:moveTo>
                  <a:lnTo>
                    <a:pt x="1137840" y="0"/>
                  </a:lnTo>
                  <a:cubicBezTo>
                    <a:pt x="1184805" y="0"/>
                    <a:pt x="1222878" y="38073"/>
                    <a:pt x="1222878" y="85037"/>
                  </a:cubicBezTo>
                  <a:lnTo>
                    <a:pt x="1222878" y="90291"/>
                  </a:lnTo>
                  <a:cubicBezTo>
                    <a:pt x="1222878" y="137256"/>
                    <a:pt x="1184805" y="175329"/>
                    <a:pt x="1137840" y="175329"/>
                  </a:cubicBezTo>
                  <a:lnTo>
                    <a:pt x="85037" y="175329"/>
                  </a:lnTo>
                  <a:cubicBezTo>
                    <a:pt x="38073" y="175329"/>
                    <a:pt x="0" y="137256"/>
                    <a:pt x="0" y="90291"/>
                  </a:cubicBezTo>
                  <a:lnTo>
                    <a:pt x="0" y="85037"/>
                  </a:lnTo>
                  <a:cubicBezTo>
                    <a:pt x="0" y="38073"/>
                    <a:pt x="38073" y="0"/>
                    <a:pt x="85037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2287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16186" y="3141221"/>
            <a:ext cx="4643114" cy="1242856"/>
            <a:chOff x="0" y="0"/>
            <a:chExt cx="1222878" cy="3273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2878" cy="327337"/>
            </a:xfrm>
            <a:custGeom>
              <a:avLst/>
              <a:gdLst/>
              <a:ahLst/>
              <a:cxnLst/>
              <a:rect r="r" b="b" t="t" l="l"/>
              <a:pathLst>
                <a:path h="327337" w="1222878">
                  <a:moveTo>
                    <a:pt x="31681" y="0"/>
                  </a:moveTo>
                  <a:lnTo>
                    <a:pt x="1191197" y="0"/>
                  </a:lnTo>
                  <a:cubicBezTo>
                    <a:pt x="1199599" y="0"/>
                    <a:pt x="1207657" y="3338"/>
                    <a:pt x="1213599" y="9279"/>
                  </a:cubicBezTo>
                  <a:cubicBezTo>
                    <a:pt x="1219540" y="15220"/>
                    <a:pt x="1222878" y="23278"/>
                    <a:pt x="1222878" y="31681"/>
                  </a:cubicBezTo>
                  <a:lnTo>
                    <a:pt x="1222878" y="295656"/>
                  </a:lnTo>
                  <a:cubicBezTo>
                    <a:pt x="1222878" y="304058"/>
                    <a:pt x="1219540" y="312116"/>
                    <a:pt x="1213599" y="318058"/>
                  </a:cubicBezTo>
                  <a:cubicBezTo>
                    <a:pt x="1207657" y="323999"/>
                    <a:pt x="1199599" y="327337"/>
                    <a:pt x="1191197" y="327337"/>
                  </a:cubicBezTo>
                  <a:lnTo>
                    <a:pt x="31681" y="327337"/>
                  </a:lnTo>
                  <a:cubicBezTo>
                    <a:pt x="23278" y="327337"/>
                    <a:pt x="15220" y="323999"/>
                    <a:pt x="9279" y="318058"/>
                  </a:cubicBezTo>
                  <a:cubicBezTo>
                    <a:pt x="3338" y="312116"/>
                    <a:pt x="0" y="304058"/>
                    <a:pt x="0" y="295656"/>
                  </a:cubicBezTo>
                  <a:lnTo>
                    <a:pt x="0" y="31681"/>
                  </a:lnTo>
                  <a:cubicBezTo>
                    <a:pt x="0" y="23278"/>
                    <a:pt x="3338" y="15220"/>
                    <a:pt x="9279" y="9279"/>
                  </a:cubicBezTo>
                  <a:cubicBezTo>
                    <a:pt x="15220" y="3338"/>
                    <a:pt x="23278" y="0"/>
                    <a:pt x="31681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22878" cy="374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836119" y="5616240"/>
            <a:ext cx="5423181" cy="1738461"/>
            <a:chOff x="0" y="0"/>
            <a:chExt cx="1428328" cy="4578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28328" cy="457866"/>
            </a:xfrm>
            <a:custGeom>
              <a:avLst/>
              <a:gdLst/>
              <a:ahLst/>
              <a:cxnLst/>
              <a:rect r="r" b="b" t="t" l="l"/>
              <a:pathLst>
                <a:path h="457866" w="1428328">
                  <a:moveTo>
                    <a:pt x="27124" y="0"/>
                  </a:moveTo>
                  <a:lnTo>
                    <a:pt x="1401204" y="0"/>
                  </a:lnTo>
                  <a:cubicBezTo>
                    <a:pt x="1408398" y="0"/>
                    <a:pt x="1415297" y="2858"/>
                    <a:pt x="1420383" y="7944"/>
                  </a:cubicBezTo>
                  <a:cubicBezTo>
                    <a:pt x="1425470" y="13031"/>
                    <a:pt x="1428328" y="19930"/>
                    <a:pt x="1428328" y="27124"/>
                  </a:cubicBezTo>
                  <a:lnTo>
                    <a:pt x="1428328" y="430743"/>
                  </a:lnTo>
                  <a:cubicBezTo>
                    <a:pt x="1428328" y="437936"/>
                    <a:pt x="1425470" y="444835"/>
                    <a:pt x="1420383" y="449922"/>
                  </a:cubicBezTo>
                  <a:cubicBezTo>
                    <a:pt x="1415297" y="455009"/>
                    <a:pt x="1408398" y="457866"/>
                    <a:pt x="1401204" y="457866"/>
                  </a:cubicBezTo>
                  <a:lnTo>
                    <a:pt x="27124" y="457866"/>
                  </a:lnTo>
                  <a:cubicBezTo>
                    <a:pt x="19930" y="457866"/>
                    <a:pt x="13031" y="455009"/>
                    <a:pt x="7944" y="449922"/>
                  </a:cubicBezTo>
                  <a:cubicBezTo>
                    <a:pt x="2858" y="444835"/>
                    <a:pt x="0" y="437936"/>
                    <a:pt x="0" y="430743"/>
                  </a:cubicBezTo>
                  <a:lnTo>
                    <a:pt x="0" y="27124"/>
                  </a:lnTo>
                  <a:cubicBezTo>
                    <a:pt x="0" y="19930"/>
                    <a:pt x="2858" y="13031"/>
                    <a:pt x="7944" y="7944"/>
                  </a:cubicBezTo>
                  <a:cubicBezTo>
                    <a:pt x="13031" y="2858"/>
                    <a:pt x="19930" y="0"/>
                    <a:pt x="27124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428328" cy="505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251748" y="4962756"/>
            <a:ext cx="6547779" cy="4449344"/>
            <a:chOff x="0" y="0"/>
            <a:chExt cx="1014422" cy="6893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14422" cy="689320"/>
            </a:xfrm>
            <a:custGeom>
              <a:avLst/>
              <a:gdLst/>
              <a:ahLst/>
              <a:cxnLst/>
              <a:rect r="r" b="b" t="t" l="l"/>
              <a:pathLst>
                <a:path h="689320" w="1014422">
                  <a:moveTo>
                    <a:pt x="18918" y="0"/>
                  </a:moveTo>
                  <a:lnTo>
                    <a:pt x="995504" y="0"/>
                  </a:lnTo>
                  <a:cubicBezTo>
                    <a:pt x="1005953" y="0"/>
                    <a:pt x="1014422" y="8470"/>
                    <a:pt x="1014422" y="18918"/>
                  </a:cubicBezTo>
                  <a:lnTo>
                    <a:pt x="1014422" y="670402"/>
                  </a:lnTo>
                  <a:cubicBezTo>
                    <a:pt x="1014422" y="680850"/>
                    <a:pt x="1005953" y="689320"/>
                    <a:pt x="995504" y="689320"/>
                  </a:cubicBezTo>
                  <a:lnTo>
                    <a:pt x="18918" y="689320"/>
                  </a:lnTo>
                  <a:cubicBezTo>
                    <a:pt x="8470" y="689320"/>
                    <a:pt x="0" y="680850"/>
                    <a:pt x="0" y="670402"/>
                  </a:cubicBezTo>
                  <a:lnTo>
                    <a:pt x="0" y="18918"/>
                  </a:lnTo>
                  <a:cubicBezTo>
                    <a:pt x="0" y="8470"/>
                    <a:pt x="8470" y="0"/>
                    <a:pt x="18918" y="0"/>
                  </a:cubicBezTo>
                  <a:close/>
                </a:path>
              </a:pathLst>
            </a:custGeom>
            <a:blipFill>
              <a:blip r:embed="rId2"/>
              <a:stretch>
                <a:fillRect l="-917" t="0" r="-917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403901" y="1028700"/>
            <a:ext cx="3353620" cy="8229600"/>
            <a:chOff x="0" y="0"/>
            <a:chExt cx="883258" cy="21674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3258" cy="2167467"/>
            </a:xfrm>
            <a:custGeom>
              <a:avLst/>
              <a:gdLst/>
              <a:ahLst/>
              <a:cxnLst/>
              <a:rect r="r" b="b" t="t" l="l"/>
              <a:pathLst>
                <a:path h="2167467" w="883258">
                  <a:moveTo>
                    <a:pt x="136203" y="0"/>
                  </a:moveTo>
                  <a:lnTo>
                    <a:pt x="747055" y="0"/>
                  </a:lnTo>
                  <a:cubicBezTo>
                    <a:pt x="822278" y="0"/>
                    <a:pt x="883258" y="60980"/>
                    <a:pt x="883258" y="136203"/>
                  </a:cubicBezTo>
                  <a:lnTo>
                    <a:pt x="883258" y="2031264"/>
                  </a:lnTo>
                  <a:cubicBezTo>
                    <a:pt x="883258" y="2106487"/>
                    <a:pt x="822278" y="2167467"/>
                    <a:pt x="747055" y="2167467"/>
                  </a:cubicBezTo>
                  <a:lnTo>
                    <a:pt x="136203" y="2167467"/>
                  </a:lnTo>
                  <a:cubicBezTo>
                    <a:pt x="100080" y="2167467"/>
                    <a:pt x="65436" y="2153117"/>
                    <a:pt x="39893" y="2127574"/>
                  </a:cubicBezTo>
                  <a:cubicBezTo>
                    <a:pt x="14350" y="2102031"/>
                    <a:pt x="0" y="2067387"/>
                    <a:pt x="0" y="2031264"/>
                  </a:cubicBezTo>
                  <a:lnTo>
                    <a:pt x="0" y="136203"/>
                  </a:lnTo>
                  <a:cubicBezTo>
                    <a:pt x="0" y="100080"/>
                    <a:pt x="14350" y="65436"/>
                    <a:pt x="39893" y="39893"/>
                  </a:cubicBezTo>
                  <a:cubicBezTo>
                    <a:pt x="65436" y="14350"/>
                    <a:pt x="100080" y="0"/>
                    <a:pt x="136203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83258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10024" y="1028700"/>
            <a:ext cx="1496945" cy="14969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646066" y="1358520"/>
            <a:ext cx="824861" cy="837306"/>
          </a:xfrm>
          <a:custGeom>
            <a:avLst/>
            <a:gdLst/>
            <a:ahLst/>
            <a:cxnLst/>
            <a:rect r="r" b="b" t="t" l="l"/>
            <a:pathLst>
              <a:path h="837306" w="824861">
                <a:moveTo>
                  <a:pt x="0" y="0"/>
                </a:moveTo>
                <a:lnTo>
                  <a:pt x="824861" y="0"/>
                </a:lnTo>
                <a:lnTo>
                  <a:pt x="824861" y="837306"/>
                </a:lnTo>
                <a:lnTo>
                  <a:pt x="0" y="83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72909" y="7567140"/>
            <a:ext cx="1230927" cy="1230927"/>
          </a:xfrm>
          <a:custGeom>
            <a:avLst/>
            <a:gdLst/>
            <a:ahLst/>
            <a:cxnLst/>
            <a:rect r="r" b="b" t="t" l="l"/>
            <a:pathLst>
              <a:path h="1230927" w="1230927">
                <a:moveTo>
                  <a:pt x="0" y="0"/>
                </a:moveTo>
                <a:lnTo>
                  <a:pt x="1230927" y="0"/>
                </a:lnTo>
                <a:lnTo>
                  <a:pt x="1230927" y="1230927"/>
                </a:lnTo>
                <a:lnTo>
                  <a:pt x="0" y="12309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251748" y="885825"/>
            <a:ext cx="12828431" cy="1791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30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Key Finding 3: Strategic Insurance Expansion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251748" y="2938461"/>
            <a:ext cx="7084075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F</a:t>
            </a:r>
            <a:r>
              <a:rPr lang="en-US" b="true" sz="2200" strike="noStrike" u="non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inding:</a:t>
            </a:r>
            <a:r>
              <a:rPr lang="en-US" sz="2200" strike="noStrike" u="none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The insurance segment on PhonePe is experiencing strong growth, presenting a significant opportunity for expansion and increased market share.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781317" y="7716650"/>
            <a:ext cx="5289014" cy="175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Simultaneously explore models to replicate the high insurance penetration seen in states like Kerala and Lakshadweep, aiming to increase insurance's share of total transactions in other regions.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172958" y="2487545"/>
            <a:ext cx="3529570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Implication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795307" y="4924656"/>
            <a:ext cx="4284872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Recommendation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640748" y="3211788"/>
            <a:ext cx="4618552" cy="105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Capitalizing on this growth requires a focused approach to both high-volume and high-penetration regions.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14892" y="5758396"/>
            <a:ext cx="4975726" cy="140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 Focus marketing and partnership efforts on high-volume states (e.g., Karnataka, Maharashtra) to maximize insurance transaction growth.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80725" y="7555210"/>
            <a:ext cx="5423181" cy="1703090"/>
            <a:chOff x="0" y="0"/>
            <a:chExt cx="1428328" cy="4485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328" cy="448550"/>
            </a:xfrm>
            <a:custGeom>
              <a:avLst/>
              <a:gdLst/>
              <a:ahLst/>
              <a:cxnLst/>
              <a:rect r="r" b="b" t="t" l="l"/>
              <a:pathLst>
                <a:path h="448550" w="1428328">
                  <a:moveTo>
                    <a:pt x="27124" y="0"/>
                  </a:moveTo>
                  <a:lnTo>
                    <a:pt x="1401204" y="0"/>
                  </a:lnTo>
                  <a:cubicBezTo>
                    <a:pt x="1408398" y="0"/>
                    <a:pt x="1415297" y="2858"/>
                    <a:pt x="1420383" y="7944"/>
                  </a:cubicBezTo>
                  <a:cubicBezTo>
                    <a:pt x="1425470" y="13031"/>
                    <a:pt x="1428328" y="19930"/>
                    <a:pt x="1428328" y="27124"/>
                  </a:cubicBezTo>
                  <a:lnTo>
                    <a:pt x="1428328" y="421427"/>
                  </a:lnTo>
                  <a:cubicBezTo>
                    <a:pt x="1428328" y="428620"/>
                    <a:pt x="1425470" y="435519"/>
                    <a:pt x="1420383" y="440606"/>
                  </a:cubicBezTo>
                  <a:cubicBezTo>
                    <a:pt x="1415297" y="445693"/>
                    <a:pt x="1408398" y="448550"/>
                    <a:pt x="1401204" y="448550"/>
                  </a:cubicBezTo>
                  <a:lnTo>
                    <a:pt x="27124" y="448550"/>
                  </a:lnTo>
                  <a:cubicBezTo>
                    <a:pt x="19930" y="448550"/>
                    <a:pt x="13031" y="445693"/>
                    <a:pt x="7944" y="440606"/>
                  </a:cubicBezTo>
                  <a:cubicBezTo>
                    <a:pt x="2858" y="435519"/>
                    <a:pt x="0" y="428620"/>
                    <a:pt x="0" y="421427"/>
                  </a:cubicBezTo>
                  <a:lnTo>
                    <a:pt x="0" y="27124"/>
                  </a:lnTo>
                  <a:cubicBezTo>
                    <a:pt x="0" y="19930"/>
                    <a:pt x="2858" y="13031"/>
                    <a:pt x="7944" y="7944"/>
                  </a:cubicBezTo>
                  <a:cubicBezTo>
                    <a:pt x="13031" y="2858"/>
                    <a:pt x="19930" y="0"/>
                    <a:pt x="27124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28328" cy="496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16186" y="2356541"/>
            <a:ext cx="4643114" cy="665701"/>
            <a:chOff x="0" y="0"/>
            <a:chExt cx="1222878" cy="1753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2878" cy="175329"/>
            </a:xfrm>
            <a:custGeom>
              <a:avLst/>
              <a:gdLst/>
              <a:ahLst/>
              <a:cxnLst/>
              <a:rect r="r" b="b" t="t" l="l"/>
              <a:pathLst>
                <a:path h="175329" w="1222878">
                  <a:moveTo>
                    <a:pt x="85037" y="0"/>
                  </a:moveTo>
                  <a:lnTo>
                    <a:pt x="1137840" y="0"/>
                  </a:lnTo>
                  <a:cubicBezTo>
                    <a:pt x="1184805" y="0"/>
                    <a:pt x="1222878" y="38073"/>
                    <a:pt x="1222878" y="85037"/>
                  </a:cubicBezTo>
                  <a:lnTo>
                    <a:pt x="1222878" y="90291"/>
                  </a:lnTo>
                  <a:cubicBezTo>
                    <a:pt x="1222878" y="137256"/>
                    <a:pt x="1184805" y="175329"/>
                    <a:pt x="1137840" y="175329"/>
                  </a:cubicBezTo>
                  <a:lnTo>
                    <a:pt x="85037" y="175329"/>
                  </a:lnTo>
                  <a:cubicBezTo>
                    <a:pt x="38073" y="175329"/>
                    <a:pt x="0" y="137256"/>
                    <a:pt x="0" y="90291"/>
                  </a:cubicBezTo>
                  <a:lnTo>
                    <a:pt x="0" y="85037"/>
                  </a:lnTo>
                  <a:cubicBezTo>
                    <a:pt x="0" y="38073"/>
                    <a:pt x="38073" y="0"/>
                    <a:pt x="85037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2287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616186" y="4793653"/>
            <a:ext cx="4643114" cy="665701"/>
            <a:chOff x="0" y="0"/>
            <a:chExt cx="1222878" cy="175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2878" cy="175329"/>
            </a:xfrm>
            <a:custGeom>
              <a:avLst/>
              <a:gdLst/>
              <a:ahLst/>
              <a:cxnLst/>
              <a:rect r="r" b="b" t="t" l="l"/>
              <a:pathLst>
                <a:path h="175329" w="1222878">
                  <a:moveTo>
                    <a:pt x="85037" y="0"/>
                  </a:moveTo>
                  <a:lnTo>
                    <a:pt x="1137840" y="0"/>
                  </a:lnTo>
                  <a:cubicBezTo>
                    <a:pt x="1184805" y="0"/>
                    <a:pt x="1222878" y="38073"/>
                    <a:pt x="1222878" y="85037"/>
                  </a:cubicBezTo>
                  <a:lnTo>
                    <a:pt x="1222878" y="90291"/>
                  </a:lnTo>
                  <a:cubicBezTo>
                    <a:pt x="1222878" y="137256"/>
                    <a:pt x="1184805" y="175329"/>
                    <a:pt x="1137840" y="175329"/>
                  </a:cubicBezTo>
                  <a:lnTo>
                    <a:pt x="85037" y="175329"/>
                  </a:lnTo>
                  <a:cubicBezTo>
                    <a:pt x="38073" y="175329"/>
                    <a:pt x="0" y="137256"/>
                    <a:pt x="0" y="90291"/>
                  </a:cubicBezTo>
                  <a:lnTo>
                    <a:pt x="0" y="85037"/>
                  </a:lnTo>
                  <a:cubicBezTo>
                    <a:pt x="0" y="38073"/>
                    <a:pt x="38073" y="0"/>
                    <a:pt x="85037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2287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16186" y="3141221"/>
            <a:ext cx="4643114" cy="1242856"/>
            <a:chOff x="0" y="0"/>
            <a:chExt cx="1222878" cy="3273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2878" cy="327337"/>
            </a:xfrm>
            <a:custGeom>
              <a:avLst/>
              <a:gdLst/>
              <a:ahLst/>
              <a:cxnLst/>
              <a:rect r="r" b="b" t="t" l="l"/>
              <a:pathLst>
                <a:path h="327337" w="1222878">
                  <a:moveTo>
                    <a:pt x="31681" y="0"/>
                  </a:moveTo>
                  <a:lnTo>
                    <a:pt x="1191197" y="0"/>
                  </a:lnTo>
                  <a:cubicBezTo>
                    <a:pt x="1199599" y="0"/>
                    <a:pt x="1207657" y="3338"/>
                    <a:pt x="1213599" y="9279"/>
                  </a:cubicBezTo>
                  <a:cubicBezTo>
                    <a:pt x="1219540" y="15220"/>
                    <a:pt x="1222878" y="23278"/>
                    <a:pt x="1222878" y="31681"/>
                  </a:cubicBezTo>
                  <a:lnTo>
                    <a:pt x="1222878" y="295656"/>
                  </a:lnTo>
                  <a:cubicBezTo>
                    <a:pt x="1222878" y="304058"/>
                    <a:pt x="1219540" y="312116"/>
                    <a:pt x="1213599" y="318058"/>
                  </a:cubicBezTo>
                  <a:cubicBezTo>
                    <a:pt x="1207657" y="323999"/>
                    <a:pt x="1199599" y="327337"/>
                    <a:pt x="1191197" y="327337"/>
                  </a:cubicBezTo>
                  <a:lnTo>
                    <a:pt x="31681" y="327337"/>
                  </a:lnTo>
                  <a:cubicBezTo>
                    <a:pt x="23278" y="327337"/>
                    <a:pt x="15220" y="323999"/>
                    <a:pt x="9279" y="318058"/>
                  </a:cubicBezTo>
                  <a:cubicBezTo>
                    <a:pt x="3338" y="312116"/>
                    <a:pt x="0" y="304058"/>
                    <a:pt x="0" y="295656"/>
                  </a:cubicBezTo>
                  <a:lnTo>
                    <a:pt x="0" y="31681"/>
                  </a:lnTo>
                  <a:cubicBezTo>
                    <a:pt x="0" y="23278"/>
                    <a:pt x="3338" y="15220"/>
                    <a:pt x="9279" y="9279"/>
                  </a:cubicBezTo>
                  <a:cubicBezTo>
                    <a:pt x="15220" y="3338"/>
                    <a:pt x="23278" y="0"/>
                    <a:pt x="31681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22878" cy="374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836119" y="5616240"/>
            <a:ext cx="5423181" cy="1584136"/>
            <a:chOff x="0" y="0"/>
            <a:chExt cx="1428328" cy="4172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28328" cy="417221"/>
            </a:xfrm>
            <a:custGeom>
              <a:avLst/>
              <a:gdLst/>
              <a:ahLst/>
              <a:cxnLst/>
              <a:rect r="r" b="b" t="t" l="l"/>
              <a:pathLst>
                <a:path h="417221" w="1428328">
                  <a:moveTo>
                    <a:pt x="27124" y="0"/>
                  </a:moveTo>
                  <a:lnTo>
                    <a:pt x="1401204" y="0"/>
                  </a:lnTo>
                  <a:cubicBezTo>
                    <a:pt x="1408398" y="0"/>
                    <a:pt x="1415297" y="2858"/>
                    <a:pt x="1420383" y="7944"/>
                  </a:cubicBezTo>
                  <a:cubicBezTo>
                    <a:pt x="1425470" y="13031"/>
                    <a:pt x="1428328" y="19930"/>
                    <a:pt x="1428328" y="27124"/>
                  </a:cubicBezTo>
                  <a:lnTo>
                    <a:pt x="1428328" y="390097"/>
                  </a:lnTo>
                  <a:cubicBezTo>
                    <a:pt x="1428328" y="397291"/>
                    <a:pt x="1425470" y="404190"/>
                    <a:pt x="1420383" y="409277"/>
                  </a:cubicBezTo>
                  <a:cubicBezTo>
                    <a:pt x="1415297" y="414363"/>
                    <a:pt x="1408398" y="417221"/>
                    <a:pt x="1401204" y="417221"/>
                  </a:cubicBezTo>
                  <a:lnTo>
                    <a:pt x="27124" y="417221"/>
                  </a:lnTo>
                  <a:cubicBezTo>
                    <a:pt x="19930" y="417221"/>
                    <a:pt x="13031" y="414363"/>
                    <a:pt x="7944" y="409277"/>
                  </a:cubicBezTo>
                  <a:cubicBezTo>
                    <a:pt x="2858" y="404190"/>
                    <a:pt x="0" y="397291"/>
                    <a:pt x="0" y="390097"/>
                  </a:cubicBezTo>
                  <a:lnTo>
                    <a:pt x="0" y="27124"/>
                  </a:lnTo>
                  <a:cubicBezTo>
                    <a:pt x="0" y="19930"/>
                    <a:pt x="2858" y="13031"/>
                    <a:pt x="7944" y="7944"/>
                  </a:cubicBezTo>
                  <a:cubicBezTo>
                    <a:pt x="13031" y="2858"/>
                    <a:pt x="19930" y="0"/>
                    <a:pt x="27124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428328" cy="464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251748" y="5297300"/>
            <a:ext cx="7084075" cy="4114800"/>
            <a:chOff x="0" y="0"/>
            <a:chExt cx="1097509" cy="6374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97509" cy="637490"/>
            </a:xfrm>
            <a:custGeom>
              <a:avLst/>
              <a:gdLst/>
              <a:ahLst/>
              <a:cxnLst/>
              <a:rect r="r" b="b" t="t" l="l"/>
              <a:pathLst>
                <a:path h="637490" w="1097509">
                  <a:moveTo>
                    <a:pt x="17486" y="0"/>
                  </a:moveTo>
                  <a:lnTo>
                    <a:pt x="1080023" y="0"/>
                  </a:lnTo>
                  <a:cubicBezTo>
                    <a:pt x="1084660" y="0"/>
                    <a:pt x="1089108" y="1842"/>
                    <a:pt x="1092387" y="5121"/>
                  </a:cubicBezTo>
                  <a:cubicBezTo>
                    <a:pt x="1095666" y="8401"/>
                    <a:pt x="1097509" y="12848"/>
                    <a:pt x="1097509" y="17486"/>
                  </a:cubicBezTo>
                  <a:lnTo>
                    <a:pt x="1097509" y="620004"/>
                  </a:lnTo>
                  <a:cubicBezTo>
                    <a:pt x="1097509" y="629662"/>
                    <a:pt x="1089680" y="637490"/>
                    <a:pt x="1080023" y="637490"/>
                  </a:cubicBezTo>
                  <a:lnTo>
                    <a:pt x="17486" y="637490"/>
                  </a:lnTo>
                  <a:cubicBezTo>
                    <a:pt x="7829" y="637490"/>
                    <a:pt x="0" y="629662"/>
                    <a:pt x="0" y="620004"/>
                  </a:cubicBezTo>
                  <a:lnTo>
                    <a:pt x="0" y="17486"/>
                  </a:lnTo>
                  <a:cubicBezTo>
                    <a:pt x="0" y="7829"/>
                    <a:pt x="7829" y="0"/>
                    <a:pt x="17486" y="0"/>
                  </a:cubicBezTo>
                  <a:close/>
                </a:path>
              </a:pathLst>
            </a:custGeom>
            <a:blipFill>
              <a:blip r:embed="rId2"/>
              <a:stretch>
                <a:fillRect l="-10277" t="0" r="-10277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403901" y="1028700"/>
            <a:ext cx="3353620" cy="8229600"/>
            <a:chOff x="0" y="0"/>
            <a:chExt cx="883258" cy="21674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3258" cy="2167467"/>
            </a:xfrm>
            <a:custGeom>
              <a:avLst/>
              <a:gdLst/>
              <a:ahLst/>
              <a:cxnLst/>
              <a:rect r="r" b="b" t="t" l="l"/>
              <a:pathLst>
                <a:path h="2167467" w="883258">
                  <a:moveTo>
                    <a:pt x="136203" y="0"/>
                  </a:moveTo>
                  <a:lnTo>
                    <a:pt x="747055" y="0"/>
                  </a:lnTo>
                  <a:cubicBezTo>
                    <a:pt x="822278" y="0"/>
                    <a:pt x="883258" y="60980"/>
                    <a:pt x="883258" y="136203"/>
                  </a:cubicBezTo>
                  <a:lnTo>
                    <a:pt x="883258" y="2031264"/>
                  </a:lnTo>
                  <a:cubicBezTo>
                    <a:pt x="883258" y="2106487"/>
                    <a:pt x="822278" y="2167467"/>
                    <a:pt x="747055" y="2167467"/>
                  </a:cubicBezTo>
                  <a:lnTo>
                    <a:pt x="136203" y="2167467"/>
                  </a:lnTo>
                  <a:cubicBezTo>
                    <a:pt x="100080" y="2167467"/>
                    <a:pt x="65436" y="2153117"/>
                    <a:pt x="39893" y="2127574"/>
                  </a:cubicBezTo>
                  <a:cubicBezTo>
                    <a:pt x="14350" y="2102031"/>
                    <a:pt x="0" y="2067387"/>
                    <a:pt x="0" y="2031264"/>
                  </a:cubicBezTo>
                  <a:lnTo>
                    <a:pt x="0" y="136203"/>
                  </a:lnTo>
                  <a:cubicBezTo>
                    <a:pt x="0" y="100080"/>
                    <a:pt x="14350" y="65436"/>
                    <a:pt x="39893" y="39893"/>
                  </a:cubicBezTo>
                  <a:cubicBezTo>
                    <a:pt x="65436" y="14350"/>
                    <a:pt x="100080" y="0"/>
                    <a:pt x="136203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83258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10024" y="1028700"/>
            <a:ext cx="1496945" cy="14969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646066" y="1358520"/>
            <a:ext cx="824861" cy="837306"/>
          </a:xfrm>
          <a:custGeom>
            <a:avLst/>
            <a:gdLst/>
            <a:ahLst/>
            <a:cxnLst/>
            <a:rect r="r" b="b" t="t" l="l"/>
            <a:pathLst>
              <a:path h="837306" w="824861">
                <a:moveTo>
                  <a:pt x="0" y="0"/>
                </a:moveTo>
                <a:lnTo>
                  <a:pt x="824861" y="0"/>
                </a:lnTo>
                <a:lnTo>
                  <a:pt x="824861" y="837306"/>
                </a:lnTo>
                <a:lnTo>
                  <a:pt x="0" y="83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251748" y="885825"/>
            <a:ext cx="12828431" cy="1791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30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Key Finding 4: Invest in High-Growth Regions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51748" y="2938461"/>
            <a:ext cx="7084075" cy="1934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F</a:t>
            </a:r>
            <a:r>
              <a:rPr lang="en-US" b="true" sz="2200" strike="noStrike" u="non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inding:</a:t>
            </a:r>
            <a:r>
              <a:rPr lang="en-US" sz="2200" strike="noStrike" u="none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Emerging high-growth states such as Ladakh, Lakshadweep, and Jammu &amp; Kashmir, despite potentially smaller current transaction volumes, offer significant future potential for user acquisition and transaction growth.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14892" y="7676625"/>
            <a:ext cx="5154848" cy="140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Prioritize investment in these areas to capitalize on their significant future potential for user acquisition and transaction growth.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72958" y="2487545"/>
            <a:ext cx="3529570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Implication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95307" y="4924656"/>
            <a:ext cx="4284872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Recommendation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84863" y="3211788"/>
            <a:ext cx="4105760" cy="105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Early investment in these regions can yield substantial long-term returns.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104452" y="5821303"/>
            <a:ext cx="4975726" cy="105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Develop tailored market entry and scaling strategies specifically designed for these emerging high-growth regions.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272909" y="7567140"/>
            <a:ext cx="1230927" cy="1230927"/>
          </a:xfrm>
          <a:custGeom>
            <a:avLst/>
            <a:gdLst/>
            <a:ahLst/>
            <a:cxnLst/>
            <a:rect r="r" b="b" t="t" l="l"/>
            <a:pathLst>
              <a:path h="1230927" w="1230927">
                <a:moveTo>
                  <a:pt x="0" y="0"/>
                </a:moveTo>
                <a:lnTo>
                  <a:pt x="1230927" y="0"/>
                </a:lnTo>
                <a:lnTo>
                  <a:pt x="1230927" y="1230927"/>
                </a:lnTo>
                <a:lnTo>
                  <a:pt x="0" y="12309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36119" y="8015444"/>
            <a:ext cx="5423181" cy="1242856"/>
            <a:chOff x="0" y="0"/>
            <a:chExt cx="1428328" cy="3273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328" cy="327337"/>
            </a:xfrm>
            <a:custGeom>
              <a:avLst/>
              <a:gdLst/>
              <a:ahLst/>
              <a:cxnLst/>
              <a:rect r="r" b="b" t="t" l="l"/>
              <a:pathLst>
                <a:path h="327337" w="1428328">
                  <a:moveTo>
                    <a:pt x="27124" y="0"/>
                  </a:moveTo>
                  <a:lnTo>
                    <a:pt x="1401204" y="0"/>
                  </a:lnTo>
                  <a:cubicBezTo>
                    <a:pt x="1408398" y="0"/>
                    <a:pt x="1415297" y="2858"/>
                    <a:pt x="1420383" y="7944"/>
                  </a:cubicBezTo>
                  <a:cubicBezTo>
                    <a:pt x="1425470" y="13031"/>
                    <a:pt x="1428328" y="19930"/>
                    <a:pt x="1428328" y="27124"/>
                  </a:cubicBezTo>
                  <a:lnTo>
                    <a:pt x="1428328" y="300213"/>
                  </a:lnTo>
                  <a:cubicBezTo>
                    <a:pt x="1428328" y="307407"/>
                    <a:pt x="1425470" y="314306"/>
                    <a:pt x="1420383" y="319392"/>
                  </a:cubicBezTo>
                  <a:cubicBezTo>
                    <a:pt x="1415297" y="324479"/>
                    <a:pt x="1408398" y="327337"/>
                    <a:pt x="1401204" y="327337"/>
                  </a:cubicBezTo>
                  <a:lnTo>
                    <a:pt x="27124" y="327337"/>
                  </a:lnTo>
                  <a:cubicBezTo>
                    <a:pt x="12144" y="327337"/>
                    <a:pt x="0" y="315193"/>
                    <a:pt x="0" y="300213"/>
                  </a:cubicBezTo>
                  <a:lnTo>
                    <a:pt x="0" y="27124"/>
                  </a:lnTo>
                  <a:cubicBezTo>
                    <a:pt x="0" y="19930"/>
                    <a:pt x="2858" y="13031"/>
                    <a:pt x="7944" y="7944"/>
                  </a:cubicBezTo>
                  <a:cubicBezTo>
                    <a:pt x="13031" y="2858"/>
                    <a:pt x="19930" y="0"/>
                    <a:pt x="27124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28328" cy="374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16186" y="2356541"/>
            <a:ext cx="4643114" cy="665701"/>
            <a:chOff x="0" y="0"/>
            <a:chExt cx="1222878" cy="1753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2878" cy="175329"/>
            </a:xfrm>
            <a:custGeom>
              <a:avLst/>
              <a:gdLst/>
              <a:ahLst/>
              <a:cxnLst/>
              <a:rect r="r" b="b" t="t" l="l"/>
              <a:pathLst>
                <a:path h="175329" w="1222878">
                  <a:moveTo>
                    <a:pt x="85037" y="0"/>
                  </a:moveTo>
                  <a:lnTo>
                    <a:pt x="1137840" y="0"/>
                  </a:lnTo>
                  <a:cubicBezTo>
                    <a:pt x="1184805" y="0"/>
                    <a:pt x="1222878" y="38073"/>
                    <a:pt x="1222878" y="85037"/>
                  </a:cubicBezTo>
                  <a:lnTo>
                    <a:pt x="1222878" y="90291"/>
                  </a:lnTo>
                  <a:cubicBezTo>
                    <a:pt x="1222878" y="137256"/>
                    <a:pt x="1184805" y="175329"/>
                    <a:pt x="1137840" y="175329"/>
                  </a:cubicBezTo>
                  <a:lnTo>
                    <a:pt x="85037" y="175329"/>
                  </a:lnTo>
                  <a:cubicBezTo>
                    <a:pt x="38073" y="175329"/>
                    <a:pt x="0" y="137256"/>
                    <a:pt x="0" y="90291"/>
                  </a:cubicBezTo>
                  <a:lnTo>
                    <a:pt x="0" y="85037"/>
                  </a:lnTo>
                  <a:cubicBezTo>
                    <a:pt x="0" y="38073"/>
                    <a:pt x="38073" y="0"/>
                    <a:pt x="85037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2287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616186" y="4793653"/>
            <a:ext cx="4643114" cy="665701"/>
            <a:chOff x="0" y="0"/>
            <a:chExt cx="1222878" cy="175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2878" cy="175329"/>
            </a:xfrm>
            <a:custGeom>
              <a:avLst/>
              <a:gdLst/>
              <a:ahLst/>
              <a:cxnLst/>
              <a:rect r="r" b="b" t="t" l="l"/>
              <a:pathLst>
                <a:path h="175329" w="1222878">
                  <a:moveTo>
                    <a:pt x="85037" y="0"/>
                  </a:moveTo>
                  <a:lnTo>
                    <a:pt x="1137840" y="0"/>
                  </a:lnTo>
                  <a:cubicBezTo>
                    <a:pt x="1184805" y="0"/>
                    <a:pt x="1222878" y="38073"/>
                    <a:pt x="1222878" y="85037"/>
                  </a:cubicBezTo>
                  <a:lnTo>
                    <a:pt x="1222878" y="90291"/>
                  </a:lnTo>
                  <a:cubicBezTo>
                    <a:pt x="1222878" y="137256"/>
                    <a:pt x="1184805" y="175329"/>
                    <a:pt x="1137840" y="175329"/>
                  </a:cubicBezTo>
                  <a:lnTo>
                    <a:pt x="85037" y="175329"/>
                  </a:lnTo>
                  <a:cubicBezTo>
                    <a:pt x="38073" y="175329"/>
                    <a:pt x="0" y="137256"/>
                    <a:pt x="0" y="90291"/>
                  </a:cubicBezTo>
                  <a:lnTo>
                    <a:pt x="0" y="85037"/>
                  </a:lnTo>
                  <a:cubicBezTo>
                    <a:pt x="0" y="38073"/>
                    <a:pt x="38073" y="0"/>
                    <a:pt x="85037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2287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16186" y="3141221"/>
            <a:ext cx="4643114" cy="1242856"/>
            <a:chOff x="0" y="0"/>
            <a:chExt cx="1222878" cy="3273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2878" cy="327337"/>
            </a:xfrm>
            <a:custGeom>
              <a:avLst/>
              <a:gdLst/>
              <a:ahLst/>
              <a:cxnLst/>
              <a:rect r="r" b="b" t="t" l="l"/>
              <a:pathLst>
                <a:path h="327337" w="1222878">
                  <a:moveTo>
                    <a:pt x="31681" y="0"/>
                  </a:moveTo>
                  <a:lnTo>
                    <a:pt x="1191197" y="0"/>
                  </a:lnTo>
                  <a:cubicBezTo>
                    <a:pt x="1199599" y="0"/>
                    <a:pt x="1207657" y="3338"/>
                    <a:pt x="1213599" y="9279"/>
                  </a:cubicBezTo>
                  <a:cubicBezTo>
                    <a:pt x="1219540" y="15220"/>
                    <a:pt x="1222878" y="23278"/>
                    <a:pt x="1222878" y="31681"/>
                  </a:cubicBezTo>
                  <a:lnTo>
                    <a:pt x="1222878" y="295656"/>
                  </a:lnTo>
                  <a:cubicBezTo>
                    <a:pt x="1222878" y="304058"/>
                    <a:pt x="1219540" y="312116"/>
                    <a:pt x="1213599" y="318058"/>
                  </a:cubicBezTo>
                  <a:cubicBezTo>
                    <a:pt x="1207657" y="323999"/>
                    <a:pt x="1199599" y="327337"/>
                    <a:pt x="1191197" y="327337"/>
                  </a:cubicBezTo>
                  <a:lnTo>
                    <a:pt x="31681" y="327337"/>
                  </a:lnTo>
                  <a:cubicBezTo>
                    <a:pt x="23278" y="327337"/>
                    <a:pt x="15220" y="323999"/>
                    <a:pt x="9279" y="318058"/>
                  </a:cubicBezTo>
                  <a:cubicBezTo>
                    <a:pt x="3338" y="312116"/>
                    <a:pt x="0" y="304058"/>
                    <a:pt x="0" y="295656"/>
                  </a:cubicBezTo>
                  <a:lnTo>
                    <a:pt x="0" y="31681"/>
                  </a:lnTo>
                  <a:cubicBezTo>
                    <a:pt x="0" y="23278"/>
                    <a:pt x="3338" y="15220"/>
                    <a:pt x="9279" y="9279"/>
                  </a:cubicBezTo>
                  <a:cubicBezTo>
                    <a:pt x="15220" y="3338"/>
                    <a:pt x="23278" y="0"/>
                    <a:pt x="31681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22878" cy="374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836119" y="5616240"/>
            <a:ext cx="5423181" cy="2242317"/>
            <a:chOff x="0" y="0"/>
            <a:chExt cx="1428328" cy="5905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28328" cy="590569"/>
            </a:xfrm>
            <a:custGeom>
              <a:avLst/>
              <a:gdLst/>
              <a:ahLst/>
              <a:cxnLst/>
              <a:rect r="r" b="b" t="t" l="l"/>
              <a:pathLst>
                <a:path h="590569" w="1428328">
                  <a:moveTo>
                    <a:pt x="27124" y="0"/>
                  </a:moveTo>
                  <a:lnTo>
                    <a:pt x="1401204" y="0"/>
                  </a:lnTo>
                  <a:cubicBezTo>
                    <a:pt x="1408398" y="0"/>
                    <a:pt x="1415297" y="2858"/>
                    <a:pt x="1420383" y="7944"/>
                  </a:cubicBezTo>
                  <a:cubicBezTo>
                    <a:pt x="1425470" y="13031"/>
                    <a:pt x="1428328" y="19930"/>
                    <a:pt x="1428328" y="27124"/>
                  </a:cubicBezTo>
                  <a:lnTo>
                    <a:pt x="1428328" y="563446"/>
                  </a:lnTo>
                  <a:cubicBezTo>
                    <a:pt x="1428328" y="570639"/>
                    <a:pt x="1425470" y="577538"/>
                    <a:pt x="1420383" y="582625"/>
                  </a:cubicBezTo>
                  <a:cubicBezTo>
                    <a:pt x="1415297" y="587711"/>
                    <a:pt x="1408398" y="590569"/>
                    <a:pt x="1401204" y="590569"/>
                  </a:cubicBezTo>
                  <a:lnTo>
                    <a:pt x="27124" y="590569"/>
                  </a:lnTo>
                  <a:cubicBezTo>
                    <a:pt x="19930" y="590569"/>
                    <a:pt x="13031" y="587711"/>
                    <a:pt x="7944" y="582625"/>
                  </a:cubicBezTo>
                  <a:cubicBezTo>
                    <a:pt x="2858" y="577538"/>
                    <a:pt x="0" y="570639"/>
                    <a:pt x="0" y="563446"/>
                  </a:cubicBezTo>
                  <a:lnTo>
                    <a:pt x="0" y="27124"/>
                  </a:lnTo>
                  <a:cubicBezTo>
                    <a:pt x="0" y="19930"/>
                    <a:pt x="2858" y="13031"/>
                    <a:pt x="7944" y="7944"/>
                  </a:cubicBezTo>
                  <a:cubicBezTo>
                    <a:pt x="13031" y="2858"/>
                    <a:pt x="19930" y="0"/>
                    <a:pt x="27124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428328" cy="6381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19029" y="5297400"/>
            <a:ext cx="6547779" cy="4114800"/>
            <a:chOff x="0" y="0"/>
            <a:chExt cx="1014422" cy="63749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14422" cy="637490"/>
            </a:xfrm>
            <a:custGeom>
              <a:avLst/>
              <a:gdLst/>
              <a:ahLst/>
              <a:cxnLst/>
              <a:rect r="r" b="b" t="t" l="l"/>
              <a:pathLst>
                <a:path h="637490" w="1014422">
                  <a:moveTo>
                    <a:pt x="18918" y="0"/>
                  </a:moveTo>
                  <a:lnTo>
                    <a:pt x="995504" y="0"/>
                  </a:lnTo>
                  <a:cubicBezTo>
                    <a:pt x="1005953" y="0"/>
                    <a:pt x="1014422" y="8470"/>
                    <a:pt x="1014422" y="18918"/>
                  </a:cubicBezTo>
                  <a:lnTo>
                    <a:pt x="1014422" y="618572"/>
                  </a:lnTo>
                  <a:cubicBezTo>
                    <a:pt x="1014422" y="629020"/>
                    <a:pt x="1005953" y="637490"/>
                    <a:pt x="995504" y="637490"/>
                  </a:cubicBezTo>
                  <a:lnTo>
                    <a:pt x="18918" y="637490"/>
                  </a:lnTo>
                  <a:cubicBezTo>
                    <a:pt x="8470" y="637490"/>
                    <a:pt x="0" y="629020"/>
                    <a:pt x="0" y="618572"/>
                  </a:cubicBezTo>
                  <a:lnTo>
                    <a:pt x="0" y="18918"/>
                  </a:lnTo>
                  <a:cubicBezTo>
                    <a:pt x="0" y="8470"/>
                    <a:pt x="8470" y="0"/>
                    <a:pt x="18918" y="0"/>
                  </a:cubicBezTo>
                  <a:close/>
                </a:path>
              </a:pathLst>
            </a:custGeom>
            <a:blipFill>
              <a:blip r:embed="rId2"/>
              <a:stretch>
                <a:fillRect l="-3011" t="0" r="-3011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403901" y="1028700"/>
            <a:ext cx="3353620" cy="8229600"/>
            <a:chOff x="0" y="0"/>
            <a:chExt cx="883258" cy="21674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3258" cy="2167467"/>
            </a:xfrm>
            <a:custGeom>
              <a:avLst/>
              <a:gdLst/>
              <a:ahLst/>
              <a:cxnLst/>
              <a:rect r="r" b="b" t="t" l="l"/>
              <a:pathLst>
                <a:path h="2167467" w="883258">
                  <a:moveTo>
                    <a:pt x="136203" y="0"/>
                  </a:moveTo>
                  <a:lnTo>
                    <a:pt x="747055" y="0"/>
                  </a:lnTo>
                  <a:cubicBezTo>
                    <a:pt x="822278" y="0"/>
                    <a:pt x="883258" y="60980"/>
                    <a:pt x="883258" y="136203"/>
                  </a:cubicBezTo>
                  <a:lnTo>
                    <a:pt x="883258" y="2031264"/>
                  </a:lnTo>
                  <a:cubicBezTo>
                    <a:pt x="883258" y="2106487"/>
                    <a:pt x="822278" y="2167467"/>
                    <a:pt x="747055" y="2167467"/>
                  </a:cubicBezTo>
                  <a:lnTo>
                    <a:pt x="136203" y="2167467"/>
                  </a:lnTo>
                  <a:cubicBezTo>
                    <a:pt x="100080" y="2167467"/>
                    <a:pt x="65436" y="2153117"/>
                    <a:pt x="39893" y="2127574"/>
                  </a:cubicBezTo>
                  <a:cubicBezTo>
                    <a:pt x="14350" y="2102031"/>
                    <a:pt x="0" y="2067387"/>
                    <a:pt x="0" y="2031264"/>
                  </a:cubicBezTo>
                  <a:lnTo>
                    <a:pt x="0" y="136203"/>
                  </a:lnTo>
                  <a:cubicBezTo>
                    <a:pt x="0" y="100080"/>
                    <a:pt x="14350" y="65436"/>
                    <a:pt x="39893" y="39893"/>
                  </a:cubicBezTo>
                  <a:cubicBezTo>
                    <a:pt x="65436" y="14350"/>
                    <a:pt x="100080" y="0"/>
                    <a:pt x="136203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83258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10024" y="1028700"/>
            <a:ext cx="1496945" cy="149694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646066" y="1358520"/>
            <a:ext cx="824861" cy="837306"/>
          </a:xfrm>
          <a:custGeom>
            <a:avLst/>
            <a:gdLst/>
            <a:ahLst/>
            <a:cxnLst/>
            <a:rect r="r" b="b" t="t" l="l"/>
            <a:pathLst>
              <a:path h="837306" w="824861">
                <a:moveTo>
                  <a:pt x="0" y="0"/>
                </a:moveTo>
                <a:lnTo>
                  <a:pt x="824861" y="0"/>
                </a:lnTo>
                <a:lnTo>
                  <a:pt x="824861" y="837306"/>
                </a:lnTo>
                <a:lnTo>
                  <a:pt x="0" y="8373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251748" y="885825"/>
            <a:ext cx="12828431" cy="1791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30"/>
              </a:lnSpc>
              <a:spcBef>
                <a:spcPct val="0"/>
              </a:spcBef>
            </a:pPr>
            <a:r>
              <a:rPr lang="en-US" b="true" sz="52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Key Finding 5: Granular Strategic Planning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51748" y="2938461"/>
            <a:ext cx="7084075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F</a:t>
            </a:r>
            <a:r>
              <a:rPr lang="en-US" b="true" sz="2200" strike="noStrike" u="non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inding</a:t>
            </a:r>
            <a:r>
              <a:rPr lang="en-US" sz="2200" strike="noStrike" u="none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: The availability of district and pincode-level insights provides an unprecedented opportunity for hyper-local strategic planning.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14892" y="8087157"/>
            <a:ext cx="5154848" cy="105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Ensure highly targeted and efficient resource allocation, maximizing impact and minimizing waste.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72958" y="2487545"/>
            <a:ext cx="3529570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Implication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95307" y="4924656"/>
            <a:ext cx="4284872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Recommendation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84863" y="3211788"/>
            <a:ext cx="4105760" cy="1054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This granular data allows for highly precise and efficient resource allocation.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104452" y="5821303"/>
            <a:ext cx="4975726" cy="175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 Leverage district and pincode-level insights for hyper-local marketing campaigns, optimized sales force deployment, and specific product or service rollouts.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272909" y="7567140"/>
            <a:ext cx="1230927" cy="1230927"/>
          </a:xfrm>
          <a:custGeom>
            <a:avLst/>
            <a:gdLst/>
            <a:ahLst/>
            <a:cxnLst/>
            <a:rect r="r" b="b" t="t" l="l"/>
            <a:pathLst>
              <a:path h="1230927" w="1230927">
                <a:moveTo>
                  <a:pt x="0" y="0"/>
                </a:moveTo>
                <a:lnTo>
                  <a:pt x="1230927" y="0"/>
                </a:lnTo>
                <a:lnTo>
                  <a:pt x="1230927" y="1230927"/>
                </a:lnTo>
                <a:lnTo>
                  <a:pt x="0" y="12309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DAGsyB0EKdQ</dc:identifier>
  <dcterms:modified xsi:type="dcterms:W3CDTF">2011-08-01T06:04:30Z</dcterms:modified>
  <cp:revision>1</cp:revision>
  <dc:title>PhonePe Transaction Insights &amp; Recommendations</dc:title>
</cp:coreProperties>
</file>