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8" r:id="rId7"/>
    <p:sldId id="269" r:id="rId8"/>
    <p:sldId id="261" r:id="rId9"/>
    <p:sldId id="272" r:id="rId10"/>
    <p:sldId id="273" r:id="rId11"/>
    <p:sldId id="262" r:id="rId12"/>
    <p:sldId id="270" r:id="rId13"/>
    <p:sldId id="271" r:id="rId14"/>
    <p:sldId id="266"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6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009ABE-7D1C-4BA1-8985-E66421363363}" type="datetimeFigureOut">
              <a:rPr lang="en-IN" smtClean="0"/>
              <a:t>02-05-2023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3D17825-471B-481A-A700-23B5C80515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09ABE-7D1C-4BA1-8985-E6642136336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09ABE-7D1C-4BA1-8985-E6642136336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009ABE-7D1C-4BA1-8985-E6642136336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009ABE-7D1C-4BA1-8985-E6642136336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17825-471B-481A-A700-23B5C805153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009ABE-7D1C-4BA1-8985-E6642136336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009ABE-7D1C-4BA1-8985-E66421363363}"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7009ABE-7D1C-4BA1-8985-E66421363363}" type="datetimeFigureOut">
              <a:rPr lang="en-IN" smtClean="0"/>
              <a:t>02-05-2023</a:t>
            </a:fld>
            <a:endParaRPr lang="en-IN"/>
          </a:p>
        </p:txBody>
      </p:sp>
      <p:sp>
        <p:nvSpPr>
          <p:cNvPr id="8" name="Slide Number Placeholder 7"/>
          <p:cNvSpPr>
            <a:spLocks noGrp="1"/>
          </p:cNvSpPr>
          <p:nvPr>
            <p:ph type="sldNum" sz="quarter" idx="11"/>
          </p:nvPr>
        </p:nvSpPr>
        <p:spPr/>
        <p:txBody>
          <a:bodyPr/>
          <a:lstStyle/>
          <a:p>
            <a:fld id="{E3D17825-471B-481A-A700-23B5C805153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09ABE-7D1C-4BA1-8985-E66421363363}"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009ABE-7D1C-4BA1-8985-E6642136336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E3D17825-471B-481A-A700-23B5C805153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7009ABE-7D1C-4BA1-8985-E6642136336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17825-471B-481A-A700-23B5C805153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7009ABE-7D1C-4BA1-8985-E66421363363}" type="datetimeFigureOut">
              <a:rPr lang="en-IN" smtClean="0"/>
              <a:t>02-05-2023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3D17825-471B-481A-A700-23B5C805153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Tableau, Power Bi and Mint</a:t>
            </a:r>
            <a:endParaRPr lang="en-IN" dirty="0"/>
          </a:p>
        </p:txBody>
      </p:sp>
      <p:sp>
        <p:nvSpPr>
          <p:cNvPr id="4" name="Subtitle 3"/>
          <p:cNvSpPr>
            <a:spLocks noGrp="1"/>
          </p:cNvSpPr>
          <p:nvPr>
            <p:ph type="subTitle" idx="1"/>
          </p:nvPr>
        </p:nvSpPr>
        <p:spPr>
          <a:xfrm>
            <a:off x="2411760" y="5106347"/>
            <a:ext cx="6480048" cy="1752600"/>
          </a:xfrm>
        </p:spPr>
        <p:txBody>
          <a:bodyPr/>
          <a:lstStyle/>
          <a:p>
            <a:r>
              <a:rPr lang="en-US" dirty="0" smtClean="0"/>
              <a:t>By</a:t>
            </a:r>
          </a:p>
          <a:p>
            <a:r>
              <a:rPr lang="en-US" dirty="0" err="1" smtClean="0"/>
              <a:t>Akash</a:t>
            </a:r>
            <a:r>
              <a:rPr lang="en-US" dirty="0" smtClean="0"/>
              <a:t> </a:t>
            </a:r>
            <a:r>
              <a:rPr lang="en-US" dirty="0" err="1" smtClean="0"/>
              <a:t>Chaudhare</a:t>
            </a:r>
            <a:endParaRPr lang="en-US" dirty="0" smtClean="0"/>
          </a:p>
          <a:p>
            <a:r>
              <a:rPr lang="en-US" dirty="0" smtClean="0"/>
              <a:t>19CS002</a:t>
            </a:r>
          </a:p>
          <a:p>
            <a:r>
              <a:rPr lang="en-US" dirty="0" smtClean="0"/>
              <a:t>BE Comp B</a:t>
            </a:r>
            <a:endParaRPr lang="en-IN" dirty="0"/>
          </a:p>
        </p:txBody>
      </p:sp>
    </p:spTree>
    <p:extLst>
      <p:ext uri="{BB962C8B-B14F-4D97-AF65-F5344CB8AC3E}">
        <p14:creationId xmlns:p14="http://schemas.microsoft.com/office/powerpoint/2010/main" val="91155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264696"/>
          </a:xfrm>
        </p:spPr>
        <p:txBody>
          <a:bodyPr/>
          <a:lstStyle/>
          <a:p>
            <a:r>
              <a:rPr lang="en-US" dirty="0"/>
              <a:t>Power BI integrates seamlessly with other Microsoft products, such as Excel, SharePoint, and Teams, making it easy to incorporate data into existing workflows.</a:t>
            </a:r>
          </a:p>
          <a:p>
            <a:r>
              <a:rPr lang="en-US" dirty="0"/>
              <a:t>Power BI provides advanced analytics capabilities, such as machine learning and artificial intelligence, which can help users gain insights and make data-driven decisions.</a:t>
            </a:r>
          </a:p>
          <a:p>
            <a:r>
              <a:rPr lang="en-US" dirty="0"/>
              <a:t>Power BI offers a range of connectors for accessing data from different sources, including cloud-based services like Azure and AWS, making it a versatile tool for data integration and analysis.</a:t>
            </a:r>
          </a:p>
          <a:p>
            <a:endParaRPr lang="en-IN" dirty="0"/>
          </a:p>
        </p:txBody>
      </p:sp>
    </p:spTree>
    <p:extLst>
      <p:ext uri="{BB962C8B-B14F-4D97-AF65-F5344CB8AC3E}">
        <p14:creationId xmlns:p14="http://schemas.microsoft.com/office/powerpoint/2010/main" val="181172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Mint</a:t>
            </a:r>
            <a:endParaRPr lang="en-IN" dirty="0"/>
          </a:p>
        </p:txBody>
      </p:sp>
      <p:pic>
        <p:nvPicPr>
          <p:cNvPr id="2050" name="Picture 2" descr="Mint Review | PCM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3"/>
            <a:ext cx="8712968" cy="492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91264" cy="6264696"/>
          </a:xfrm>
        </p:spPr>
        <p:txBody>
          <a:bodyPr>
            <a:normAutofit fontScale="92500" lnSpcReduction="10000"/>
          </a:bodyPr>
          <a:lstStyle/>
          <a:p>
            <a:r>
              <a:rPr lang="en-US" dirty="0"/>
              <a:t>Mint is a cloud-based financial management tool that allows users to track and manage their personal finances in one place.</a:t>
            </a:r>
          </a:p>
          <a:p>
            <a:r>
              <a:rPr lang="en-US" dirty="0"/>
              <a:t>Mint automatically pulls in financial data from bank accounts, credit cards, and other financial institutions, allowing users to see their complete financial picture in one place.</a:t>
            </a:r>
          </a:p>
          <a:p>
            <a:r>
              <a:rPr lang="en-US" dirty="0"/>
              <a:t>Mint provides a dashboard that displays users' financial information, including their account balances, spending, and budgets.</a:t>
            </a:r>
          </a:p>
          <a:p>
            <a:r>
              <a:rPr lang="en-US" dirty="0"/>
              <a:t>Mint offers tools for categorizing transactions and creating budgets, which can help users track their spending and manage their finances more effectively.</a:t>
            </a:r>
          </a:p>
          <a:p>
            <a:endParaRPr lang="en-IN" dirty="0"/>
          </a:p>
        </p:txBody>
      </p:sp>
    </p:spTree>
    <p:extLst>
      <p:ext uri="{BB962C8B-B14F-4D97-AF65-F5344CB8AC3E}">
        <p14:creationId xmlns:p14="http://schemas.microsoft.com/office/powerpoint/2010/main" val="205454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219256" cy="5976664"/>
          </a:xfrm>
        </p:spPr>
        <p:txBody>
          <a:bodyPr>
            <a:normAutofit fontScale="92500" lnSpcReduction="20000"/>
          </a:bodyPr>
          <a:lstStyle/>
          <a:p>
            <a:r>
              <a:rPr lang="en-US" dirty="0"/>
              <a:t>Mint provides alerts and notifications for bill payments, low balances, and other financial events, helping users stay on top of their finances.</a:t>
            </a:r>
          </a:p>
          <a:p>
            <a:r>
              <a:rPr lang="en-US" dirty="0"/>
              <a:t>Mint has a mobile app that allows users to access their financial information and manage their finances on the go.</a:t>
            </a:r>
          </a:p>
          <a:p>
            <a:r>
              <a:rPr lang="en-US" dirty="0"/>
              <a:t>Mint is free to use, but the platform generates revenue through targeted advertising and offers for financial products and services.</a:t>
            </a:r>
          </a:p>
          <a:p>
            <a:r>
              <a:rPr lang="en-US" dirty="0"/>
              <a:t>Mint is a popular choice for personal financial management, but it may not be suitable for users with complex financial needs or for those who are concerned about data privacy and security.</a:t>
            </a:r>
          </a:p>
          <a:p>
            <a:endParaRPr lang="en-IN" dirty="0"/>
          </a:p>
        </p:txBody>
      </p:sp>
    </p:spTree>
    <p:extLst>
      <p:ext uri="{BB962C8B-B14F-4D97-AF65-F5344CB8AC3E}">
        <p14:creationId xmlns:p14="http://schemas.microsoft.com/office/powerpoint/2010/main" val="123487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a:xfrm>
            <a:off x="457200" y="1600200"/>
            <a:ext cx="8219256" cy="4997152"/>
          </a:xfrm>
        </p:spPr>
        <p:txBody>
          <a:bodyPr>
            <a:normAutofit/>
          </a:bodyPr>
          <a:lstStyle/>
          <a:p>
            <a:r>
              <a:rPr lang="en-US" dirty="0" smtClean="0"/>
              <a:t>On careful consideration of online reviews and features, we deduce the following</a:t>
            </a:r>
          </a:p>
          <a:p>
            <a:pPr marL="36576" indent="0">
              <a:buNone/>
            </a:pPr>
            <a:endParaRPr lang="en-IN" dirty="0"/>
          </a:p>
        </p:txBody>
      </p:sp>
    </p:spTree>
    <p:extLst>
      <p:ext uri="{BB962C8B-B14F-4D97-AF65-F5344CB8AC3E}">
        <p14:creationId xmlns:p14="http://schemas.microsoft.com/office/powerpoint/2010/main" val="309687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1246607"/>
              </p:ext>
            </p:extLst>
          </p:nvPr>
        </p:nvGraphicFramePr>
        <p:xfrm>
          <a:off x="251520" y="260648"/>
          <a:ext cx="8640960" cy="6408711"/>
        </p:xfrm>
        <a:graphic>
          <a:graphicData uri="http://schemas.openxmlformats.org/drawingml/2006/table">
            <a:tbl>
              <a:tblPr firstRow="1" bandRow="1">
                <a:tableStyleId>{08FB837D-C827-4EFA-A057-4D05807E0F7C}</a:tableStyleId>
              </a:tblPr>
              <a:tblGrid>
                <a:gridCol w="2160240"/>
                <a:gridCol w="2160240"/>
                <a:gridCol w="2160240"/>
                <a:gridCol w="2160240"/>
              </a:tblGrid>
              <a:tr h="428197">
                <a:tc>
                  <a:txBody>
                    <a:bodyPr/>
                    <a:lstStyle/>
                    <a:p>
                      <a:endParaRPr lang="en-IN" dirty="0"/>
                    </a:p>
                  </a:txBody>
                  <a:tcPr/>
                </a:tc>
                <a:tc>
                  <a:txBody>
                    <a:bodyPr/>
                    <a:lstStyle/>
                    <a:p>
                      <a:r>
                        <a:rPr lang="en-US" dirty="0" smtClean="0"/>
                        <a:t>Tableau</a:t>
                      </a:r>
                      <a:endParaRPr lang="en-IN" dirty="0"/>
                    </a:p>
                  </a:txBody>
                  <a:tcPr/>
                </a:tc>
                <a:tc>
                  <a:txBody>
                    <a:bodyPr/>
                    <a:lstStyle/>
                    <a:p>
                      <a:r>
                        <a:rPr lang="en-US" dirty="0" smtClean="0"/>
                        <a:t>Power BI</a:t>
                      </a:r>
                      <a:endParaRPr lang="en-IN" dirty="0"/>
                    </a:p>
                  </a:txBody>
                  <a:tcPr/>
                </a:tc>
                <a:tc>
                  <a:txBody>
                    <a:bodyPr/>
                    <a:lstStyle/>
                    <a:p>
                      <a:r>
                        <a:rPr lang="en-US" dirty="0" smtClean="0"/>
                        <a:t>Mint</a:t>
                      </a:r>
                      <a:endParaRPr lang="en-IN" dirty="0"/>
                    </a:p>
                  </a:txBody>
                  <a:tcPr/>
                </a:tc>
              </a:tr>
              <a:tr h="739081">
                <a:tc>
                  <a:txBody>
                    <a:bodyPr/>
                    <a:lstStyle/>
                    <a:p>
                      <a:r>
                        <a:rPr kumimoji="0" lang="en-IN" kern="1200" dirty="0" smtClean="0">
                          <a:effectLst/>
                        </a:rPr>
                        <a:t>User Friendly</a:t>
                      </a:r>
                      <a:endParaRPr lang="en-IN" dirty="0"/>
                    </a:p>
                  </a:txBody>
                  <a:tcPr/>
                </a:tc>
                <a:tc>
                  <a:txBody>
                    <a:bodyPr/>
                    <a:lstStyle/>
                    <a:p>
                      <a:r>
                        <a:rPr lang="en-US" dirty="0" smtClean="0"/>
                        <a:t>Least</a:t>
                      </a:r>
                      <a:endParaRPr lang="en-IN" dirty="0"/>
                    </a:p>
                  </a:txBody>
                  <a:tcPr/>
                </a:tc>
                <a:tc>
                  <a:txBody>
                    <a:bodyPr/>
                    <a:lstStyle/>
                    <a:p>
                      <a:r>
                        <a:rPr lang="en-US" dirty="0" smtClean="0"/>
                        <a:t>More</a:t>
                      </a:r>
                      <a:endParaRPr lang="en-IN" dirty="0"/>
                    </a:p>
                  </a:txBody>
                  <a:tcPr/>
                </a:tc>
                <a:tc>
                  <a:txBody>
                    <a:bodyPr/>
                    <a:lstStyle/>
                    <a:p>
                      <a:r>
                        <a:rPr lang="en-US" dirty="0" smtClean="0"/>
                        <a:t>Most</a:t>
                      </a:r>
                      <a:endParaRPr lang="en-IN" dirty="0"/>
                    </a:p>
                  </a:txBody>
                  <a:tcPr/>
                </a:tc>
              </a:tr>
              <a:tr h="958817">
                <a:tc>
                  <a:txBody>
                    <a:bodyPr/>
                    <a:lstStyle/>
                    <a:p>
                      <a:r>
                        <a:rPr kumimoji="0" lang="en-IN" kern="1200" dirty="0" smtClean="0">
                          <a:effectLst/>
                        </a:rPr>
                        <a:t>Data Sources</a:t>
                      </a:r>
                      <a:endParaRPr lang="en-IN" dirty="0"/>
                    </a:p>
                  </a:txBody>
                  <a:tcPr/>
                </a:tc>
                <a:tc>
                  <a:txBody>
                    <a:bodyPr/>
                    <a:lstStyle/>
                    <a:p>
                      <a:r>
                        <a:rPr kumimoji="0" lang="en-IN" kern="1200" dirty="0" smtClean="0">
                          <a:effectLst/>
                        </a:rPr>
                        <a:t>extensive support</a:t>
                      </a:r>
                      <a:endParaRPr lang="en-IN" dirty="0"/>
                    </a:p>
                  </a:txBody>
                  <a:tcPr/>
                </a:tc>
                <a:tc>
                  <a:txBody>
                    <a:bodyPr/>
                    <a:lstStyle/>
                    <a:p>
                      <a:r>
                        <a:rPr kumimoji="0" lang="en-IN" kern="1200" dirty="0" smtClean="0">
                          <a:effectLst/>
                        </a:rPr>
                        <a:t>extensive support</a:t>
                      </a:r>
                      <a:endParaRPr lang="en-IN" dirty="0"/>
                    </a:p>
                  </a:txBody>
                  <a:tcPr/>
                </a:tc>
                <a:tc>
                  <a:txBody>
                    <a:bodyPr/>
                    <a:lstStyle/>
                    <a:p>
                      <a:r>
                        <a:rPr kumimoji="0" lang="en-IN" kern="1200" dirty="0" smtClean="0">
                          <a:effectLst/>
                        </a:rPr>
                        <a:t>financial institutions and accounts</a:t>
                      </a:r>
                      <a:endParaRPr lang="en-IN" dirty="0"/>
                    </a:p>
                  </a:txBody>
                  <a:tcPr/>
                </a:tc>
              </a:tr>
              <a:tr h="739081">
                <a:tc>
                  <a:txBody>
                    <a:bodyPr/>
                    <a:lstStyle/>
                    <a:p>
                      <a:r>
                        <a:rPr kumimoji="0" lang="en-IN" kern="1200" dirty="0" smtClean="0">
                          <a:effectLst/>
                        </a:rPr>
                        <a:t>Data Preparation</a:t>
                      </a:r>
                      <a:endParaRPr lang="en-IN" dirty="0"/>
                    </a:p>
                  </a:txBody>
                  <a:tcPr/>
                </a:tc>
                <a:tc>
                  <a:txBody>
                    <a:bodyPr/>
                    <a:lstStyle/>
                    <a:p>
                      <a:r>
                        <a:rPr kumimoji="0" lang="en-IN" kern="1200" dirty="0" smtClean="0">
                          <a:effectLst/>
                        </a:rPr>
                        <a:t>powerful features</a:t>
                      </a:r>
                      <a:endParaRPr lang="en-IN" dirty="0"/>
                    </a:p>
                  </a:txBody>
                  <a:tcPr/>
                </a:tc>
                <a:tc>
                  <a:txBody>
                    <a:bodyPr/>
                    <a:lstStyle/>
                    <a:p>
                      <a:r>
                        <a:rPr kumimoji="0" lang="en-IN" kern="1200" dirty="0" smtClean="0">
                          <a:effectLst/>
                        </a:rPr>
                        <a:t>powerful features</a:t>
                      </a:r>
                      <a:endParaRPr lang="en-IN" dirty="0"/>
                    </a:p>
                  </a:txBody>
                  <a:tcPr/>
                </a:tc>
                <a:tc>
                  <a:txBody>
                    <a:bodyPr/>
                    <a:lstStyle/>
                    <a:p>
                      <a:r>
                        <a:rPr kumimoji="0" lang="en-IN" kern="1200" dirty="0" smtClean="0">
                          <a:effectLst/>
                        </a:rPr>
                        <a:t>basic </a:t>
                      </a:r>
                      <a:endParaRPr lang="en-IN" dirty="0"/>
                    </a:p>
                  </a:txBody>
                  <a:tcPr/>
                </a:tc>
              </a:tr>
              <a:tr h="428197">
                <a:tc>
                  <a:txBody>
                    <a:bodyPr/>
                    <a:lstStyle/>
                    <a:p>
                      <a:r>
                        <a:rPr kumimoji="0" lang="en-IN" kern="1200" dirty="0" smtClean="0">
                          <a:effectLst/>
                        </a:rPr>
                        <a:t>Visualization </a:t>
                      </a:r>
                      <a:endParaRPr lang="en-IN" dirty="0"/>
                    </a:p>
                  </a:txBody>
                  <a:tcPr/>
                </a:tc>
                <a:tc>
                  <a:txBody>
                    <a:bodyPr/>
                    <a:lstStyle/>
                    <a:p>
                      <a:r>
                        <a:rPr kumimoji="0" lang="en-IN" kern="1200" dirty="0" smtClean="0">
                          <a:effectLst/>
                        </a:rPr>
                        <a:t>advanced </a:t>
                      </a:r>
                      <a:endParaRPr lang="en-IN" dirty="0"/>
                    </a:p>
                  </a:txBody>
                  <a:tcPr/>
                </a:tc>
                <a:tc>
                  <a:txBody>
                    <a:bodyPr/>
                    <a:lstStyle/>
                    <a:p>
                      <a:r>
                        <a:rPr lang="en-US" dirty="0" smtClean="0"/>
                        <a:t>Less </a:t>
                      </a:r>
                      <a:r>
                        <a:rPr kumimoji="0" lang="en-IN" kern="1200" dirty="0" smtClean="0">
                          <a:effectLst/>
                        </a:rPr>
                        <a:t>advanced </a:t>
                      </a:r>
                      <a:endParaRPr lang="en-IN" dirty="0"/>
                    </a:p>
                  </a:txBody>
                  <a:tcPr/>
                </a:tc>
                <a:tc>
                  <a:txBody>
                    <a:bodyPr/>
                    <a:lstStyle/>
                    <a:p>
                      <a:r>
                        <a:rPr kumimoji="0" lang="en-IN" kern="1200" dirty="0" smtClean="0">
                          <a:effectLst/>
                        </a:rPr>
                        <a:t>basic </a:t>
                      </a:r>
                      <a:endParaRPr lang="en-IN" dirty="0"/>
                    </a:p>
                  </a:txBody>
                  <a:tcPr/>
                </a:tc>
              </a:tr>
              <a:tr h="428197">
                <a:tc>
                  <a:txBody>
                    <a:bodyPr/>
                    <a:lstStyle/>
                    <a:p>
                      <a:r>
                        <a:rPr kumimoji="0" lang="en-IN" kern="1200" dirty="0" smtClean="0">
                          <a:effectLst/>
                        </a:rPr>
                        <a:t>Dashboards </a:t>
                      </a:r>
                      <a:endParaRPr lang="en-IN" dirty="0"/>
                    </a:p>
                  </a:txBody>
                  <a:tcPr/>
                </a:tc>
                <a:tc>
                  <a:txBody>
                    <a:bodyPr/>
                    <a:lstStyle/>
                    <a:p>
                      <a:r>
                        <a:rPr kumimoji="0" lang="en-IN" kern="1200" dirty="0" smtClean="0">
                          <a:effectLst/>
                        </a:rPr>
                        <a:t>advanced </a:t>
                      </a:r>
                      <a:endParaRPr lang="en-IN" dirty="0"/>
                    </a:p>
                  </a:txBody>
                  <a:tcPr/>
                </a:tc>
                <a:tc>
                  <a:txBody>
                    <a:bodyPr/>
                    <a:lstStyle/>
                    <a:p>
                      <a:r>
                        <a:rPr kumimoji="0" lang="en-IN" kern="1200" dirty="0" smtClean="0">
                          <a:effectLst/>
                        </a:rPr>
                        <a:t>advanced </a:t>
                      </a:r>
                      <a:endParaRPr lang="en-IN" dirty="0"/>
                    </a:p>
                  </a:txBody>
                  <a:tcPr/>
                </a:tc>
                <a:tc>
                  <a:txBody>
                    <a:bodyPr/>
                    <a:lstStyle/>
                    <a:p>
                      <a:r>
                        <a:rPr kumimoji="0" lang="en-IN" kern="1200" dirty="0" smtClean="0">
                          <a:effectLst/>
                        </a:rPr>
                        <a:t>basic </a:t>
                      </a:r>
                      <a:endParaRPr lang="en-IN" dirty="0"/>
                    </a:p>
                  </a:txBody>
                  <a:tcPr/>
                </a:tc>
              </a:tr>
              <a:tr h="1208979">
                <a:tc>
                  <a:txBody>
                    <a:bodyPr/>
                    <a:lstStyle/>
                    <a:p>
                      <a:r>
                        <a:rPr kumimoji="0" lang="en-IN" kern="1200" dirty="0" smtClean="0">
                          <a:effectLst/>
                        </a:rPr>
                        <a:t>Collaboration </a:t>
                      </a:r>
                      <a:endParaRPr lang="en-IN" dirty="0"/>
                    </a:p>
                  </a:txBody>
                  <a:tcPr/>
                </a:tc>
                <a:tc>
                  <a:txBody>
                    <a:bodyPr/>
                    <a:lstStyle/>
                    <a:p>
                      <a:r>
                        <a:rPr kumimoji="0" lang="en-US" kern="1200" dirty="0" smtClean="0">
                          <a:effectLst/>
                        </a:rPr>
                        <a:t>allowing sharing reports and dashboards</a:t>
                      </a:r>
                      <a:endParaRPr lang="en-IN" dirty="0"/>
                    </a:p>
                  </a:txBody>
                  <a:tcPr/>
                </a:tc>
                <a:tc>
                  <a:txBody>
                    <a:bodyPr/>
                    <a:lstStyle/>
                    <a:p>
                      <a:r>
                        <a:rPr kumimoji="0" lang="en-US" kern="1200" dirty="0" smtClean="0">
                          <a:effectLst/>
                        </a:rPr>
                        <a:t>allowing sharing reports and dashboards</a:t>
                      </a:r>
                      <a:endParaRPr lang="en-IN" dirty="0"/>
                    </a:p>
                  </a:txBody>
                  <a:tcPr/>
                </a:tc>
                <a:tc>
                  <a:txBody>
                    <a:bodyPr/>
                    <a:lstStyle/>
                    <a:p>
                      <a:r>
                        <a:rPr lang="en-US" dirty="0" smtClean="0"/>
                        <a:t>None</a:t>
                      </a:r>
                      <a:endParaRPr lang="en-IN" dirty="0"/>
                    </a:p>
                  </a:txBody>
                  <a:tcPr/>
                </a:tc>
              </a:tr>
              <a:tr h="739081">
                <a:tc>
                  <a:txBody>
                    <a:bodyPr/>
                    <a:lstStyle/>
                    <a:p>
                      <a:r>
                        <a:rPr kumimoji="0" lang="en-IN" kern="1200" dirty="0" smtClean="0">
                          <a:effectLst/>
                        </a:rPr>
                        <a:t>Licensing</a:t>
                      </a:r>
                      <a:endParaRPr lang="en-IN" dirty="0"/>
                    </a:p>
                  </a:txBody>
                  <a:tcPr/>
                </a:tc>
                <a:tc>
                  <a:txBody>
                    <a:bodyPr/>
                    <a:lstStyle/>
                    <a:p>
                      <a:r>
                        <a:rPr lang="en-US" dirty="0" smtClean="0"/>
                        <a:t>Expensive</a:t>
                      </a:r>
                      <a:endParaRPr lang="en-IN" dirty="0"/>
                    </a:p>
                  </a:txBody>
                  <a:tcPr/>
                </a:tc>
                <a:tc>
                  <a:txBody>
                    <a:bodyPr/>
                    <a:lstStyle/>
                    <a:p>
                      <a:r>
                        <a:rPr lang="en-US" dirty="0" smtClean="0"/>
                        <a:t>Cheaper</a:t>
                      </a:r>
                      <a:endParaRPr lang="en-IN" dirty="0"/>
                    </a:p>
                  </a:txBody>
                  <a:tcPr/>
                </a:tc>
                <a:tc>
                  <a:txBody>
                    <a:bodyPr/>
                    <a:lstStyle/>
                    <a:p>
                      <a:r>
                        <a:rPr lang="en-US" dirty="0" smtClean="0"/>
                        <a:t>Free</a:t>
                      </a:r>
                      <a:endParaRPr lang="en-IN" dirty="0"/>
                    </a:p>
                  </a:txBody>
                  <a:tcPr/>
                </a:tc>
              </a:tr>
              <a:tr h="739081">
                <a:tc>
                  <a:txBody>
                    <a:bodyPr/>
                    <a:lstStyle/>
                    <a:p>
                      <a:r>
                        <a:rPr lang="en-US" dirty="0" smtClean="0"/>
                        <a:t>Specificity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Commercial BI</a:t>
                      </a:r>
                      <a:endParaRPr lang="en-IN" dirty="0" smtClean="0"/>
                    </a:p>
                    <a:p>
                      <a:endParaRPr lang="en-IN" dirty="0"/>
                    </a:p>
                  </a:txBody>
                  <a:tcPr/>
                </a:tc>
                <a:tc>
                  <a:txBody>
                    <a:bodyPr/>
                    <a:lstStyle/>
                    <a:p>
                      <a:r>
                        <a:rPr lang="en-US" dirty="0" smtClean="0"/>
                        <a:t>Commercial BI</a:t>
                      </a:r>
                      <a:endParaRPr lang="en-IN" dirty="0"/>
                    </a:p>
                  </a:txBody>
                  <a:tcPr/>
                </a:tc>
                <a:tc>
                  <a:txBody>
                    <a:bodyPr/>
                    <a:lstStyle/>
                    <a:p>
                      <a:r>
                        <a:rPr lang="en-US" dirty="0" smtClean="0"/>
                        <a:t>Financial Management</a:t>
                      </a:r>
                      <a:endParaRPr lang="en-IN" dirty="0"/>
                    </a:p>
                  </a:txBody>
                  <a:tcPr/>
                </a:tc>
              </a:tr>
            </a:tbl>
          </a:graphicData>
        </a:graphic>
      </p:graphicFrame>
    </p:spTree>
    <p:extLst>
      <p:ext uri="{BB962C8B-B14F-4D97-AF65-F5344CB8AC3E}">
        <p14:creationId xmlns:p14="http://schemas.microsoft.com/office/powerpoint/2010/main" val="2620942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endParaRPr lang="en-IN" dirty="0"/>
          </a:p>
        </p:txBody>
      </p:sp>
      <p:sp>
        <p:nvSpPr>
          <p:cNvPr id="3" name="Content Placeholder 2"/>
          <p:cNvSpPr>
            <a:spLocks noGrp="1"/>
          </p:cNvSpPr>
          <p:nvPr>
            <p:ph idx="1"/>
          </p:nvPr>
        </p:nvSpPr>
        <p:spPr>
          <a:xfrm>
            <a:off x="467544" y="1733925"/>
            <a:ext cx="8147248" cy="4863427"/>
          </a:xfrm>
        </p:spPr>
        <p:txBody>
          <a:bodyPr>
            <a:normAutofit/>
          </a:bodyPr>
          <a:lstStyle/>
          <a:p>
            <a:r>
              <a:rPr lang="en-US" sz="2400" dirty="0"/>
              <a:t>Tableau, Power BI, and MINT are all business intelligence (BI) </a:t>
            </a:r>
            <a:r>
              <a:rPr lang="en-US" sz="2400" dirty="0" smtClean="0"/>
              <a:t>tools.</a:t>
            </a:r>
          </a:p>
          <a:p>
            <a:endParaRPr lang="en-US" sz="2400" dirty="0"/>
          </a:p>
          <a:p>
            <a:r>
              <a:rPr lang="en-US" sz="2400" dirty="0"/>
              <a:t>Tableau was founded in 2003, Power BI in 2013, and MINT in 2004</a:t>
            </a:r>
            <a:r>
              <a:rPr lang="en-US" sz="2400" dirty="0" smtClean="0"/>
              <a:t>.</a:t>
            </a:r>
          </a:p>
          <a:p>
            <a:endParaRPr lang="en-US" sz="2400" dirty="0"/>
          </a:p>
          <a:p>
            <a:r>
              <a:rPr lang="en-US" sz="2400" dirty="0"/>
              <a:t>These tools have been </a:t>
            </a:r>
            <a:r>
              <a:rPr lang="en-US" sz="2400" dirty="0" smtClean="0"/>
              <a:t>designed </a:t>
            </a:r>
            <a:r>
              <a:rPr lang="en-US" sz="2400" dirty="0"/>
              <a:t>to help organizations make data-driven decisions by transforming data into actionable insights</a:t>
            </a:r>
            <a:r>
              <a:rPr lang="en-US" sz="2400" dirty="0" smtClean="0"/>
              <a:t>.</a:t>
            </a:r>
          </a:p>
          <a:p>
            <a:pPr marL="36576" indent="0">
              <a:buNone/>
            </a:pPr>
            <a:endParaRPr lang="en-US" sz="2400" dirty="0"/>
          </a:p>
        </p:txBody>
      </p:sp>
    </p:spTree>
    <p:extLst>
      <p:ext uri="{BB962C8B-B14F-4D97-AF65-F5344CB8AC3E}">
        <p14:creationId xmlns:p14="http://schemas.microsoft.com/office/powerpoint/2010/main" val="392340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04656"/>
          </a:xfrm>
        </p:spPr>
        <p:txBody>
          <a:bodyPr>
            <a:normAutofit fontScale="92500" lnSpcReduction="20000"/>
          </a:bodyPr>
          <a:lstStyle/>
          <a:p>
            <a:r>
              <a:rPr lang="en-US" dirty="0"/>
              <a:t>Tableau, Power BI, and MINT offer a range of features such as data preparation, visualization, reporting, and collaboration</a:t>
            </a:r>
            <a:r>
              <a:rPr lang="en-US" dirty="0" smtClean="0"/>
              <a:t>.</a:t>
            </a:r>
          </a:p>
          <a:p>
            <a:endParaRPr lang="en-US" dirty="0"/>
          </a:p>
          <a:p>
            <a:r>
              <a:rPr lang="en-US" dirty="0"/>
              <a:t>Each tool has its unique strengths and weaknesses, and the choice of tool depends on the organization's needs, budget, and skill set of the users</a:t>
            </a:r>
            <a:r>
              <a:rPr lang="en-US" dirty="0" smtClean="0"/>
              <a:t>.</a:t>
            </a:r>
          </a:p>
          <a:p>
            <a:endParaRPr lang="en-US" dirty="0"/>
          </a:p>
          <a:p>
            <a:r>
              <a:rPr lang="en-US" dirty="0"/>
              <a:t>In this presentation, we will compare and contrast the key features of Tableau, Power BI, and MINT to help you make an informed decision on which tool is right for your organization</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19643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Points of Comparison</a:t>
            </a:r>
            <a:endParaRPr lang="en-IN" dirty="0"/>
          </a:p>
        </p:txBody>
      </p:sp>
      <p:sp>
        <p:nvSpPr>
          <p:cNvPr id="6" name="Content Placeholder 5"/>
          <p:cNvSpPr>
            <a:spLocks noGrp="1"/>
          </p:cNvSpPr>
          <p:nvPr>
            <p:ph idx="1"/>
          </p:nvPr>
        </p:nvSpPr>
        <p:spPr/>
        <p:txBody>
          <a:bodyPr>
            <a:normAutofit/>
          </a:bodyPr>
          <a:lstStyle/>
          <a:p>
            <a:r>
              <a:rPr lang="en-IN" dirty="0"/>
              <a:t>User </a:t>
            </a:r>
            <a:r>
              <a:rPr lang="en-IN" dirty="0">
                <a:solidFill>
                  <a:schemeClr val="lt1"/>
                </a:solidFill>
              </a:rPr>
              <a:t>Friendly</a:t>
            </a:r>
            <a:endParaRPr lang="en-IN" dirty="0" smtClean="0"/>
          </a:p>
          <a:p>
            <a:r>
              <a:rPr lang="en-IN" dirty="0"/>
              <a:t>Data </a:t>
            </a:r>
            <a:r>
              <a:rPr lang="en-IN" dirty="0" smtClean="0"/>
              <a:t>Sources</a:t>
            </a:r>
          </a:p>
          <a:p>
            <a:r>
              <a:rPr lang="en-IN" dirty="0"/>
              <a:t>Data Preparation </a:t>
            </a:r>
            <a:endParaRPr lang="en-IN" dirty="0" smtClean="0"/>
          </a:p>
          <a:p>
            <a:r>
              <a:rPr lang="en-US" dirty="0" smtClean="0"/>
              <a:t>Visualization</a:t>
            </a:r>
          </a:p>
          <a:p>
            <a:r>
              <a:rPr lang="en-US" dirty="0" smtClean="0"/>
              <a:t>Dashboards </a:t>
            </a:r>
          </a:p>
          <a:p>
            <a:r>
              <a:rPr lang="en-US" dirty="0" smtClean="0"/>
              <a:t>Collaboration </a:t>
            </a:r>
          </a:p>
          <a:p>
            <a:r>
              <a:rPr lang="en-US" dirty="0" smtClean="0"/>
              <a:t>Pricing </a:t>
            </a:r>
            <a:r>
              <a:rPr lang="en-US" dirty="0"/>
              <a:t>and </a:t>
            </a:r>
            <a:r>
              <a:rPr lang="en-US" dirty="0" smtClean="0"/>
              <a:t>Licensing</a:t>
            </a:r>
            <a:endParaRPr lang="en-IN" dirty="0"/>
          </a:p>
        </p:txBody>
      </p:sp>
    </p:spTree>
    <p:extLst>
      <p:ext uri="{BB962C8B-B14F-4D97-AF65-F5344CB8AC3E}">
        <p14:creationId xmlns:p14="http://schemas.microsoft.com/office/powerpoint/2010/main" val="286512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196752"/>
            <a:ext cx="8280920" cy="528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52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80920" cy="6192688"/>
          </a:xfrm>
        </p:spPr>
        <p:txBody>
          <a:bodyPr>
            <a:normAutofit fontScale="92500" lnSpcReduction="10000"/>
          </a:bodyPr>
          <a:lstStyle/>
          <a:p>
            <a:r>
              <a:rPr lang="en-US" dirty="0"/>
              <a:t>Tableau is a data visualization and business intelligence tool that allows users to connect, analyze, and visualize data.</a:t>
            </a:r>
          </a:p>
          <a:p>
            <a:r>
              <a:rPr lang="en-US" dirty="0"/>
              <a:t>Tableau supports a wide range of data sources, including spreadsheets, databases, cloud-based services, and big data sources like </a:t>
            </a:r>
            <a:r>
              <a:rPr lang="en-US" dirty="0" err="1"/>
              <a:t>Hadoop</a:t>
            </a:r>
            <a:r>
              <a:rPr lang="en-US" dirty="0"/>
              <a:t> and Spark.</a:t>
            </a:r>
          </a:p>
          <a:p>
            <a:r>
              <a:rPr lang="en-US" dirty="0"/>
              <a:t>Tableau provides a drag-and-drop interface for creating interactive dashboards, which can be customized to meet specific business needs.</a:t>
            </a:r>
          </a:p>
          <a:p>
            <a:r>
              <a:rPr lang="en-US" dirty="0"/>
              <a:t>Tableau offers a variety of visualization options, including charts, graphs, maps, and tables, making it easy to present data in a meaningful way.</a:t>
            </a:r>
          </a:p>
          <a:p>
            <a:endParaRPr lang="en-IN" dirty="0"/>
          </a:p>
        </p:txBody>
      </p:sp>
    </p:spTree>
    <p:extLst>
      <p:ext uri="{BB962C8B-B14F-4D97-AF65-F5344CB8AC3E}">
        <p14:creationId xmlns:p14="http://schemas.microsoft.com/office/powerpoint/2010/main" val="324990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435280" cy="5976664"/>
          </a:xfrm>
        </p:spPr>
        <p:txBody>
          <a:bodyPr>
            <a:normAutofit fontScale="92500" lnSpcReduction="10000"/>
          </a:bodyPr>
          <a:lstStyle/>
          <a:p>
            <a:r>
              <a:rPr lang="en-US" dirty="0"/>
              <a:t>Tableau has a strong community of users who share knowledge and best practices, making it easy for new users to learn and get help.</a:t>
            </a:r>
          </a:p>
          <a:p>
            <a:r>
              <a:rPr lang="en-US" dirty="0"/>
              <a:t>Tableau offers a range of products, including Tableau Desktop, Tableau Server, and Tableau Online, which provide different levels of functionality and flexibility.</a:t>
            </a:r>
          </a:p>
          <a:p>
            <a:r>
              <a:rPr lang="en-US" dirty="0"/>
              <a:t>Tableau has a high level of flexibility, allowing users to create custom calculations, use scripting languages like R and Python, and build complex data models.</a:t>
            </a:r>
          </a:p>
          <a:p>
            <a:r>
              <a:rPr lang="en-US" dirty="0"/>
              <a:t>Tableau has a steep learning curve, but its robust functionality and user-friendly interface make it a worthwhile investment for many organizations.</a:t>
            </a:r>
          </a:p>
          <a:p>
            <a:endParaRPr lang="en-IN" dirty="0"/>
          </a:p>
        </p:txBody>
      </p:sp>
    </p:spTree>
    <p:extLst>
      <p:ext uri="{BB962C8B-B14F-4D97-AF65-F5344CB8AC3E}">
        <p14:creationId xmlns:p14="http://schemas.microsoft.com/office/powerpoint/2010/main" val="403008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268760"/>
            <a:ext cx="870496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59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91264" cy="6048672"/>
          </a:xfrm>
        </p:spPr>
        <p:txBody>
          <a:bodyPr>
            <a:normAutofit fontScale="92500" lnSpcReduction="20000"/>
          </a:bodyPr>
          <a:lstStyle/>
          <a:p>
            <a:r>
              <a:rPr lang="en-US" dirty="0"/>
              <a:t>Power BI has a user-friendly interface that allows users to create reports and dashboards quickly and easily, with a range of customization options available.</a:t>
            </a:r>
          </a:p>
          <a:p>
            <a:r>
              <a:rPr lang="en-US" dirty="0"/>
              <a:t>Power BI allows users to create data models using DAX, a powerful formula language that enables complex calculations and data analysis.</a:t>
            </a:r>
          </a:p>
          <a:p>
            <a:r>
              <a:rPr lang="en-US" dirty="0"/>
              <a:t>Power BI offers a range of visualization options, including custom visuals created by the community, allowing users to present data in a meaningful and engaging way.</a:t>
            </a:r>
          </a:p>
          <a:p>
            <a:r>
              <a:rPr lang="en-US" dirty="0"/>
              <a:t>Power BI offers a range of collaboration and sharing options, including the ability to share reports and dashboards securely with colleagues and stakeholders</a:t>
            </a:r>
            <a:r>
              <a:rPr lang="en-US" dirty="0" smtClean="0"/>
              <a:t>.</a:t>
            </a:r>
            <a:endParaRPr lang="en-US" dirty="0"/>
          </a:p>
        </p:txBody>
      </p:sp>
    </p:spTree>
    <p:extLst>
      <p:ext uri="{BB962C8B-B14F-4D97-AF65-F5344CB8AC3E}">
        <p14:creationId xmlns:p14="http://schemas.microsoft.com/office/powerpoint/2010/main" val="115963157"/>
      </p:ext>
    </p:extLst>
  </p:cSld>
  <p:clrMapOvr>
    <a:masterClrMapping/>
  </p:clrMapOvr>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141</TotalTime>
  <Words>834</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Tableau, Power Bi and Mint</vt:lpstr>
      <vt:lpstr>Introduction </vt:lpstr>
      <vt:lpstr>PowerPoint Presentation</vt:lpstr>
      <vt:lpstr>Points of Comparison</vt:lpstr>
      <vt:lpstr>Tableau</vt:lpstr>
      <vt:lpstr>PowerPoint Presentation</vt:lpstr>
      <vt:lpstr>PowerPoint Presentation</vt:lpstr>
      <vt:lpstr>Power BI</vt:lpstr>
      <vt:lpstr>PowerPoint Presentation</vt:lpstr>
      <vt:lpstr>PowerPoint Presentation</vt:lpstr>
      <vt:lpstr>Mint</vt:lpstr>
      <vt:lpstr>PowerPoint Presentation</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Power Bi and Mint</dc:title>
  <dc:creator>Admin</dc:creator>
  <cp:lastModifiedBy>Admin</cp:lastModifiedBy>
  <cp:revision>11</cp:revision>
  <dcterms:created xsi:type="dcterms:W3CDTF">2023-05-02T14:21:19Z</dcterms:created>
  <dcterms:modified xsi:type="dcterms:W3CDTF">2023-05-02T16:43:07Z</dcterms:modified>
</cp:coreProperties>
</file>