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72" r:id="rId10"/>
    <p:sldId id="273" r:id="rId11"/>
    <p:sldId id="262" r:id="rId12"/>
    <p:sldId id="270" r:id="rId13"/>
    <p:sldId id="271" r:id="rId14"/>
    <p:sldId id="26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009ABE-7D1C-4BA1-8985-E66421363363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D17825-471B-481A-A700-23B5C805153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Tableau, Power Bi and Mint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11760" y="5106347"/>
            <a:ext cx="6480048" cy="17526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Akash</a:t>
            </a:r>
            <a:r>
              <a:rPr lang="en-US" dirty="0" smtClean="0"/>
              <a:t> </a:t>
            </a:r>
            <a:r>
              <a:rPr lang="en-US" dirty="0" err="1" smtClean="0"/>
              <a:t>Chaudhare</a:t>
            </a:r>
            <a:endParaRPr lang="en-US" dirty="0" smtClean="0"/>
          </a:p>
          <a:p>
            <a:r>
              <a:rPr lang="en-US" dirty="0" smtClean="0"/>
              <a:t>19CS002</a:t>
            </a:r>
          </a:p>
          <a:p>
            <a:r>
              <a:rPr lang="en-US" dirty="0" smtClean="0"/>
              <a:t>BE Comp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264696"/>
          </a:xfrm>
        </p:spPr>
        <p:txBody>
          <a:bodyPr/>
          <a:lstStyle/>
          <a:p>
            <a:r>
              <a:rPr lang="en-US" dirty="0" smtClean="0"/>
              <a:t>Seamlessly </a:t>
            </a:r>
            <a:r>
              <a:rPr lang="en-US" dirty="0"/>
              <a:t>with other Microsoft products, such as Excel, SharePoint, and Teams, making it easy to incorporate data into existing workflows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Power BI provides advanced analytics capabilities, such as machine learning and artificial </a:t>
            </a:r>
            <a:r>
              <a:rPr lang="en-US" dirty="0" smtClean="0"/>
              <a:t>intelligence</a:t>
            </a:r>
          </a:p>
          <a:p>
            <a:endParaRPr lang="en-US" dirty="0" smtClean="0"/>
          </a:p>
          <a:p>
            <a:r>
              <a:rPr lang="en-US" dirty="0" smtClean="0"/>
              <a:t>Power </a:t>
            </a:r>
            <a:r>
              <a:rPr lang="en-US" dirty="0"/>
              <a:t>BI offers </a:t>
            </a:r>
            <a:r>
              <a:rPr lang="en-US" dirty="0" smtClean="0"/>
              <a:t>connectors </a:t>
            </a:r>
            <a:r>
              <a:rPr lang="en-US" dirty="0"/>
              <a:t>for accessing data </a:t>
            </a:r>
            <a:r>
              <a:rPr lang="en-US" dirty="0" smtClean="0"/>
              <a:t>from cloud-based </a:t>
            </a:r>
            <a:r>
              <a:rPr lang="en-US" dirty="0"/>
              <a:t>services like Azure and AWS</a:t>
            </a:r>
            <a:r>
              <a:rPr lang="en-US" dirty="0" smtClean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7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</a:t>
            </a:r>
            <a:endParaRPr lang="en-IN" dirty="0"/>
          </a:p>
        </p:txBody>
      </p:sp>
      <p:pic>
        <p:nvPicPr>
          <p:cNvPr id="2050" name="Picture 2" descr="Mint Review | PC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8712968" cy="49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6264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Cloud-based </a:t>
            </a:r>
            <a:r>
              <a:rPr lang="en-US" dirty="0"/>
              <a:t>financial management tool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Track </a:t>
            </a:r>
            <a:r>
              <a:rPr lang="en-US" dirty="0"/>
              <a:t>and manage their personal finances in one place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Pulls </a:t>
            </a:r>
            <a:r>
              <a:rPr lang="en-US" dirty="0"/>
              <a:t>in financial data from bank accounts, credit cards, and other financial </a:t>
            </a:r>
            <a:r>
              <a:rPr lang="en-US" dirty="0" smtClean="0"/>
              <a:t>institutions</a:t>
            </a:r>
          </a:p>
          <a:p>
            <a:endParaRPr lang="en-US" dirty="0"/>
          </a:p>
          <a:p>
            <a:r>
              <a:rPr lang="en-US" dirty="0"/>
              <a:t>Mint provides a dashboard that displays users' financial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Mint </a:t>
            </a:r>
            <a:r>
              <a:rPr lang="en-US" dirty="0"/>
              <a:t>offers tools for categorizing transactions and creating </a:t>
            </a:r>
            <a:r>
              <a:rPr lang="en-US" dirty="0" smtClean="0"/>
              <a:t>budgets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5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219256" cy="5976664"/>
          </a:xfrm>
        </p:spPr>
        <p:txBody>
          <a:bodyPr>
            <a:normAutofit/>
          </a:bodyPr>
          <a:lstStyle/>
          <a:p>
            <a:r>
              <a:rPr lang="en-US" dirty="0"/>
              <a:t>Mint provides alerts and </a:t>
            </a:r>
            <a:r>
              <a:rPr lang="en-US" dirty="0" smtClean="0"/>
              <a:t>notifications </a:t>
            </a:r>
            <a:r>
              <a:rPr lang="en-US" dirty="0"/>
              <a:t>financial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Access </a:t>
            </a:r>
            <a:r>
              <a:rPr lang="en-US" dirty="0"/>
              <a:t>their financial information and manage their finances on the go.</a:t>
            </a:r>
          </a:p>
          <a:p>
            <a:r>
              <a:rPr lang="en-US" dirty="0"/>
              <a:t>Mint is free to use, but the platform generates revenue through targeted advertising and offers for financial products and services.</a:t>
            </a:r>
          </a:p>
          <a:p>
            <a:r>
              <a:rPr lang="en-US" dirty="0" smtClean="0"/>
              <a:t>Not </a:t>
            </a:r>
            <a:r>
              <a:rPr lang="en-US" dirty="0"/>
              <a:t>be suitable for users with complex financial needs or for those who are concerned about data privacy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On careful consideration of online reviews and features, we deduce the following</a:t>
            </a: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46607"/>
              </p:ext>
            </p:extLst>
          </p:nvPr>
        </p:nvGraphicFramePr>
        <p:xfrm>
          <a:off x="251520" y="260648"/>
          <a:ext cx="8640960" cy="640871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4281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BI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Mint</a:t>
                      </a:r>
                      <a:endParaRPr lang="en-IN" dirty="0"/>
                    </a:p>
                  </a:txBody>
                  <a:tcPr/>
                </a:tc>
              </a:tr>
              <a:tr h="739081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User Friendly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endParaRPr lang="en-IN" dirty="0"/>
                    </a:p>
                  </a:txBody>
                  <a:tcPr/>
                </a:tc>
              </a:tr>
              <a:tr h="958817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Data 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extensive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extensive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financial institutions and accounts</a:t>
                      </a:r>
                      <a:endParaRPr lang="en-IN" dirty="0"/>
                    </a:p>
                  </a:txBody>
                  <a:tcPr/>
                </a:tc>
              </a:tr>
              <a:tr h="739081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Data Preparation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powerful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powerful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basic </a:t>
                      </a:r>
                      <a:endParaRPr lang="en-IN" dirty="0"/>
                    </a:p>
                  </a:txBody>
                  <a:tcPr/>
                </a:tc>
              </a:tr>
              <a:tr h="428197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Visualization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advanced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</a:t>
                      </a:r>
                      <a:r>
                        <a:rPr kumimoji="0" lang="en-IN" kern="1200" dirty="0" smtClean="0">
                          <a:effectLst/>
                        </a:rPr>
                        <a:t>advanced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basic </a:t>
                      </a:r>
                      <a:endParaRPr lang="en-IN" dirty="0"/>
                    </a:p>
                  </a:txBody>
                  <a:tcPr/>
                </a:tc>
              </a:tr>
              <a:tr h="428197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Dashboards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advanced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advanced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basic </a:t>
                      </a:r>
                      <a:endParaRPr lang="en-IN" dirty="0"/>
                    </a:p>
                  </a:txBody>
                  <a:tcPr/>
                </a:tc>
              </a:tr>
              <a:tr h="1208979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Collaboration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</a:rPr>
                        <a:t>allowing sharing reports and dashboards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</a:rPr>
                        <a:t>allowing sharing reports and dashboards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739081">
                <a:tc>
                  <a:txBody>
                    <a:bodyPr/>
                    <a:lstStyle/>
                    <a:p>
                      <a:r>
                        <a:rPr kumimoji="0" lang="en-IN" kern="1200" dirty="0" smtClean="0">
                          <a:effectLst/>
                        </a:rPr>
                        <a:t>Licensing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IN" dirty="0"/>
                    </a:p>
                  </a:txBody>
                  <a:tcPr/>
                </a:tc>
              </a:tr>
              <a:tr h="739081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Commercial BI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BI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Management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33925"/>
            <a:ext cx="8147248" cy="4863427"/>
          </a:xfrm>
        </p:spPr>
        <p:txBody>
          <a:bodyPr>
            <a:normAutofit/>
          </a:bodyPr>
          <a:lstStyle/>
          <a:p>
            <a:r>
              <a:rPr lang="en-US" sz="2400" dirty="0"/>
              <a:t>Tableau, Power BI, and MINT are all business intelligence (BI) </a:t>
            </a:r>
            <a:r>
              <a:rPr lang="en-US" sz="2400" dirty="0" smtClean="0"/>
              <a:t>tools.</a:t>
            </a:r>
          </a:p>
          <a:p>
            <a:endParaRPr lang="en-US" sz="2400" dirty="0"/>
          </a:p>
          <a:p>
            <a:r>
              <a:rPr lang="en-US" sz="2400" dirty="0"/>
              <a:t>Tableau was founded in 2003, Power BI in 2013, and MINT in 2004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These tools have been </a:t>
            </a:r>
            <a:r>
              <a:rPr lang="en-US" sz="2400" dirty="0" smtClean="0"/>
              <a:t>designed </a:t>
            </a:r>
            <a:r>
              <a:rPr lang="en-US" sz="2400" dirty="0"/>
              <a:t>to help organizations make data-driven decisions by transforming data into actionable insights</a:t>
            </a:r>
            <a:r>
              <a:rPr lang="en-US" sz="2400" dirty="0" smtClean="0"/>
              <a:t>.</a:t>
            </a:r>
          </a:p>
          <a:p>
            <a:pPr marL="3657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34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04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Tableau, Power BI, and MINT offer a range of features such as data preparation, visualization, reporting, and collaboration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Each tool has its unique strengths and weaknesses, and the choice of tool depends on the organization's needs, budget, and skill set of the users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this presentation, we will compare and contrast the key features of Tableau, </a:t>
            </a:r>
            <a:r>
              <a:rPr lang="en-US" dirty="0" smtClean="0"/>
              <a:t>Power </a:t>
            </a:r>
            <a:r>
              <a:rPr lang="en-US" dirty="0"/>
              <a:t>BI, and MINT to help you make an informed decision on which tool is right for your organization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4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Comparison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</a:t>
            </a:r>
            <a:r>
              <a:rPr lang="en-IN" dirty="0">
                <a:solidFill>
                  <a:schemeClr val="lt1"/>
                </a:solidFill>
              </a:rPr>
              <a:t>Friendly</a:t>
            </a:r>
            <a:endParaRPr lang="en-IN" dirty="0" smtClean="0"/>
          </a:p>
          <a:p>
            <a:r>
              <a:rPr lang="en-IN" dirty="0"/>
              <a:t>Data </a:t>
            </a:r>
            <a:r>
              <a:rPr lang="en-IN" dirty="0" smtClean="0"/>
              <a:t>Sources</a:t>
            </a:r>
          </a:p>
          <a:p>
            <a:r>
              <a:rPr lang="en-IN" dirty="0"/>
              <a:t>Data Preparation </a:t>
            </a:r>
            <a:endParaRPr lang="en-IN" dirty="0" smtClean="0"/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Dashboards </a:t>
            </a:r>
          </a:p>
          <a:p>
            <a:r>
              <a:rPr lang="en-US" dirty="0" smtClean="0"/>
              <a:t>Collaboration </a:t>
            </a:r>
          </a:p>
          <a:p>
            <a:r>
              <a:rPr lang="en-US" dirty="0" smtClean="0"/>
              <a:t>Pricing </a:t>
            </a:r>
            <a:r>
              <a:rPr lang="en-US" dirty="0"/>
              <a:t>and </a:t>
            </a:r>
            <a:r>
              <a:rPr lang="en-US" dirty="0" smtClean="0"/>
              <a:t>Licensing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80920" cy="528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5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280920" cy="6192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visualization and business intelligence tool 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users to connect, analyze, and visualize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Wide range </a:t>
            </a:r>
            <a:r>
              <a:rPr lang="en-US" dirty="0"/>
              <a:t>of data </a:t>
            </a:r>
            <a:r>
              <a:rPr lang="en-US" dirty="0" smtClean="0"/>
              <a:t>sources-spreadsheets</a:t>
            </a:r>
            <a:r>
              <a:rPr lang="en-US" dirty="0"/>
              <a:t>, databases, cloud-based services, and big data sources like </a:t>
            </a:r>
            <a:r>
              <a:rPr lang="en-US" dirty="0" err="1"/>
              <a:t>Hadoop</a:t>
            </a:r>
            <a:r>
              <a:rPr lang="en-US" dirty="0"/>
              <a:t> and Spark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Drag-and-drop </a:t>
            </a:r>
            <a:r>
              <a:rPr lang="en-US" dirty="0"/>
              <a:t>interface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Interactive dashboards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9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35280" cy="5976664"/>
          </a:xfrm>
        </p:spPr>
        <p:txBody>
          <a:bodyPr>
            <a:normAutofit/>
          </a:bodyPr>
          <a:lstStyle/>
          <a:p>
            <a:r>
              <a:rPr lang="en-US" dirty="0" smtClean="0"/>
              <a:t>Strong community </a:t>
            </a:r>
            <a:r>
              <a:rPr lang="en-US" dirty="0"/>
              <a:t>of users </a:t>
            </a:r>
            <a:endParaRPr lang="en-US" dirty="0" smtClean="0"/>
          </a:p>
          <a:p>
            <a:r>
              <a:rPr lang="en-US" dirty="0" smtClean="0"/>
              <a:t>Range of </a:t>
            </a:r>
            <a:r>
              <a:rPr lang="en-US" dirty="0"/>
              <a:t>products, including Tableau Desktop, </a:t>
            </a:r>
            <a:r>
              <a:rPr lang="en-US" dirty="0" smtClean="0"/>
              <a:t>Server</a:t>
            </a:r>
            <a:r>
              <a:rPr lang="en-US" dirty="0"/>
              <a:t>, and </a:t>
            </a:r>
            <a:r>
              <a:rPr lang="en-US" dirty="0" smtClean="0"/>
              <a:t>Online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levels of functionality and flexibility.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scripting languages like R and Python, and build complex data models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Steep learning curve </a:t>
            </a:r>
          </a:p>
          <a:p>
            <a:endParaRPr lang="en-US" dirty="0" smtClean="0"/>
          </a:p>
          <a:p>
            <a:r>
              <a:rPr lang="en-US" dirty="0" smtClean="0"/>
              <a:t>Robust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0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0496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5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048672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ser-friendly </a:t>
            </a:r>
            <a:r>
              <a:rPr lang="en-US" dirty="0"/>
              <a:t>interface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DAX</a:t>
            </a:r>
            <a:r>
              <a:rPr lang="en-US" dirty="0"/>
              <a:t>, a powerful formula language that enables complex calculations and data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Power BI offers a range of visualization </a:t>
            </a:r>
            <a:r>
              <a:rPr lang="en-US" dirty="0" smtClean="0"/>
              <a:t>options</a:t>
            </a:r>
          </a:p>
          <a:p>
            <a:endParaRPr lang="en-US" dirty="0" smtClean="0"/>
          </a:p>
          <a:p>
            <a:r>
              <a:rPr lang="en-US" dirty="0" smtClean="0"/>
              <a:t>Power </a:t>
            </a:r>
            <a:r>
              <a:rPr lang="en-US" dirty="0"/>
              <a:t>BI offers a range of collaboration and sharing </a:t>
            </a:r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175</TotalTime>
  <Words>525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Tableau, Power Bi and Mint</vt:lpstr>
      <vt:lpstr>Introduction </vt:lpstr>
      <vt:lpstr>PowerPoint Presentation</vt:lpstr>
      <vt:lpstr>Points of Comparison</vt:lpstr>
      <vt:lpstr>Tableau</vt:lpstr>
      <vt:lpstr>PowerPoint Presentation</vt:lpstr>
      <vt:lpstr>PowerPoint Presentation</vt:lpstr>
      <vt:lpstr>Power BI</vt:lpstr>
      <vt:lpstr>PowerPoint Presentation</vt:lpstr>
      <vt:lpstr>PowerPoint Presentation</vt:lpstr>
      <vt:lpstr>Mint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Tableau, Power Bi and Mint</dc:title>
  <dc:creator>Admin</dc:creator>
  <cp:lastModifiedBy>Admin</cp:lastModifiedBy>
  <cp:revision>17</cp:revision>
  <dcterms:created xsi:type="dcterms:W3CDTF">2023-05-02T14:21:19Z</dcterms:created>
  <dcterms:modified xsi:type="dcterms:W3CDTF">2023-05-02T17:17:16Z</dcterms:modified>
</cp:coreProperties>
</file>