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85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DDDE98-A1D4-4A88-9F91-E979796090EE}" type="doc">
      <dgm:prSet loTypeId="urn:microsoft.com/office/officeart/2005/8/layout/orgChart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FE4D64A-CEF9-439A-9CF1-6FCE1D834BCC}">
      <dgm:prSet phldrT="[Text]"/>
      <dgm:spPr>
        <a:solidFill>
          <a:srgbClr val="00B050"/>
        </a:solidFill>
      </dgm:spPr>
      <dgm:t>
        <a:bodyPr/>
        <a:lstStyle/>
        <a:p>
          <a:r>
            <a:rPr lang="en-IN" dirty="0"/>
            <a:t>COVID – 19 prevention CAP</a:t>
          </a:r>
        </a:p>
      </dgm:t>
    </dgm:pt>
    <dgm:pt modelId="{042A45A2-6C6D-46DA-B0D5-20EDE0C6BBB1}" type="parTrans" cxnId="{22F400DE-A021-4930-897E-F6CBA333F9AB}">
      <dgm:prSet/>
      <dgm:spPr/>
      <dgm:t>
        <a:bodyPr/>
        <a:lstStyle/>
        <a:p>
          <a:endParaRPr lang="en-IN"/>
        </a:p>
      </dgm:t>
    </dgm:pt>
    <dgm:pt modelId="{AF9DC84E-6F3B-4A7B-9433-90D1DF98ABB7}" type="sibTrans" cxnId="{22F400DE-A021-4930-897E-F6CBA333F9AB}">
      <dgm:prSet/>
      <dgm:spPr/>
      <dgm:t>
        <a:bodyPr/>
        <a:lstStyle/>
        <a:p>
          <a:endParaRPr lang="en-IN"/>
        </a:p>
      </dgm:t>
    </dgm:pt>
    <dgm:pt modelId="{F582503F-B49D-4EA6-85A4-275A3D4DF64C}">
      <dgm:prSet phldrT="[Text]"/>
      <dgm:spPr>
        <a:solidFill>
          <a:srgbClr val="92D050"/>
        </a:solidFill>
      </dgm:spPr>
      <dgm:t>
        <a:bodyPr/>
        <a:lstStyle/>
        <a:p>
          <a:r>
            <a:rPr lang="en-IN" dirty="0"/>
            <a:t>It will help the user to maintain a good habit of not touching the face</a:t>
          </a:r>
        </a:p>
      </dgm:t>
    </dgm:pt>
    <dgm:pt modelId="{738E7DA6-74B7-4F1A-BE8B-2A034D1EE3AB}" type="parTrans" cxnId="{CFA755CA-E977-4EFA-8EA0-6095EC338F61}">
      <dgm:prSet/>
      <dgm:spPr/>
      <dgm:t>
        <a:bodyPr/>
        <a:lstStyle/>
        <a:p>
          <a:endParaRPr lang="en-IN"/>
        </a:p>
      </dgm:t>
    </dgm:pt>
    <dgm:pt modelId="{A4D418ED-5A4E-41FF-B4CF-D8E1BFC1DD84}" type="sibTrans" cxnId="{CFA755CA-E977-4EFA-8EA0-6095EC338F61}">
      <dgm:prSet/>
      <dgm:spPr/>
      <dgm:t>
        <a:bodyPr/>
        <a:lstStyle/>
        <a:p>
          <a:endParaRPr lang="en-IN"/>
        </a:p>
      </dgm:t>
    </dgm:pt>
    <dgm:pt modelId="{17ED86DF-9C30-4FFC-9028-3FEDB074D4A1}">
      <dgm:prSet phldrT="[Text]"/>
      <dgm:spPr>
        <a:solidFill>
          <a:srgbClr val="92D050"/>
        </a:solidFill>
      </dgm:spPr>
      <dgm:t>
        <a:bodyPr/>
        <a:lstStyle/>
        <a:p>
          <a:r>
            <a:rPr lang="en-IN" dirty="0"/>
            <a:t>It will alert the user for </a:t>
          </a:r>
          <a:r>
            <a:rPr lang="en-IN" dirty="0" err="1"/>
            <a:t>covid</a:t>
          </a:r>
          <a:r>
            <a:rPr lang="en-IN" dirty="0"/>
            <a:t> suspected person near him/her. </a:t>
          </a:r>
        </a:p>
      </dgm:t>
    </dgm:pt>
    <dgm:pt modelId="{404B3852-E757-4FC4-B937-7588447263B1}" type="parTrans" cxnId="{1F8A593A-5678-42B0-AD6F-E1E94F5F5054}">
      <dgm:prSet/>
      <dgm:spPr/>
      <dgm:t>
        <a:bodyPr/>
        <a:lstStyle/>
        <a:p>
          <a:endParaRPr lang="en-IN"/>
        </a:p>
      </dgm:t>
    </dgm:pt>
    <dgm:pt modelId="{57B931B2-F7B8-4D7A-899D-A0C71D1CE9C5}" type="sibTrans" cxnId="{1F8A593A-5678-42B0-AD6F-E1E94F5F5054}">
      <dgm:prSet/>
      <dgm:spPr/>
      <dgm:t>
        <a:bodyPr/>
        <a:lstStyle/>
        <a:p>
          <a:endParaRPr lang="en-IN"/>
        </a:p>
      </dgm:t>
    </dgm:pt>
    <dgm:pt modelId="{8350D37A-E877-496A-B7D3-BF1B2C2C6D1A}" type="pres">
      <dgm:prSet presAssocID="{EFDDDE98-A1D4-4A88-9F91-E979796090E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72D48515-C103-40C1-A55E-C9442FA3D173}" type="pres">
      <dgm:prSet presAssocID="{2FE4D64A-CEF9-439A-9CF1-6FCE1D834BCC}" presName="hierRoot1" presStyleCnt="0">
        <dgm:presLayoutVars>
          <dgm:hierBranch val="init"/>
        </dgm:presLayoutVars>
      </dgm:prSet>
      <dgm:spPr/>
    </dgm:pt>
    <dgm:pt modelId="{2F953054-61AA-4FC1-AD5D-79A54E21C8CB}" type="pres">
      <dgm:prSet presAssocID="{2FE4D64A-CEF9-439A-9CF1-6FCE1D834BCC}" presName="rootComposite1" presStyleCnt="0"/>
      <dgm:spPr/>
    </dgm:pt>
    <dgm:pt modelId="{157898E5-D8E0-43D3-AB70-6161A935D18D}" type="pres">
      <dgm:prSet presAssocID="{2FE4D64A-CEF9-439A-9CF1-6FCE1D834BCC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A2DFF989-6578-44F0-B015-4ECC2E020603}" type="pres">
      <dgm:prSet presAssocID="{2FE4D64A-CEF9-439A-9CF1-6FCE1D834BCC}" presName="rootConnector1" presStyleLbl="node1" presStyleIdx="0" presStyleCnt="0"/>
      <dgm:spPr/>
      <dgm:t>
        <a:bodyPr/>
        <a:lstStyle/>
        <a:p>
          <a:endParaRPr lang="en-IN"/>
        </a:p>
      </dgm:t>
    </dgm:pt>
    <dgm:pt modelId="{5748A244-3BE0-4D8F-924C-05C7C4CDA8B0}" type="pres">
      <dgm:prSet presAssocID="{2FE4D64A-CEF9-439A-9CF1-6FCE1D834BCC}" presName="hierChild2" presStyleCnt="0"/>
      <dgm:spPr/>
    </dgm:pt>
    <dgm:pt modelId="{6F349DC3-FE51-4E1C-A287-088118B92958}" type="pres">
      <dgm:prSet presAssocID="{738E7DA6-74B7-4F1A-BE8B-2A034D1EE3AB}" presName="Name37" presStyleLbl="parChTrans1D2" presStyleIdx="0" presStyleCnt="2"/>
      <dgm:spPr/>
      <dgm:t>
        <a:bodyPr/>
        <a:lstStyle/>
        <a:p>
          <a:endParaRPr lang="en-IN"/>
        </a:p>
      </dgm:t>
    </dgm:pt>
    <dgm:pt modelId="{026A83A3-3F84-443E-80D9-85D3E1B45363}" type="pres">
      <dgm:prSet presAssocID="{F582503F-B49D-4EA6-85A4-275A3D4DF64C}" presName="hierRoot2" presStyleCnt="0">
        <dgm:presLayoutVars>
          <dgm:hierBranch val="init"/>
        </dgm:presLayoutVars>
      </dgm:prSet>
      <dgm:spPr/>
    </dgm:pt>
    <dgm:pt modelId="{3E06253D-727F-4621-8093-3F91EE02DEBE}" type="pres">
      <dgm:prSet presAssocID="{F582503F-B49D-4EA6-85A4-275A3D4DF64C}" presName="rootComposite" presStyleCnt="0"/>
      <dgm:spPr/>
    </dgm:pt>
    <dgm:pt modelId="{12AD027C-6C36-4323-AF11-AD6616565EB0}" type="pres">
      <dgm:prSet presAssocID="{F582503F-B49D-4EA6-85A4-275A3D4DF64C}" presName="rootText" presStyleLbl="node2" presStyleIdx="0" presStyleCnt="2" custScaleY="13353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65FBDB17-8DA5-48EA-AA8A-88B858F67BC2}" type="pres">
      <dgm:prSet presAssocID="{F582503F-B49D-4EA6-85A4-275A3D4DF64C}" presName="rootConnector" presStyleLbl="node2" presStyleIdx="0" presStyleCnt="2"/>
      <dgm:spPr/>
      <dgm:t>
        <a:bodyPr/>
        <a:lstStyle/>
        <a:p>
          <a:endParaRPr lang="en-IN"/>
        </a:p>
      </dgm:t>
    </dgm:pt>
    <dgm:pt modelId="{7E55287F-9416-438B-B245-CC7AB250B810}" type="pres">
      <dgm:prSet presAssocID="{F582503F-B49D-4EA6-85A4-275A3D4DF64C}" presName="hierChild4" presStyleCnt="0"/>
      <dgm:spPr/>
    </dgm:pt>
    <dgm:pt modelId="{8E9334D6-CE5B-4BA7-95FA-749CDE80D3A1}" type="pres">
      <dgm:prSet presAssocID="{F582503F-B49D-4EA6-85A4-275A3D4DF64C}" presName="hierChild5" presStyleCnt="0"/>
      <dgm:spPr/>
    </dgm:pt>
    <dgm:pt modelId="{88EEF519-DB73-47F0-B46E-8A989A7EA699}" type="pres">
      <dgm:prSet presAssocID="{404B3852-E757-4FC4-B937-7588447263B1}" presName="Name37" presStyleLbl="parChTrans1D2" presStyleIdx="1" presStyleCnt="2"/>
      <dgm:spPr/>
      <dgm:t>
        <a:bodyPr/>
        <a:lstStyle/>
        <a:p>
          <a:endParaRPr lang="en-IN"/>
        </a:p>
      </dgm:t>
    </dgm:pt>
    <dgm:pt modelId="{5011C91C-2D9C-4374-A485-E46D3FCE856A}" type="pres">
      <dgm:prSet presAssocID="{17ED86DF-9C30-4FFC-9028-3FEDB074D4A1}" presName="hierRoot2" presStyleCnt="0">
        <dgm:presLayoutVars>
          <dgm:hierBranch val="init"/>
        </dgm:presLayoutVars>
      </dgm:prSet>
      <dgm:spPr/>
    </dgm:pt>
    <dgm:pt modelId="{DA9BE19A-4C51-4DBE-80B1-1EE79426E9D3}" type="pres">
      <dgm:prSet presAssocID="{17ED86DF-9C30-4FFC-9028-3FEDB074D4A1}" presName="rootComposite" presStyleCnt="0"/>
      <dgm:spPr/>
    </dgm:pt>
    <dgm:pt modelId="{9A255D1F-3916-46AD-AC11-62EF13ACE219}" type="pres">
      <dgm:prSet presAssocID="{17ED86DF-9C30-4FFC-9028-3FEDB074D4A1}" presName="rootText" presStyleLbl="node2" presStyleIdx="1" presStyleCnt="2" custScaleY="13353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AA789368-FD80-4132-B5BB-FB491694302C}" type="pres">
      <dgm:prSet presAssocID="{17ED86DF-9C30-4FFC-9028-3FEDB074D4A1}" presName="rootConnector" presStyleLbl="node2" presStyleIdx="1" presStyleCnt="2"/>
      <dgm:spPr/>
      <dgm:t>
        <a:bodyPr/>
        <a:lstStyle/>
        <a:p>
          <a:endParaRPr lang="en-IN"/>
        </a:p>
      </dgm:t>
    </dgm:pt>
    <dgm:pt modelId="{F9695623-8B2D-401B-98DB-98C236C6AF28}" type="pres">
      <dgm:prSet presAssocID="{17ED86DF-9C30-4FFC-9028-3FEDB074D4A1}" presName="hierChild4" presStyleCnt="0"/>
      <dgm:spPr/>
    </dgm:pt>
    <dgm:pt modelId="{7570245D-D7BB-4CEB-B91D-FEE1041E501A}" type="pres">
      <dgm:prSet presAssocID="{17ED86DF-9C30-4FFC-9028-3FEDB074D4A1}" presName="hierChild5" presStyleCnt="0"/>
      <dgm:spPr/>
    </dgm:pt>
    <dgm:pt modelId="{26A1AA4C-4378-427D-B8FA-BF4C187BC289}" type="pres">
      <dgm:prSet presAssocID="{2FE4D64A-CEF9-439A-9CF1-6FCE1D834BCC}" presName="hierChild3" presStyleCnt="0"/>
      <dgm:spPr/>
    </dgm:pt>
  </dgm:ptLst>
  <dgm:cxnLst>
    <dgm:cxn modelId="{2FB0EB95-02B8-4864-A7AD-072965E1E625}" type="presOf" srcId="{F582503F-B49D-4EA6-85A4-275A3D4DF64C}" destId="{12AD027C-6C36-4323-AF11-AD6616565EB0}" srcOrd="0" destOrd="0" presId="urn:microsoft.com/office/officeart/2005/8/layout/orgChart1"/>
    <dgm:cxn modelId="{A0008CBF-9817-4A32-BE29-D59318C405BB}" type="presOf" srcId="{17ED86DF-9C30-4FFC-9028-3FEDB074D4A1}" destId="{9A255D1F-3916-46AD-AC11-62EF13ACE219}" srcOrd="0" destOrd="0" presId="urn:microsoft.com/office/officeart/2005/8/layout/orgChart1"/>
    <dgm:cxn modelId="{4708B32A-1E21-4989-885D-A0197B891124}" type="presOf" srcId="{738E7DA6-74B7-4F1A-BE8B-2A034D1EE3AB}" destId="{6F349DC3-FE51-4E1C-A287-088118B92958}" srcOrd="0" destOrd="0" presId="urn:microsoft.com/office/officeart/2005/8/layout/orgChart1"/>
    <dgm:cxn modelId="{9AE402F8-6438-4E20-A0D5-174325DF2FC4}" type="presOf" srcId="{17ED86DF-9C30-4FFC-9028-3FEDB074D4A1}" destId="{AA789368-FD80-4132-B5BB-FB491694302C}" srcOrd="1" destOrd="0" presId="urn:microsoft.com/office/officeart/2005/8/layout/orgChart1"/>
    <dgm:cxn modelId="{1F8A593A-5678-42B0-AD6F-E1E94F5F5054}" srcId="{2FE4D64A-CEF9-439A-9CF1-6FCE1D834BCC}" destId="{17ED86DF-9C30-4FFC-9028-3FEDB074D4A1}" srcOrd="1" destOrd="0" parTransId="{404B3852-E757-4FC4-B937-7588447263B1}" sibTransId="{57B931B2-F7B8-4D7A-899D-A0C71D1CE9C5}"/>
    <dgm:cxn modelId="{AA24BCBD-06A8-4531-845C-5BE8DB8B661E}" type="presOf" srcId="{2FE4D64A-CEF9-439A-9CF1-6FCE1D834BCC}" destId="{157898E5-D8E0-43D3-AB70-6161A935D18D}" srcOrd="0" destOrd="0" presId="urn:microsoft.com/office/officeart/2005/8/layout/orgChart1"/>
    <dgm:cxn modelId="{576469B6-30B8-4341-96F5-325C8CEA4256}" type="presOf" srcId="{F582503F-B49D-4EA6-85A4-275A3D4DF64C}" destId="{65FBDB17-8DA5-48EA-AA8A-88B858F67BC2}" srcOrd="1" destOrd="0" presId="urn:microsoft.com/office/officeart/2005/8/layout/orgChart1"/>
    <dgm:cxn modelId="{22F400DE-A021-4930-897E-F6CBA333F9AB}" srcId="{EFDDDE98-A1D4-4A88-9F91-E979796090EE}" destId="{2FE4D64A-CEF9-439A-9CF1-6FCE1D834BCC}" srcOrd="0" destOrd="0" parTransId="{042A45A2-6C6D-46DA-B0D5-20EDE0C6BBB1}" sibTransId="{AF9DC84E-6F3B-4A7B-9433-90D1DF98ABB7}"/>
    <dgm:cxn modelId="{F6373E08-1159-43CE-AEB2-43BF7904A933}" type="presOf" srcId="{2FE4D64A-CEF9-439A-9CF1-6FCE1D834BCC}" destId="{A2DFF989-6578-44F0-B015-4ECC2E020603}" srcOrd="1" destOrd="0" presId="urn:microsoft.com/office/officeart/2005/8/layout/orgChart1"/>
    <dgm:cxn modelId="{CFA755CA-E977-4EFA-8EA0-6095EC338F61}" srcId="{2FE4D64A-CEF9-439A-9CF1-6FCE1D834BCC}" destId="{F582503F-B49D-4EA6-85A4-275A3D4DF64C}" srcOrd="0" destOrd="0" parTransId="{738E7DA6-74B7-4F1A-BE8B-2A034D1EE3AB}" sibTransId="{A4D418ED-5A4E-41FF-B4CF-D8E1BFC1DD84}"/>
    <dgm:cxn modelId="{9C1C692E-328B-4CEA-B6EF-0D680B649A59}" type="presOf" srcId="{404B3852-E757-4FC4-B937-7588447263B1}" destId="{88EEF519-DB73-47F0-B46E-8A989A7EA699}" srcOrd="0" destOrd="0" presId="urn:microsoft.com/office/officeart/2005/8/layout/orgChart1"/>
    <dgm:cxn modelId="{E35F1A17-62CD-4E61-B4D4-3A512A4327A0}" type="presOf" srcId="{EFDDDE98-A1D4-4A88-9F91-E979796090EE}" destId="{8350D37A-E877-496A-B7D3-BF1B2C2C6D1A}" srcOrd="0" destOrd="0" presId="urn:microsoft.com/office/officeart/2005/8/layout/orgChart1"/>
    <dgm:cxn modelId="{B242E0DC-BC82-4DCA-ADE3-9EFCCE9C88C7}" type="presParOf" srcId="{8350D37A-E877-496A-B7D3-BF1B2C2C6D1A}" destId="{72D48515-C103-40C1-A55E-C9442FA3D173}" srcOrd="0" destOrd="0" presId="urn:microsoft.com/office/officeart/2005/8/layout/orgChart1"/>
    <dgm:cxn modelId="{A2011649-28FC-4542-AF05-44D64BD818AC}" type="presParOf" srcId="{72D48515-C103-40C1-A55E-C9442FA3D173}" destId="{2F953054-61AA-4FC1-AD5D-79A54E21C8CB}" srcOrd="0" destOrd="0" presId="urn:microsoft.com/office/officeart/2005/8/layout/orgChart1"/>
    <dgm:cxn modelId="{5BCFAE45-B494-4460-89A0-B160EA91A61E}" type="presParOf" srcId="{2F953054-61AA-4FC1-AD5D-79A54E21C8CB}" destId="{157898E5-D8E0-43D3-AB70-6161A935D18D}" srcOrd="0" destOrd="0" presId="urn:microsoft.com/office/officeart/2005/8/layout/orgChart1"/>
    <dgm:cxn modelId="{D94A4680-B5D3-47F5-9CD0-279B6404FC70}" type="presParOf" srcId="{2F953054-61AA-4FC1-AD5D-79A54E21C8CB}" destId="{A2DFF989-6578-44F0-B015-4ECC2E020603}" srcOrd="1" destOrd="0" presId="urn:microsoft.com/office/officeart/2005/8/layout/orgChart1"/>
    <dgm:cxn modelId="{3D8AC195-3F22-4985-AC4B-A8E686C8A152}" type="presParOf" srcId="{72D48515-C103-40C1-A55E-C9442FA3D173}" destId="{5748A244-3BE0-4D8F-924C-05C7C4CDA8B0}" srcOrd="1" destOrd="0" presId="urn:microsoft.com/office/officeart/2005/8/layout/orgChart1"/>
    <dgm:cxn modelId="{BE29B5F9-B6D5-4A77-8DBE-8DC8B04E50B3}" type="presParOf" srcId="{5748A244-3BE0-4D8F-924C-05C7C4CDA8B0}" destId="{6F349DC3-FE51-4E1C-A287-088118B92958}" srcOrd="0" destOrd="0" presId="urn:microsoft.com/office/officeart/2005/8/layout/orgChart1"/>
    <dgm:cxn modelId="{20E92F82-EBC1-4D9B-BB6A-E281006C40F5}" type="presParOf" srcId="{5748A244-3BE0-4D8F-924C-05C7C4CDA8B0}" destId="{026A83A3-3F84-443E-80D9-85D3E1B45363}" srcOrd="1" destOrd="0" presId="urn:microsoft.com/office/officeart/2005/8/layout/orgChart1"/>
    <dgm:cxn modelId="{D6E5E01E-B332-4642-85C6-D03CF38B4F50}" type="presParOf" srcId="{026A83A3-3F84-443E-80D9-85D3E1B45363}" destId="{3E06253D-727F-4621-8093-3F91EE02DEBE}" srcOrd="0" destOrd="0" presId="urn:microsoft.com/office/officeart/2005/8/layout/orgChart1"/>
    <dgm:cxn modelId="{68A63E21-5345-4649-90A0-430639F4427B}" type="presParOf" srcId="{3E06253D-727F-4621-8093-3F91EE02DEBE}" destId="{12AD027C-6C36-4323-AF11-AD6616565EB0}" srcOrd="0" destOrd="0" presId="urn:microsoft.com/office/officeart/2005/8/layout/orgChart1"/>
    <dgm:cxn modelId="{57BD5097-CA0A-4B8C-9055-485716AD3CE9}" type="presParOf" srcId="{3E06253D-727F-4621-8093-3F91EE02DEBE}" destId="{65FBDB17-8DA5-48EA-AA8A-88B858F67BC2}" srcOrd="1" destOrd="0" presId="urn:microsoft.com/office/officeart/2005/8/layout/orgChart1"/>
    <dgm:cxn modelId="{9D63F901-6063-4581-90F7-6A4EB0AC724F}" type="presParOf" srcId="{026A83A3-3F84-443E-80D9-85D3E1B45363}" destId="{7E55287F-9416-438B-B245-CC7AB250B810}" srcOrd="1" destOrd="0" presId="urn:microsoft.com/office/officeart/2005/8/layout/orgChart1"/>
    <dgm:cxn modelId="{49E9A220-0226-4D4F-B736-A9F9341656BD}" type="presParOf" srcId="{026A83A3-3F84-443E-80D9-85D3E1B45363}" destId="{8E9334D6-CE5B-4BA7-95FA-749CDE80D3A1}" srcOrd="2" destOrd="0" presId="urn:microsoft.com/office/officeart/2005/8/layout/orgChart1"/>
    <dgm:cxn modelId="{B8995517-6EF6-41C4-AE14-AAFA8826E9E6}" type="presParOf" srcId="{5748A244-3BE0-4D8F-924C-05C7C4CDA8B0}" destId="{88EEF519-DB73-47F0-B46E-8A989A7EA699}" srcOrd="2" destOrd="0" presId="urn:microsoft.com/office/officeart/2005/8/layout/orgChart1"/>
    <dgm:cxn modelId="{6CAD11A5-A1DB-4A91-8BC2-6407AD13D013}" type="presParOf" srcId="{5748A244-3BE0-4D8F-924C-05C7C4CDA8B0}" destId="{5011C91C-2D9C-4374-A485-E46D3FCE856A}" srcOrd="3" destOrd="0" presId="urn:microsoft.com/office/officeart/2005/8/layout/orgChart1"/>
    <dgm:cxn modelId="{7FE39851-9296-48F7-8653-8AD3E8B859F1}" type="presParOf" srcId="{5011C91C-2D9C-4374-A485-E46D3FCE856A}" destId="{DA9BE19A-4C51-4DBE-80B1-1EE79426E9D3}" srcOrd="0" destOrd="0" presId="urn:microsoft.com/office/officeart/2005/8/layout/orgChart1"/>
    <dgm:cxn modelId="{711815A9-6563-465B-93FC-2F5045D6A752}" type="presParOf" srcId="{DA9BE19A-4C51-4DBE-80B1-1EE79426E9D3}" destId="{9A255D1F-3916-46AD-AC11-62EF13ACE219}" srcOrd="0" destOrd="0" presId="urn:microsoft.com/office/officeart/2005/8/layout/orgChart1"/>
    <dgm:cxn modelId="{C23F3F9E-A4ED-4D52-9D0D-97B63A7BCAB5}" type="presParOf" srcId="{DA9BE19A-4C51-4DBE-80B1-1EE79426E9D3}" destId="{AA789368-FD80-4132-B5BB-FB491694302C}" srcOrd="1" destOrd="0" presId="urn:microsoft.com/office/officeart/2005/8/layout/orgChart1"/>
    <dgm:cxn modelId="{0DC9AEC2-CD8F-4B2F-9283-E5CF88A3E530}" type="presParOf" srcId="{5011C91C-2D9C-4374-A485-E46D3FCE856A}" destId="{F9695623-8B2D-401B-98DB-98C236C6AF28}" srcOrd="1" destOrd="0" presId="urn:microsoft.com/office/officeart/2005/8/layout/orgChart1"/>
    <dgm:cxn modelId="{FF87863A-7095-43C6-8310-C7279F8624DC}" type="presParOf" srcId="{5011C91C-2D9C-4374-A485-E46D3FCE856A}" destId="{7570245D-D7BB-4CEB-B91D-FEE1041E501A}" srcOrd="2" destOrd="0" presId="urn:microsoft.com/office/officeart/2005/8/layout/orgChart1"/>
    <dgm:cxn modelId="{088C3B5A-67F9-4C9D-A0B2-6A2C933220DA}" type="presParOf" srcId="{72D48515-C103-40C1-A55E-C9442FA3D173}" destId="{26A1AA4C-4378-427D-B8FA-BF4C187BC28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EEF519-DB73-47F0-B46E-8A989A7EA699}">
      <dsp:nvSpPr>
        <dsp:cNvPr id="0" name=""/>
        <dsp:cNvSpPr/>
      </dsp:nvSpPr>
      <dsp:spPr>
        <a:xfrm>
          <a:off x="2490787" y="1666870"/>
          <a:ext cx="1363076" cy="473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567"/>
              </a:lnTo>
              <a:lnTo>
                <a:pt x="1363076" y="236567"/>
              </a:lnTo>
              <a:lnTo>
                <a:pt x="1363076" y="4731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349DC3-FE51-4E1C-A287-088118B92958}">
      <dsp:nvSpPr>
        <dsp:cNvPr id="0" name=""/>
        <dsp:cNvSpPr/>
      </dsp:nvSpPr>
      <dsp:spPr>
        <a:xfrm>
          <a:off x="1127710" y="1666870"/>
          <a:ext cx="1363076" cy="473134"/>
        </a:xfrm>
        <a:custGeom>
          <a:avLst/>
          <a:gdLst/>
          <a:ahLst/>
          <a:cxnLst/>
          <a:rect l="0" t="0" r="0" b="0"/>
          <a:pathLst>
            <a:path>
              <a:moveTo>
                <a:pt x="1363076" y="0"/>
              </a:moveTo>
              <a:lnTo>
                <a:pt x="1363076" y="236567"/>
              </a:lnTo>
              <a:lnTo>
                <a:pt x="0" y="236567"/>
              </a:lnTo>
              <a:lnTo>
                <a:pt x="0" y="4731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7898E5-D8E0-43D3-AB70-6161A935D18D}">
      <dsp:nvSpPr>
        <dsp:cNvPr id="0" name=""/>
        <dsp:cNvSpPr/>
      </dsp:nvSpPr>
      <dsp:spPr>
        <a:xfrm>
          <a:off x="1364277" y="540360"/>
          <a:ext cx="2253019" cy="1126509"/>
        </a:xfrm>
        <a:prstGeom prst="rect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dirty="0"/>
            <a:t>COVID – 19 prevention CAP</a:t>
          </a:r>
        </a:p>
      </dsp:txBody>
      <dsp:txXfrm>
        <a:off x="1364277" y="540360"/>
        <a:ext cx="2253019" cy="1126509"/>
      </dsp:txXfrm>
    </dsp:sp>
    <dsp:sp modelId="{12AD027C-6C36-4323-AF11-AD6616565EB0}">
      <dsp:nvSpPr>
        <dsp:cNvPr id="0" name=""/>
        <dsp:cNvSpPr/>
      </dsp:nvSpPr>
      <dsp:spPr>
        <a:xfrm>
          <a:off x="1201" y="2140004"/>
          <a:ext cx="2253019" cy="1504284"/>
        </a:xfrm>
        <a:prstGeom prst="rect">
          <a:avLst/>
        </a:prstGeom>
        <a:solidFill>
          <a:srgbClr val="92D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dirty="0"/>
            <a:t>It will help the user to maintain a good habit of not touching the face</a:t>
          </a:r>
        </a:p>
      </dsp:txBody>
      <dsp:txXfrm>
        <a:off x="1201" y="2140004"/>
        <a:ext cx="2253019" cy="1504284"/>
      </dsp:txXfrm>
    </dsp:sp>
    <dsp:sp modelId="{9A255D1F-3916-46AD-AC11-62EF13ACE219}">
      <dsp:nvSpPr>
        <dsp:cNvPr id="0" name=""/>
        <dsp:cNvSpPr/>
      </dsp:nvSpPr>
      <dsp:spPr>
        <a:xfrm>
          <a:off x="2727354" y="2140004"/>
          <a:ext cx="2253019" cy="1504284"/>
        </a:xfrm>
        <a:prstGeom prst="rect">
          <a:avLst/>
        </a:prstGeom>
        <a:solidFill>
          <a:srgbClr val="92D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dirty="0"/>
            <a:t>It will alert the user for </a:t>
          </a:r>
          <a:r>
            <a:rPr lang="en-IN" sz="2100" kern="1200" dirty="0" err="1"/>
            <a:t>covid</a:t>
          </a:r>
          <a:r>
            <a:rPr lang="en-IN" sz="2100" kern="1200" dirty="0"/>
            <a:t> suspected person near him/her. </a:t>
          </a:r>
        </a:p>
      </dsp:txBody>
      <dsp:txXfrm>
        <a:off x="2727354" y="2140004"/>
        <a:ext cx="2253019" cy="15042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18AAC-DF9F-4FB5-96F1-FA43F9784F7D}" type="datetimeFigureOut">
              <a:rPr lang="en-IN" smtClean="0"/>
              <a:t>11-07-2020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8C272E-2AF9-4598-A6A6-FA348DC4E13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8331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06D5-A9C8-4759-AFAB-3F4D92A2F818}" type="datetimeFigureOut">
              <a:rPr lang="en-IN" smtClean="0"/>
              <a:t>11-07-2020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8DD8786-9172-45B5-94FE-DBFE9C507D9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5140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06D5-A9C8-4759-AFAB-3F4D92A2F818}" type="datetimeFigureOut">
              <a:rPr lang="en-IN" smtClean="0"/>
              <a:t>11-07-2020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D8786-9172-45B5-94FE-DBFE9C507D9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7104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06D5-A9C8-4759-AFAB-3F4D92A2F818}" type="datetimeFigureOut">
              <a:rPr lang="en-IN" smtClean="0"/>
              <a:t>11-07-2020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D8786-9172-45B5-94FE-DBFE9C507D9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9889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06D5-A9C8-4759-AFAB-3F4D92A2F818}" type="datetimeFigureOut">
              <a:rPr lang="en-IN" smtClean="0"/>
              <a:t>11-07-2020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D8786-9172-45B5-94FE-DBFE9C507D9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7840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9B606D5-A9C8-4759-AFAB-3F4D92A2F818}" type="datetimeFigureOut">
              <a:rPr lang="en-IN" smtClean="0"/>
              <a:t>11-07-2020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8DD8786-9172-45B5-94FE-DBFE9C507D9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6200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06D5-A9C8-4759-AFAB-3F4D92A2F818}" type="datetimeFigureOut">
              <a:rPr lang="en-IN" smtClean="0"/>
              <a:t>11-07-2020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D8786-9172-45B5-94FE-DBFE9C507D9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7897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06D5-A9C8-4759-AFAB-3F4D92A2F818}" type="datetimeFigureOut">
              <a:rPr lang="en-IN" smtClean="0"/>
              <a:t>11-07-2020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D8786-9172-45B5-94FE-DBFE9C507D9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491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06D5-A9C8-4759-AFAB-3F4D92A2F818}" type="datetimeFigureOut">
              <a:rPr lang="en-IN" smtClean="0"/>
              <a:t>11-07-2020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D8786-9172-45B5-94FE-DBFE9C507D9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4036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06D5-A9C8-4759-AFAB-3F4D92A2F818}" type="datetimeFigureOut">
              <a:rPr lang="en-IN" smtClean="0"/>
              <a:t>11-07-2020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D8786-9172-45B5-94FE-DBFE9C507D9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0568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06D5-A9C8-4759-AFAB-3F4D92A2F818}" type="datetimeFigureOut">
              <a:rPr lang="en-IN" smtClean="0"/>
              <a:t>11-07-2020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D8786-9172-45B5-94FE-DBFE9C507D9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110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06D5-A9C8-4759-AFAB-3F4D92A2F818}" type="datetimeFigureOut">
              <a:rPr lang="en-IN" smtClean="0"/>
              <a:t>11-07-2020</a:t>
            </a:fld>
            <a:endParaRPr lang="en-IN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D8786-9172-45B5-94FE-DBFE9C507D9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9510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9B606D5-A9C8-4759-AFAB-3F4D92A2F818}" type="datetimeFigureOut">
              <a:rPr lang="en-IN" smtClean="0"/>
              <a:t>11-07-2020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8DD8786-9172-45B5-94FE-DBFE9C507D9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022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6" r:id="rId1"/>
    <p:sldLayoutId id="2147484287" r:id="rId2"/>
    <p:sldLayoutId id="2147484288" r:id="rId3"/>
    <p:sldLayoutId id="2147484289" r:id="rId4"/>
    <p:sldLayoutId id="2147484290" r:id="rId5"/>
    <p:sldLayoutId id="2147484291" r:id="rId6"/>
    <p:sldLayoutId id="2147484292" r:id="rId7"/>
    <p:sldLayoutId id="2147484293" r:id="rId8"/>
    <p:sldLayoutId id="2147484294" r:id="rId9"/>
    <p:sldLayoutId id="2147484295" r:id="rId10"/>
    <p:sldLayoutId id="21474842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g"/><Relationship Id="rId7" Type="http://schemas.openxmlformats.org/officeDocument/2006/relationships/image" Target="../media/image15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76863B-BF75-4E7A-9F1A-7812716415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6311" y="1127860"/>
            <a:ext cx="9966960" cy="3035808"/>
          </a:xfrm>
        </p:spPr>
        <p:txBody>
          <a:bodyPr/>
          <a:lstStyle/>
          <a:p>
            <a:pPr algn="ctr"/>
            <a:r>
              <a:rPr lang="en-IN" sz="4000" b="1" u="sng" dirty="0">
                <a:highlight>
                  <a:srgbClr val="FFFF00"/>
                </a:highlight>
              </a:rPr>
              <a:t/>
            </a:r>
            <a:br>
              <a:rPr lang="en-IN" sz="4000" b="1" u="sng" dirty="0">
                <a:highlight>
                  <a:srgbClr val="FFFF00"/>
                </a:highlight>
              </a:rPr>
            </a:br>
            <a:r>
              <a:rPr lang="en-IN" sz="4000" b="1" u="sng" dirty="0">
                <a:highlight>
                  <a:srgbClr val="FFFF00"/>
                </a:highlight>
              </a:rPr>
              <a:t> </a:t>
            </a:r>
            <a:r>
              <a:rPr lang="en-IN" sz="4000" b="1" u="sng" dirty="0">
                <a:highlight>
                  <a:srgbClr val="FFFF00"/>
                </a:highlight>
              </a:rPr>
              <a:t>Do not touch face CAP  </a:t>
            </a:r>
            <a:br>
              <a:rPr lang="en-IN" sz="4000" b="1" u="sng" dirty="0">
                <a:highlight>
                  <a:srgbClr val="FFFF00"/>
                </a:highlight>
              </a:rPr>
            </a:br>
            <a:r>
              <a:rPr lang="en-IN" sz="4000" b="1" u="sng" dirty="0">
                <a:highlight>
                  <a:srgbClr val="FFFF00"/>
                </a:highlight>
              </a:rPr>
              <a:t>and</a:t>
            </a:r>
            <a:br>
              <a:rPr lang="en-IN" sz="4000" b="1" u="sng" dirty="0">
                <a:highlight>
                  <a:srgbClr val="FFFF00"/>
                </a:highlight>
              </a:rPr>
            </a:br>
            <a:r>
              <a:rPr lang="en-IN" sz="4000" b="1" u="sng" dirty="0">
                <a:highlight>
                  <a:srgbClr val="FFFF00"/>
                </a:highlight>
              </a:rPr>
              <a:t> temperature detection system</a:t>
            </a:r>
            <a:endParaRPr lang="en-IN" sz="4000" b="1" u="sng" dirty="0">
              <a:highlight>
                <a:srgbClr val="FFFF00"/>
              </a:highligh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D22455D-ADB4-4831-931D-10057A0A8D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6311" y="4362449"/>
            <a:ext cx="8635364" cy="2132183"/>
          </a:xfrm>
        </p:spPr>
        <p:txBody>
          <a:bodyPr>
            <a:normAutofit fontScale="25000" lnSpcReduction="20000"/>
          </a:bodyPr>
          <a:lstStyle/>
          <a:p>
            <a:endParaRPr lang="en-IN" sz="3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3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1200" dirty="0">
                <a:latin typeface="Calibri" panose="020F0502020204030204" pitchFamily="34" charset="0"/>
                <a:cs typeface="Calibri" panose="020F0502020204030204" pitchFamily="34" charset="0"/>
              </a:rPr>
              <a:t>Team members  :  1. Akash </a:t>
            </a:r>
            <a:r>
              <a:rPr lang="en-IN" sz="11200" dirty="0" err="1">
                <a:latin typeface="Calibri" panose="020F0502020204030204" pitchFamily="34" charset="0"/>
                <a:cs typeface="Calibri" panose="020F0502020204030204" pitchFamily="34" charset="0"/>
              </a:rPr>
              <a:t>Chetia</a:t>
            </a:r>
            <a:r>
              <a:rPr lang="en-IN" sz="1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IN" sz="112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2. Reckon </a:t>
            </a:r>
            <a:r>
              <a:rPr lang="en-IN" sz="1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Mazumdar</a:t>
            </a:r>
            <a:endParaRPr lang="en-IN" sz="1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12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3. </a:t>
            </a:r>
            <a:r>
              <a:rPr lang="en-IN" sz="11200" dirty="0" err="1">
                <a:latin typeface="Calibri" panose="020F0502020204030204" pitchFamily="34" charset="0"/>
                <a:cs typeface="Calibri" panose="020F0502020204030204" pitchFamily="34" charset="0"/>
              </a:rPr>
              <a:t>Kunjal</a:t>
            </a:r>
            <a:r>
              <a:rPr lang="en-IN" sz="1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1200" dirty="0" err="1">
                <a:latin typeface="Calibri" panose="020F0502020204030204" pitchFamily="34" charset="0"/>
                <a:cs typeface="Calibri" panose="020F0502020204030204" pitchFamily="34" charset="0"/>
              </a:rPr>
              <a:t>Sarma</a:t>
            </a:r>
            <a:endParaRPr lang="en-IN" sz="1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b="1" dirty="0"/>
          </a:p>
          <a:p>
            <a:r>
              <a:rPr lang="en-IN" b="1" dirty="0"/>
              <a:t> 			</a:t>
            </a:r>
          </a:p>
          <a:p>
            <a:pPr marL="457200" indent="-457200">
              <a:buAutoNum type="arabicPeriod"/>
            </a:pPr>
            <a:endParaRPr lang="en-IN" b="1" dirty="0"/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9F94DD7-AE60-4B47-B6BE-E60361D545D6}"/>
              </a:ext>
            </a:extLst>
          </p:cNvPr>
          <p:cNvSpPr txBox="1"/>
          <p:nvPr/>
        </p:nvSpPr>
        <p:spPr>
          <a:xfrm>
            <a:off x="3926681" y="3847560"/>
            <a:ext cx="3776663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B050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TEAM NAME :  </a:t>
            </a:r>
            <a:r>
              <a:rPr lang="en-IN" sz="2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LACHIT</a:t>
            </a:r>
          </a:p>
          <a:p>
            <a:pPr algn="ctr"/>
            <a:r>
              <a:rPr lang="en-IN" sz="2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TEAM No. :12</a:t>
            </a:r>
            <a:endParaRPr lang="en-IN" sz="2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771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6BCB3B53-79CA-43FE-ABDA-8DF887270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685800"/>
            <a:ext cx="10058400" cy="1048893"/>
          </a:xfrm>
        </p:spPr>
        <p:txBody>
          <a:bodyPr>
            <a:normAutofit/>
          </a:bodyPr>
          <a:lstStyle/>
          <a:p>
            <a:pPr algn="ctr"/>
            <a:r>
              <a:rPr lang="en-US" sz="4000" u="sng" dirty="0" smtClean="0"/>
              <a:t>CONTENTS</a:t>
            </a:r>
            <a:endParaRPr lang="en-IN" sz="4000" u="sng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553C6D58-1917-4CF9-B1EB-66DDDD8AB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571625"/>
            <a:ext cx="10058400" cy="460057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Objective.</a:t>
            </a:r>
          </a:p>
          <a:p>
            <a:pPr>
              <a:lnSpc>
                <a:spcPct val="100000"/>
              </a:lnSpc>
            </a:pP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Significance of project.</a:t>
            </a:r>
          </a:p>
          <a:p>
            <a:pPr>
              <a:lnSpc>
                <a:spcPct val="100000"/>
              </a:lnSpc>
            </a:pP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Our approach.</a:t>
            </a:r>
          </a:p>
          <a:p>
            <a:pPr>
              <a:lnSpc>
                <a:spcPct val="100000"/>
              </a:lnSpc>
            </a:pP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Working.</a:t>
            </a:r>
          </a:p>
          <a:p>
            <a:pPr>
              <a:lnSpc>
                <a:spcPct val="100000"/>
              </a:lnSpc>
            </a:pP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Methodology.</a:t>
            </a:r>
          </a:p>
          <a:p>
            <a:pPr>
              <a:lnSpc>
                <a:spcPct val="100000"/>
              </a:lnSpc>
            </a:pP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Project Requirements and estimated cost.</a:t>
            </a:r>
          </a:p>
          <a:p>
            <a:pPr>
              <a:lnSpc>
                <a:spcPct val="100000"/>
              </a:lnSpc>
            </a:pP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Existing solution 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Vs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our 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solution.</a:t>
            </a:r>
          </a:p>
          <a:p>
            <a:pPr>
              <a:lnSpc>
                <a:spcPct val="100000"/>
              </a:lnSpc>
            </a:pP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Show stoppers.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Conclusion.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736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391ED7-F46D-412B-89D6-F129021FD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u="sng" dirty="0"/>
              <a:t>Objective</a:t>
            </a:r>
            <a:endParaRPr lang="en-IN" sz="40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68382A7-1244-43AB-A3DE-5495923CC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212" y="2465451"/>
            <a:ext cx="9569576" cy="2670049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endParaRPr lang="en-IN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IN" sz="2600" dirty="0">
                <a:latin typeface="Calibri" panose="020F0502020204030204" pitchFamily="34" charset="0"/>
                <a:cs typeface="Calibri" panose="020F0502020204030204" pitchFamily="34" charset="0"/>
              </a:rPr>
              <a:t>The threat of coronavirus disease caused by a novel coronavirus SARS-Cov2 is becoming a life-threatening situation across the </a:t>
            </a:r>
            <a:r>
              <a:rPr lang="en-IN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globe.</a:t>
            </a:r>
            <a:r>
              <a:rPr lang="en-IN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So</a:t>
            </a:r>
            <a:r>
              <a:rPr lang="en-IN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600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IN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ur </a:t>
            </a:r>
            <a:r>
              <a:rPr lang="en-IN" sz="2600" dirty="0">
                <a:latin typeface="Calibri" panose="020F0502020204030204" pitchFamily="34" charset="0"/>
                <a:cs typeface="Calibri" panose="020F0502020204030204" pitchFamily="34" charset="0"/>
              </a:rPr>
              <a:t>main objective is to implement a system that will help and ensure the authority and every individual to get early live updates and warnings of the possible COVID-19 victim and the places vulnerable to the contracting virus. </a:t>
            </a:r>
            <a:r>
              <a:rPr lang="en-IN" sz="2600" dirty="0">
                <a:latin typeface="Calibri" panose="020F0502020204030204" pitchFamily="34" charset="0"/>
                <a:cs typeface="Calibri" panose="020F0502020204030204" pitchFamily="34" charset="0"/>
              </a:rPr>
              <a:t>Also  to prevent people to touch their faces which will keep a check on the people getting infected due to the virus. </a:t>
            </a:r>
          </a:p>
          <a:p>
            <a:pPr marL="0" indent="0" algn="ctr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8469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43A930-32AA-4FDA-9B47-F9F4BA556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01268"/>
          </a:xfrm>
        </p:spPr>
        <p:txBody>
          <a:bodyPr/>
          <a:lstStyle/>
          <a:p>
            <a:r>
              <a:rPr lang="en-IN" dirty="0"/>
              <a:t>Significance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3C79CD7-36BF-4A8E-BB89-9B132D64B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The following are the benefits listed as follows: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Ensures safety from suspected Covid-19 victims.</a:t>
            </a:r>
          </a:p>
          <a:p>
            <a:r>
              <a:rPr lang="en-IN" dirty="0"/>
              <a:t>Stores live data (body temperature and location) on the cloud.</a:t>
            </a:r>
          </a:p>
          <a:p>
            <a:r>
              <a:rPr lang="en-IN" dirty="0" smtClean="0"/>
              <a:t>Helps to keep track of the suspected covid-19 cases.  </a:t>
            </a:r>
            <a:endParaRPr lang="en-IN" dirty="0" smtClean="0"/>
          </a:p>
          <a:p>
            <a:r>
              <a:rPr lang="en-IN" dirty="0"/>
              <a:t>Prevents the bad practice of touching face as it is against the health   recommendation.             </a:t>
            </a:r>
            <a:r>
              <a:rPr lang="en-IN" dirty="0" smtClean="0"/>
              <a:t>        </a:t>
            </a:r>
            <a:endParaRPr lang="en-IN" dirty="0"/>
          </a:p>
          <a:p>
            <a:r>
              <a:rPr lang="en-IN" dirty="0"/>
              <a:t>Capability to give early warning of abnormal body temperature to the nearby person in contact.     </a:t>
            </a:r>
          </a:p>
          <a:p>
            <a:r>
              <a:rPr lang="en-IN" dirty="0"/>
              <a:t>It will be a cost-effective and efficient solution.        </a:t>
            </a:r>
          </a:p>
        </p:txBody>
      </p:sp>
    </p:spTree>
    <p:extLst>
      <p:ext uri="{BB962C8B-B14F-4D97-AF65-F5344CB8AC3E}">
        <p14:creationId xmlns:p14="http://schemas.microsoft.com/office/powerpoint/2010/main" val="227104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D92243-20F0-445E-9D48-797354041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849" y="95029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Our </a:t>
            </a:r>
            <a:r>
              <a:rPr lang="en-US" sz="4000" dirty="0" smtClean="0"/>
              <a:t>approach</a:t>
            </a:r>
            <a:endParaRPr lang="en-IN" sz="4000" dirty="0"/>
          </a:p>
        </p:txBody>
      </p:sp>
      <p:sp>
        <p:nvSpPr>
          <p:cNvPr id="35" name="TextBox 34"/>
          <p:cNvSpPr txBox="1"/>
          <p:nvPr/>
        </p:nvSpPr>
        <p:spPr>
          <a:xfrm>
            <a:off x="1081825" y="1481070"/>
            <a:ext cx="56070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As we all know that fever is a major symptom of </a:t>
            </a:r>
            <a:r>
              <a:rPr lang="en-IN" dirty="0" err="1" smtClean="0"/>
              <a:t>Covid</a:t>
            </a:r>
            <a:r>
              <a:rPr lang="en-IN" dirty="0" smtClean="0"/>
              <a:t> -19 .So our idea is based on the application of temperature sensor to collect temperature data of the body and detect suspected covid-19 patients</a:t>
            </a:r>
            <a:r>
              <a:rPr lang="en-IN" dirty="0" smtClean="0"/>
              <a:t>. It will also prevent the bad practice of touching face frequently with the help of UV sensor.</a:t>
            </a:r>
            <a:endParaRPr lang="en-IN" dirty="0"/>
          </a:p>
        </p:txBody>
      </p:sp>
      <p:grpSp>
        <p:nvGrpSpPr>
          <p:cNvPr id="15" name="Group 14"/>
          <p:cNvGrpSpPr/>
          <p:nvPr/>
        </p:nvGrpSpPr>
        <p:grpSpPr>
          <a:xfrm>
            <a:off x="7090678" y="1481070"/>
            <a:ext cx="4899554" cy="4560941"/>
            <a:chOff x="6536885" y="1266985"/>
            <a:chExt cx="5655115" cy="512985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68" t="27452" r="29877" b="19078"/>
            <a:stretch/>
          </p:blipFill>
          <p:spPr>
            <a:xfrm>
              <a:off x="6688827" y="2011022"/>
              <a:ext cx="4893972" cy="3361387"/>
            </a:xfrm>
            <a:prstGeom prst="rect">
              <a:avLst/>
            </a:prstGeom>
          </p:spPr>
        </p:pic>
        <p:cxnSp>
          <p:nvCxnSpPr>
            <p:cNvPr id="17" name="Straight Arrow Connector 16">
              <a:extLst>
                <a:ext uri="{FF2B5EF4-FFF2-40B4-BE49-F238E27FC236}">
                  <a16:creationId xmlns="" xmlns:a16="http://schemas.microsoft.com/office/drawing/2014/main" id="{61290E4D-3D24-4AEE-8A6C-43344DABBA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59166" y="2341315"/>
              <a:ext cx="263006" cy="1350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="" xmlns:a16="http://schemas.microsoft.com/office/drawing/2014/main" id="{C7EDE4BE-D64F-449F-A157-1184739D2A6C}"/>
                </a:ext>
              </a:extLst>
            </p:cNvPr>
            <p:cNvCxnSpPr/>
            <p:nvPr/>
          </p:nvCxnSpPr>
          <p:spPr>
            <a:xfrm flipH="1">
              <a:off x="7142241" y="4822345"/>
              <a:ext cx="246459" cy="8567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="" xmlns:a16="http://schemas.microsoft.com/office/drawing/2014/main" id="{58BC66FE-2E81-4A40-8A6D-BD66A96DD203}"/>
                </a:ext>
              </a:extLst>
            </p:cNvPr>
            <p:cNvCxnSpPr>
              <a:cxnSpLocks/>
            </p:cNvCxnSpPr>
            <p:nvPr/>
          </p:nvCxnSpPr>
          <p:spPr>
            <a:xfrm>
              <a:off x="8088571" y="4110773"/>
              <a:ext cx="961041" cy="15682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="" xmlns:a16="http://schemas.microsoft.com/office/drawing/2014/main" id="{669449CF-0A19-413F-BD10-C33EF7428A60}"/>
                </a:ext>
              </a:extLst>
            </p:cNvPr>
            <p:cNvCxnSpPr>
              <a:cxnSpLocks/>
            </p:cNvCxnSpPr>
            <p:nvPr/>
          </p:nvCxnSpPr>
          <p:spPr>
            <a:xfrm>
              <a:off x="8989097" y="4417422"/>
              <a:ext cx="1742340" cy="12616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760FB3D9-9596-454B-9457-48BA914735D0}"/>
                </a:ext>
              </a:extLst>
            </p:cNvPr>
            <p:cNvSpPr/>
            <p:nvPr/>
          </p:nvSpPr>
          <p:spPr>
            <a:xfrm>
              <a:off x="6536885" y="5704428"/>
              <a:ext cx="1332334" cy="69241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UV Sensor</a:t>
              </a:r>
              <a:endParaRPr lang="en-IN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E38D50EB-DA4C-47AE-83D9-A4219DF33093}"/>
                </a:ext>
              </a:extLst>
            </p:cNvPr>
            <p:cNvSpPr/>
            <p:nvPr/>
          </p:nvSpPr>
          <p:spPr>
            <a:xfrm>
              <a:off x="7969099" y="5704428"/>
              <a:ext cx="1809486" cy="66704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Arduino</a:t>
              </a:r>
              <a:endParaRPr lang="en-IN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66622E0A-1940-4AA3-9F27-0F2E4B0935C9}"/>
                </a:ext>
              </a:extLst>
            </p:cNvPr>
            <p:cNvSpPr/>
            <p:nvPr/>
          </p:nvSpPr>
          <p:spPr>
            <a:xfrm>
              <a:off x="9995942" y="5679058"/>
              <a:ext cx="2046909" cy="69241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BT Module</a:t>
              </a:r>
              <a:endParaRPr lang="en-IN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="" xmlns:a16="http://schemas.microsoft.com/office/drawing/2014/main" id="{87231BE7-FBDA-4C6B-B229-D2040AE43363}"/>
                </a:ext>
              </a:extLst>
            </p:cNvPr>
            <p:cNvSpPr/>
            <p:nvPr/>
          </p:nvSpPr>
          <p:spPr>
            <a:xfrm>
              <a:off x="10882716" y="1682977"/>
              <a:ext cx="1309284" cy="61916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Battery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="" xmlns:a16="http://schemas.microsoft.com/office/drawing/2014/main" id="{61290E4D-3D24-4AEE-8A6C-43344DABBA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290220" y="1985652"/>
              <a:ext cx="309714" cy="21251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="" xmlns:a16="http://schemas.microsoft.com/office/drawing/2014/main" id="{87231BE7-FBDA-4C6B-B229-D2040AE43363}"/>
                </a:ext>
              </a:extLst>
            </p:cNvPr>
            <p:cNvSpPr/>
            <p:nvPr/>
          </p:nvSpPr>
          <p:spPr>
            <a:xfrm>
              <a:off x="9341300" y="1339212"/>
              <a:ext cx="1309284" cy="61916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Buzzer</a:t>
              </a:r>
              <a:endParaRPr lang="en-IN" dirty="0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="" xmlns:a16="http://schemas.microsoft.com/office/drawing/2014/main" id="{61290E4D-3D24-4AEE-8A6C-43344DABBA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69091" y="1958376"/>
              <a:ext cx="288503" cy="16941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="" xmlns:a16="http://schemas.microsoft.com/office/drawing/2014/main" id="{87231BE7-FBDA-4C6B-B229-D2040AE43363}"/>
                </a:ext>
              </a:extLst>
            </p:cNvPr>
            <p:cNvSpPr/>
            <p:nvPr/>
          </p:nvSpPr>
          <p:spPr>
            <a:xfrm>
              <a:off x="7142241" y="1266985"/>
              <a:ext cx="1823826" cy="61916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Temperature sensor</a:t>
              </a:r>
              <a:endParaRPr lang="en-IN" dirty="0"/>
            </a:p>
          </p:txBody>
        </p:sp>
      </p:grpSp>
      <p:graphicFrame>
        <p:nvGraphicFramePr>
          <p:cNvPr id="37" name="Content Placeholder 8">
            <a:extLst>
              <a:ext uri="{FF2B5EF4-FFF2-40B4-BE49-F238E27FC236}">
                <a16:creationId xmlns:a16="http://schemas.microsoft.com/office/drawing/2014/main" xmlns="" id="{D03F1F28-1F80-4958-B0BC-0612DE14D5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1070232"/>
              </p:ext>
            </p:extLst>
          </p:nvPr>
        </p:nvGraphicFramePr>
        <p:xfrm>
          <a:off x="844274" y="2848923"/>
          <a:ext cx="4981575" cy="4184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5399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B89EB8-D667-40BB-AD77-7604D0283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1421" y="226446"/>
            <a:ext cx="6750177" cy="705993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working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ED55BAC5-A6EF-4A30-85A3-B78F802CC6A0}"/>
              </a:ext>
            </a:extLst>
          </p:cNvPr>
          <p:cNvSpPr/>
          <p:nvPr/>
        </p:nvSpPr>
        <p:spPr>
          <a:xfrm>
            <a:off x="172777" y="794531"/>
            <a:ext cx="37783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dirty="0"/>
              <a:t> </a:t>
            </a:r>
            <a:r>
              <a:rPr lang="en-IN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Covid</a:t>
            </a: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 suspected Tracing/detection system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47" y="1990231"/>
            <a:ext cx="3417487" cy="21359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76" y="4613975"/>
            <a:ext cx="3394258" cy="2121411"/>
          </a:xfrm>
          <a:prstGeom prst="rect">
            <a:avLst/>
          </a:prstGeom>
        </p:spPr>
      </p:pic>
      <p:sp>
        <p:nvSpPr>
          <p:cNvPr id="6" name="Line Callout 1 5"/>
          <p:cNvSpPr/>
          <p:nvPr/>
        </p:nvSpPr>
        <p:spPr>
          <a:xfrm>
            <a:off x="3542445" y="1665818"/>
            <a:ext cx="1596980" cy="612156"/>
          </a:xfrm>
          <a:prstGeom prst="borderCallout1">
            <a:avLst>
              <a:gd name="adj1" fmla="val 46100"/>
              <a:gd name="adj2" fmla="val -1075"/>
              <a:gd name="adj3" fmla="val 173512"/>
              <a:gd name="adj4" fmla="val -2220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chemeClr val="tx1"/>
                </a:solidFill>
              </a:rPr>
              <a:t>Normal body temperature</a:t>
            </a:r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16" name="Line Callout 1 15"/>
          <p:cNvSpPr/>
          <p:nvPr/>
        </p:nvSpPr>
        <p:spPr>
          <a:xfrm>
            <a:off x="3542445" y="4278038"/>
            <a:ext cx="1596980" cy="723622"/>
          </a:xfrm>
          <a:prstGeom prst="borderCallout1">
            <a:avLst>
              <a:gd name="adj1" fmla="val 46100"/>
              <a:gd name="adj2" fmla="val -1075"/>
              <a:gd name="adj3" fmla="val 169304"/>
              <a:gd name="adj4" fmla="val -2784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chemeClr val="tx1"/>
                </a:solidFill>
              </a:rPr>
              <a:t>Body temperature above 38 </a:t>
            </a:r>
            <a:r>
              <a:rPr lang="en-IN" sz="1400" b="1" dirty="0">
                <a:solidFill>
                  <a:schemeClr val="tx1"/>
                </a:solidFill>
              </a:rPr>
              <a:t>°</a:t>
            </a:r>
            <a:r>
              <a:rPr lang="en-IN" sz="1400" b="1" dirty="0" smtClean="0">
                <a:solidFill>
                  <a:schemeClr val="tx1"/>
                </a:solidFill>
              </a:rPr>
              <a:t>C</a:t>
            </a:r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18" name="Line Callout 1 17"/>
          <p:cNvSpPr/>
          <p:nvPr/>
        </p:nvSpPr>
        <p:spPr>
          <a:xfrm>
            <a:off x="162360" y="1652940"/>
            <a:ext cx="1596980" cy="430422"/>
          </a:xfrm>
          <a:prstGeom prst="borderCallout1">
            <a:avLst>
              <a:gd name="adj1" fmla="val 52411"/>
              <a:gd name="adj2" fmla="val 101344"/>
              <a:gd name="adj3" fmla="val 214505"/>
              <a:gd name="adj4" fmla="val 88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rgbClr val="92D050"/>
                </a:solidFill>
              </a:rPr>
              <a:t>Everything OK✔</a:t>
            </a:r>
            <a:endParaRPr lang="en-IN" sz="1400" b="1" dirty="0">
              <a:solidFill>
                <a:srgbClr val="92D050"/>
              </a:solidFill>
            </a:endParaRPr>
          </a:p>
        </p:txBody>
      </p:sp>
      <p:sp>
        <p:nvSpPr>
          <p:cNvPr id="19" name="Line Callout 1 18"/>
          <p:cNvSpPr/>
          <p:nvPr/>
        </p:nvSpPr>
        <p:spPr>
          <a:xfrm>
            <a:off x="270457" y="4230734"/>
            <a:ext cx="1791484" cy="766482"/>
          </a:xfrm>
          <a:prstGeom prst="borderCallout1">
            <a:avLst>
              <a:gd name="adj1" fmla="val 52411"/>
              <a:gd name="adj2" fmla="val 101344"/>
              <a:gd name="adj3" fmla="val 163492"/>
              <a:gd name="adj4" fmla="val 8258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rgbClr val="FF0000"/>
                </a:solidFill>
              </a:rPr>
              <a:t>Warning </a:t>
            </a:r>
          </a:p>
          <a:p>
            <a:pPr algn="ctr"/>
            <a:r>
              <a:rPr lang="en-IN" sz="1400" b="1" dirty="0" smtClean="0">
                <a:solidFill>
                  <a:srgbClr val="FF0000"/>
                </a:solidFill>
              </a:rPr>
              <a:t>Suspected covid-19 case</a:t>
            </a:r>
            <a:endParaRPr lang="en-IN" sz="1400" b="1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F3943C75-EDAD-4F5C-900C-E00219BF6672}"/>
              </a:ext>
            </a:extLst>
          </p:cNvPr>
          <p:cNvSpPr/>
          <p:nvPr/>
        </p:nvSpPr>
        <p:spPr>
          <a:xfrm>
            <a:off x="8194457" y="929796"/>
            <a:ext cx="2865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b="1" dirty="0"/>
              <a:t>Do not touch face 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system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287976BF-1A8C-429A-9A5C-0D5A7A4CAC8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49" t="7815" r="21370" b="10774"/>
          <a:stretch/>
        </p:blipFill>
        <p:spPr>
          <a:xfrm>
            <a:off x="8400220" y="1635789"/>
            <a:ext cx="2660022" cy="2475207"/>
          </a:xfrm>
          <a:prstGeom prst="rect">
            <a:avLst/>
          </a:prstGeom>
        </p:spPr>
      </p:pic>
      <p:sp>
        <p:nvSpPr>
          <p:cNvPr id="14" name="Line Callout 1 8">
            <a:extLst>
              <a:ext uri="{FF2B5EF4-FFF2-40B4-BE49-F238E27FC236}">
                <a16:creationId xmlns:a16="http://schemas.microsoft.com/office/drawing/2014/main" xmlns="" id="{654B7148-DB02-4CE3-969A-37B0E0B96E1A}"/>
              </a:ext>
            </a:extLst>
          </p:cNvPr>
          <p:cNvSpPr/>
          <p:nvPr/>
        </p:nvSpPr>
        <p:spPr>
          <a:xfrm>
            <a:off x="6185226" y="1795270"/>
            <a:ext cx="1700018" cy="576183"/>
          </a:xfrm>
          <a:prstGeom prst="borderCallout1">
            <a:avLst>
              <a:gd name="adj1" fmla="val 56787"/>
              <a:gd name="adj2" fmla="val 98976"/>
              <a:gd name="adj3" fmla="val 152837"/>
              <a:gd name="adj4" fmla="val 15272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No hand detected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3A38572-3D4E-42F5-B39C-77F2CD339308}"/>
              </a:ext>
            </a:extLst>
          </p:cNvPr>
          <p:cNvSpPr txBox="1"/>
          <p:nvPr/>
        </p:nvSpPr>
        <p:spPr>
          <a:xfrm>
            <a:off x="6139343" y="2880341"/>
            <a:ext cx="219157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92D050"/>
                </a:solidFill>
              </a:rPr>
              <a:t>Everything OK ✅</a:t>
            </a:r>
          </a:p>
          <a:p>
            <a:endParaRPr lang="en-IN" sz="2000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23C51292-D19F-4969-B4BF-8E5F4A5C312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42" t="11204" r="24242" b="7027"/>
          <a:stretch/>
        </p:blipFill>
        <p:spPr>
          <a:xfrm>
            <a:off x="8502115" y="4230734"/>
            <a:ext cx="2558127" cy="2452029"/>
          </a:xfrm>
          <a:prstGeom prst="rect">
            <a:avLst/>
          </a:prstGeom>
        </p:spPr>
      </p:pic>
      <p:sp>
        <p:nvSpPr>
          <p:cNvPr id="20" name="Line Callout 1 10">
            <a:extLst>
              <a:ext uri="{FF2B5EF4-FFF2-40B4-BE49-F238E27FC236}">
                <a16:creationId xmlns:a16="http://schemas.microsoft.com/office/drawing/2014/main" xmlns="" id="{7473D9D1-75AB-40D9-88CF-A171A04088A3}"/>
              </a:ext>
            </a:extLst>
          </p:cNvPr>
          <p:cNvSpPr/>
          <p:nvPr/>
        </p:nvSpPr>
        <p:spPr>
          <a:xfrm>
            <a:off x="6425277" y="4390384"/>
            <a:ext cx="1611846" cy="606832"/>
          </a:xfrm>
          <a:prstGeom prst="borderCallout1">
            <a:avLst>
              <a:gd name="adj1" fmla="val 58797"/>
              <a:gd name="adj2" fmla="val 101167"/>
              <a:gd name="adj3" fmla="val 171148"/>
              <a:gd name="adj4" fmla="val 16092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Hand detected !!!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730909B2-E92B-47F2-97B4-BAFD0FAB924B}"/>
              </a:ext>
            </a:extLst>
          </p:cNvPr>
          <p:cNvSpPr txBox="1"/>
          <p:nvPr/>
        </p:nvSpPr>
        <p:spPr>
          <a:xfrm>
            <a:off x="5960285" y="5714072"/>
            <a:ext cx="25418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92D050"/>
                </a:solidFill>
              </a:rPr>
              <a:t> </a:t>
            </a:r>
            <a:r>
              <a:rPr lang="en-IN" b="1" dirty="0">
                <a:solidFill>
                  <a:srgbClr val="FF0000"/>
                </a:solidFill>
              </a:rPr>
              <a:t>Buzzer activated ✗</a:t>
            </a:r>
            <a:endParaRPr lang="en-IN" sz="2000" b="1" dirty="0">
              <a:solidFill>
                <a:srgbClr val="FF0000"/>
              </a:solidFill>
            </a:endParaRPr>
          </a:p>
          <a:p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54661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5002B1-76CF-4225-A36F-0F6728C3E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078" y="108967"/>
            <a:ext cx="10058400" cy="772668"/>
          </a:xfrm>
        </p:spPr>
        <p:txBody>
          <a:bodyPr>
            <a:normAutofit/>
          </a:bodyPr>
          <a:lstStyle/>
          <a:p>
            <a:pPr algn="ctr"/>
            <a:r>
              <a:rPr lang="en-IN" sz="2800" b="1" u="sng" dirty="0"/>
              <a:t>Methodology</a:t>
            </a:r>
            <a:r>
              <a:rPr lang="en-IN" sz="2800" dirty="0"/>
              <a:t>: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F8913DB5-6FCD-4164-B4EF-0175FC29EB21}"/>
              </a:ext>
            </a:extLst>
          </p:cNvPr>
          <p:cNvSpPr/>
          <p:nvPr/>
        </p:nvSpPr>
        <p:spPr>
          <a:xfrm>
            <a:off x="1100109" y="853260"/>
            <a:ext cx="9572625" cy="506484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IN" dirty="0" smtClean="0"/>
              <a:t>The project will be based on the integration of both software and hardware components. The system will function with the help of a temperature sensor, BT Module, and a mobile application (android/</a:t>
            </a:r>
            <a:r>
              <a:rPr lang="en-IN" dirty="0" err="1" smtClean="0"/>
              <a:t>iOS</a:t>
            </a:r>
            <a:r>
              <a:rPr lang="en-IN" dirty="0" smtClean="0"/>
              <a:t>). It is divided into two parts which are as follows :</a:t>
            </a:r>
          </a:p>
          <a:p>
            <a:pPr algn="just">
              <a:lnSpc>
                <a:spcPct val="107000"/>
              </a:lnSpc>
            </a:pPr>
            <a:endParaRPr lang="en-IN" dirty="0" smtClean="0"/>
          </a:p>
          <a:p>
            <a:pPr marL="34290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IN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 not touch the face system - This system will function with the help of a UV-sensor, a buzzer, and </a:t>
            </a:r>
            <a:r>
              <a:rPr lang="en-IN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Arduino</a:t>
            </a:r>
            <a:r>
              <a:rPr lang="en-IN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07000"/>
              </a:lnSpc>
              <a:buFont typeface="+mj-lt"/>
              <a:buAutoNum type="arabicPeriod"/>
            </a:pP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buFont typeface="+mj-lt"/>
              <a:buAutoNum type="arabicPeriod"/>
            </a:pPr>
            <a:endParaRPr lang="en-IN" b="1" dirty="0" smtClean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buFont typeface="+mj-lt"/>
              <a:buAutoNum type="arabicPeriod"/>
            </a:pP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Body Temperature detection system to keep track of possible COVID-19 cases - The system will function with the help of a temperature sensor, BT </a:t>
            </a:r>
            <a:r>
              <a:rPr lang="en-IN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Module, </a:t>
            </a:r>
            <a:r>
              <a:rPr lang="en-IN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Arduino</a:t>
            </a:r>
            <a:r>
              <a:rPr lang="en-IN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a mobile application (android/</a:t>
            </a:r>
            <a:r>
              <a:rPr lang="en-IN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iOS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 </a:t>
            </a:r>
          </a:p>
          <a:p>
            <a:pPr marL="342900" indent="-342900" algn="just">
              <a:lnSpc>
                <a:spcPct val="107000"/>
              </a:lnSpc>
              <a:buFont typeface="+mj-lt"/>
              <a:buAutoNum type="arabicPeriod"/>
            </a:pPr>
            <a:endParaRPr lang="en-IN" b="1" dirty="0" smtClean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IN" sz="17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IN" sz="17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IN" sz="17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17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408563" y="4463676"/>
            <a:ext cx="10538438" cy="2242112"/>
            <a:chOff x="134296" y="4070676"/>
            <a:chExt cx="10538438" cy="2242112"/>
          </a:xfrm>
        </p:grpSpPr>
        <p:grpSp>
          <p:nvGrpSpPr>
            <p:cNvPr id="3" name="Group 2"/>
            <p:cNvGrpSpPr/>
            <p:nvPr/>
          </p:nvGrpSpPr>
          <p:grpSpPr>
            <a:xfrm>
              <a:off x="134296" y="4070676"/>
              <a:ext cx="10538438" cy="2242112"/>
              <a:chOff x="951167" y="2953932"/>
              <a:chExt cx="10481041" cy="2749746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="" xmlns:a16="http://schemas.microsoft.com/office/drawing/2014/main" id="{6753EEE5-C695-4C5B-A762-0CD4747A9A48}"/>
                  </a:ext>
                </a:extLst>
              </p:cNvPr>
              <p:cNvSpPr/>
              <p:nvPr/>
            </p:nvSpPr>
            <p:spPr>
              <a:xfrm>
                <a:off x="951167" y="3059001"/>
                <a:ext cx="1666494" cy="70485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dirty="0"/>
                  <a:t>Abnormal Temperature</a:t>
                </a:r>
              </a:p>
            </p:txBody>
          </p:sp>
          <p:sp>
            <p:nvSpPr>
              <p:cNvPr id="14" name="Arrow: Right 13">
                <a:extLst>
                  <a:ext uri="{FF2B5EF4-FFF2-40B4-BE49-F238E27FC236}">
                    <a16:creationId xmlns="" xmlns:a16="http://schemas.microsoft.com/office/drawing/2014/main" id="{5F9D2E22-E1E1-4EEA-BEDB-8186C1BCC736}"/>
                  </a:ext>
                </a:extLst>
              </p:cNvPr>
              <p:cNvSpPr/>
              <p:nvPr/>
            </p:nvSpPr>
            <p:spPr>
              <a:xfrm>
                <a:off x="2736342" y="3421968"/>
                <a:ext cx="425196" cy="16192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="" xmlns:a16="http://schemas.microsoft.com/office/drawing/2014/main" id="{A735E471-A9B5-48DE-B9F0-96DF9450F464}"/>
                  </a:ext>
                </a:extLst>
              </p:cNvPr>
              <p:cNvSpPr/>
              <p:nvPr/>
            </p:nvSpPr>
            <p:spPr>
              <a:xfrm>
                <a:off x="3382470" y="2953932"/>
                <a:ext cx="1666493" cy="88582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dirty="0"/>
                  <a:t>Temperature </a:t>
                </a:r>
              </a:p>
              <a:p>
                <a:pPr algn="ctr"/>
                <a:r>
                  <a:rPr lang="en-IN" sz="1400" dirty="0" smtClean="0"/>
                  <a:t>Sensor data collected</a:t>
                </a:r>
                <a:endParaRPr lang="en-IN" sz="1400" dirty="0"/>
              </a:p>
            </p:txBody>
          </p:sp>
          <p:sp>
            <p:nvSpPr>
              <p:cNvPr id="16" name="Arrow: Right 15">
                <a:extLst>
                  <a:ext uri="{FF2B5EF4-FFF2-40B4-BE49-F238E27FC236}">
                    <a16:creationId xmlns="" xmlns:a16="http://schemas.microsoft.com/office/drawing/2014/main" id="{C0BB5423-E34E-4A6D-AE5A-854AAC79C21E}"/>
                  </a:ext>
                </a:extLst>
              </p:cNvPr>
              <p:cNvSpPr/>
              <p:nvPr/>
            </p:nvSpPr>
            <p:spPr>
              <a:xfrm>
                <a:off x="5141984" y="3396846"/>
                <a:ext cx="441197" cy="16192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="" xmlns:a16="http://schemas.microsoft.com/office/drawing/2014/main" id="{25F3A510-9ED0-4D90-A81D-D03D1A04082D}"/>
                  </a:ext>
                </a:extLst>
              </p:cNvPr>
              <p:cNvSpPr/>
              <p:nvPr/>
            </p:nvSpPr>
            <p:spPr>
              <a:xfrm>
                <a:off x="5762452" y="2967322"/>
                <a:ext cx="1774313" cy="104775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dirty="0" smtClean="0"/>
                  <a:t>Data send to mobile app via BT module and </a:t>
                </a:r>
                <a:r>
                  <a:rPr lang="en-IN" sz="1400" dirty="0" err="1" smtClean="0"/>
                  <a:t>arduino</a:t>
                </a:r>
                <a:r>
                  <a:rPr lang="en-IN" sz="1400" dirty="0" smtClean="0"/>
                  <a:t>.</a:t>
                </a:r>
                <a:endParaRPr lang="en-IN" sz="1400" dirty="0"/>
              </a:p>
            </p:txBody>
          </p:sp>
          <p:sp>
            <p:nvSpPr>
              <p:cNvPr id="18" name="Arrow: Right 17">
                <a:extLst>
                  <a:ext uri="{FF2B5EF4-FFF2-40B4-BE49-F238E27FC236}">
                    <a16:creationId xmlns="" xmlns:a16="http://schemas.microsoft.com/office/drawing/2014/main" id="{F3F42AE1-9197-4764-A096-A6DD36975A8B}"/>
                  </a:ext>
                </a:extLst>
              </p:cNvPr>
              <p:cNvSpPr/>
              <p:nvPr/>
            </p:nvSpPr>
            <p:spPr>
              <a:xfrm>
                <a:off x="7716036" y="3382266"/>
                <a:ext cx="447675" cy="20178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="" xmlns:a16="http://schemas.microsoft.com/office/drawing/2014/main" id="{8D796109-C3E1-4AB1-A53D-4FEF87988BF9}"/>
                  </a:ext>
                </a:extLst>
              </p:cNvPr>
              <p:cNvSpPr/>
              <p:nvPr/>
            </p:nvSpPr>
            <p:spPr>
              <a:xfrm>
                <a:off x="8275914" y="2967322"/>
                <a:ext cx="2867954" cy="116380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dirty="0"/>
                  <a:t>Mobile </a:t>
                </a:r>
                <a:r>
                  <a:rPr lang="en-IN" sz="1400" dirty="0" smtClean="0"/>
                  <a:t>application stores the temperature data and users GPS location Data on cloud.</a:t>
                </a:r>
                <a:endParaRPr lang="en-IN" sz="1400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="" xmlns:a16="http://schemas.microsoft.com/office/drawing/2014/main" id="{DF1F84C9-5005-4A9F-B910-EFFC496EF458}"/>
                  </a:ext>
                </a:extLst>
              </p:cNvPr>
              <p:cNvSpPr/>
              <p:nvPr/>
            </p:nvSpPr>
            <p:spPr>
              <a:xfrm>
                <a:off x="7346363" y="4789278"/>
                <a:ext cx="4085845" cy="914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dirty="0" smtClean="0"/>
                  <a:t>The same data is used to warn other users and helps </a:t>
                </a:r>
                <a:r>
                  <a:rPr lang="en-IN" sz="1400" dirty="0" smtClean="0"/>
                  <a:t>them </a:t>
                </a:r>
                <a:r>
                  <a:rPr lang="en-IN" sz="1400" dirty="0" smtClean="0"/>
                  <a:t>to take preventive measures.</a:t>
                </a:r>
                <a:endParaRPr lang="en-IN" sz="1400" dirty="0"/>
              </a:p>
            </p:txBody>
          </p:sp>
        </p:grpSp>
        <p:sp>
          <p:nvSpPr>
            <p:cNvPr id="20" name="Arrow: Right 17">
              <a:extLst>
                <a:ext uri="{FF2B5EF4-FFF2-40B4-BE49-F238E27FC236}">
                  <a16:creationId xmlns="" xmlns:a16="http://schemas.microsoft.com/office/drawing/2014/main" id="{F3F42AE1-9197-4764-A096-A6DD36975A8B}"/>
                </a:ext>
              </a:extLst>
            </p:cNvPr>
            <p:cNvSpPr/>
            <p:nvPr/>
          </p:nvSpPr>
          <p:spPr>
            <a:xfrm rot="5400000">
              <a:off x="8612890" y="5224079"/>
              <a:ext cx="450127" cy="1645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408563" y="2771221"/>
            <a:ext cx="6556247" cy="628650"/>
            <a:chOff x="1063753" y="2733675"/>
            <a:chExt cx="6556247" cy="62865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39454D5B-5955-46DC-9538-ABBE8A862E3F}"/>
                </a:ext>
              </a:extLst>
            </p:cNvPr>
            <p:cNvSpPr/>
            <p:nvPr/>
          </p:nvSpPr>
          <p:spPr>
            <a:xfrm>
              <a:off x="1063753" y="2733675"/>
              <a:ext cx="1393698" cy="62865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Hand Detected 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CB90B094-A5A9-4F0B-A589-805BA2686E71}"/>
                </a:ext>
              </a:extLst>
            </p:cNvPr>
            <p:cNvSpPr/>
            <p:nvPr/>
          </p:nvSpPr>
          <p:spPr>
            <a:xfrm>
              <a:off x="3038475" y="2733675"/>
              <a:ext cx="981075" cy="62865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U.V sensor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25A07760-0AEE-41A9-BB99-76BC2F7A7B6E}"/>
                </a:ext>
              </a:extLst>
            </p:cNvPr>
            <p:cNvSpPr/>
            <p:nvPr/>
          </p:nvSpPr>
          <p:spPr>
            <a:xfrm>
              <a:off x="4762500" y="2733675"/>
              <a:ext cx="1057275" cy="62865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400" dirty="0" err="1" smtClean="0"/>
                <a:t>Arduino</a:t>
              </a:r>
              <a:endParaRPr lang="en-IN" sz="14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84C8B64E-D6A9-4A36-806B-E34D9D6E7296}"/>
                </a:ext>
              </a:extLst>
            </p:cNvPr>
            <p:cNvSpPr/>
            <p:nvPr/>
          </p:nvSpPr>
          <p:spPr>
            <a:xfrm>
              <a:off x="6562725" y="2733675"/>
              <a:ext cx="1057275" cy="62865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Alarms Buzzer</a:t>
              </a:r>
            </a:p>
          </p:txBody>
        </p:sp>
        <p:sp>
          <p:nvSpPr>
            <p:cNvPr id="27" name="Arrow: Right 9">
              <a:extLst>
                <a:ext uri="{FF2B5EF4-FFF2-40B4-BE49-F238E27FC236}">
                  <a16:creationId xmlns:a16="http://schemas.microsoft.com/office/drawing/2014/main" xmlns="" id="{58D77A2B-362F-4A7D-A74E-4A79215FE0F0}"/>
                </a:ext>
              </a:extLst>
            </p:cNvPr>
            <p:cNvSpPr/>
            <p:nvPr/>
          </p:nvSpPr>
          <p:spPr>
            <a:xfrm>
              <a:off x="2546604" y="3028950"/>
              <a:ext cx="425196" cy="16192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Arrow: Right 10">
              <a:extLst>
                <a:ext uri="{FF2B5EF4-FFF2-40B4-BE49-F238E27FC236}">
                  <a16:creationId xmlns:a16="http://schemas.microsoft.com/office/drawing/2014/main" xmlns="" id="{0C108F48-ACCC-495D-951D-767DDA8D4B33}"/>
                </a:ext>
              </a:extLst>
            </p:cNvPr>
            <p:cNvSpPr/>
            <p:nvPr/>
          </p:nvSpPr>
          <p:spPr>
            <a:xfrm>
              <a:off x="4100512" y="2986087"/>
              <a:ext cx="500063" cy="20478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Arrow: Right 11">
              <a:extLst>
                <a:ext uri="{FF2B5EF4-FFF2-40B4-BE49-F238E27FC236}">
                  <a16:creationId xmlns:a16="http://schemas.microsoft.com/office/drawing/2014/main" xmlns="" id="{34AA3F50-FBAA-4FDE-BFA7-A35DBCDBE831}"/>
                </a:ext>
              </a:extLst>
            </p:cNvPr>
            <p:cNvSpPr/>
            <p:nvPr/>
          </p:nvSpPr>
          <p:spPr>
            <a:xfrm>
              <a:off x="5924550" y="3028950"/>
              <a:ext cx="447677" cy="16192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168664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55921B-B652-4D0A-9915-7B444CA18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268016"/>
            <a:ext cx="7054977" cy="1153668"/>
          </a:xfrm>
        </p:spPr>
        <p:txBody>
          <a:bodyPr>
            <a:normAutofit fontScale="90000"/>
          </a:bodyPr>
          <a:lstStyle/>
          <a:p>
            <a:r>
              <a:rPr lang="en-IN" sz="3100" b="1" dirty="0"/>
              <a:t>Project Requirements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6D55644-D456-4028-BC8D-F2A1B0C63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030310"/>
            <a:ext cx="10058400" cy="5640946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HC-SR04 ultrasonic </a:t>
            </a:r>
            <a:r>
              <a:rPr lang="en-IN" dirty="0" smtClean="0"/>
              <a:t>sensor </a:t>
            </a:r>
          </a:p>
          <a:p>
            <a:endParaRPr lang="en-IN" dirty="0" smtClean="0"/>
          </a:p>
          <a:p>
            <a:r>
              <a:rPr lang="en-IN" dirty="0"/>
              <a:t>Buzzer</a:t>
            </a:r>
          </a:p>
          <a:p>
            <a:endParaRPr lang="en-IN" dirty="0"/>
          </a:p>
          <a:p>
            <a:r>
              <a:rPr lang="en-IN" dirty="0" smtClean="0"/>
              <a:t>Temperature sensor (TMP 36) </a:t>
            </a:r>
            <a:endParaRPr lang="en-IN" dirty="0"/>
          </a:p>
          <a:p>
            <a:endParaRPr lang="en-IN" dirty="0"/>
          </a:p>
          <a:p>
            <a:r>
              <a:rPr lang="en-IN" dirty="0"/>
              <a:t>CAP </a:t>
            </a:r>
          </a:p>
          <a:p>
            <a:endParaRPr lang="en-IN" dirty="0"/>
          </a:p>
          <a:p>
            <a:r>
              <a:rPr lang="en-IN" dirty="0"/>
              <a:t> HC-05 Bluetooth </a:t>
            </a:r>
            <a:r>
              <a:rPr lang="en-IN" dirty="0" smtClean="0"/>
              <a:t>Module</a:t>
            </a:r>
          </a:p>
          <a:p>
            <a:endParaRPr lang="en-IN" dirty="0"/>
          </a:p>
          <a:p>
            <a:r>
              <a:rPr lang="en-IN" dirty="0" err="1" smtClean="0"/>
              <a:t>Arduino</a:t>
            </a:r>
            <a:r>
              <a:rPr lang="en-IN" dirty="0" smtClean="0"/>
              <a:t> </a:t>
            </a:r>
          </a:p>
          <a:p>
            <a:endParaRPr lang="en-IN" dirty="0"/>
          </a:p>
          <a:p>
            <a:r>
              <a:rPr lang="en-IN" dirty="0" smtClean="0"/>
              <a:t>9V Battery</a:t>
            </a:r>
          </a:p>
          <a:p>
            <a:endParaRPr lang="en-IN" dirty="0"/>
          </a:p>
          <a:p>
            <a:r>
              <a:rPr lang="en-IN" dirty="0" smtClean="0"/>
              <a:t>Android </a:t>
            </a:r>
            <a:r>
              <a:rPr lang="en-IN" dirty="0" smtClean="0"/>
              <a:t>app</a:t>
            </a:r>
          </a:p>
          <a:p>
            <a:endParaRPr lang="en-IN" dirty="0" smtClean="0"/>
          </a:p>
          <a:p>
            <a:r>
              <a:rPr lang="en-IN" dirty="0" smtClean="0"/>
              <a:t>Cloud data </a:t>
            </a:r>
            <a:r>
              <a:rPr lang="en-IN" dirty="0" smtClean="0"/>
              <a:t>hosting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38C48E3F-5CF8-4AA8-8F57-45D86F3E009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635" y="2723065"/>
            <a:ext cx="1022891" cy="7998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3BA5F0BA-E908-4F51-8A21-93C191FB34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313" y="3483172"/>
            <a:ext cx="735222" cy="7352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276" y="2175833"/>
            <a:ext cx="834120" cy="695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353" y="4108910"/>
            <a:ext cx="715428" cy="7154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65" t="15755" r="23712" b="16714"/>
          <a:stretch/>
        </p:blipFill>
        <p:spPr>
          <a:xfrm>
            <a:off x="2587104" y="4824338"/>
            <a:ext cx="618222" cy="834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54C13681-87C9-4046-A588-11344838AC85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955" y="963648"/>
            <a:ext cx="811556" cy="4712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82998525-5370-4089-8AB9-1E75487C5632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194" y="1547524"/>
            <a:ext cx="1017747" cy="5948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81846" y="3756729"/>
            <a:ext cx="5688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Estimated project cost : </a:t>
            </a:r>
            <a:r>
              <a:rPr lang="en-IN" sz="2400" dirty="0"/>
              <a:t>₹500 - ₹900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11364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BB2CDA2-B8DC-4D1B-BF19-F33A1A1E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966" y="875763"/>
            <a:ext cx="10611289" cy="5512158"/>
          </a:xfrm>
        </p:spPr>
        <p:txBody>
          <a:bodyPr>
            <a:normAutofit fontScale="85000" lnSpcReduction="20000"/>
          </a:bodyPr>
          <a:lstStyle/>
          <a:p>
            <a:r>
              <a:rPr lang="en-IN" sz="2600" b="1" dirty="0"/>
              <a:t>Existing </a:t>
            </a:r>
            <a:r>
              <a:rPr lang="en-IN" sz="2600" b="1" dirty="0" smtClean="0"/>
              <a:t>solution </a:t>
            </a:r>
            <a:r>
              <a:rPr lang="en-IN" sz="2600" b="1" dirty="0" err="1" smtClean="0"/>
              <a:t>Vs</a:t>
            </a:r>
            <a:r>
              <a:rPr lang="en-IN" sz="2600" b="1" dirty="0" smtClean="0"/>
              <a:t> </a:t>
            </a:r>
            <a:r>
              <a:rPr lang="en-IN" sz="2600" b="1" dirty="0"/>
              <a:t>our solution</a:t>
            </a:r>
            <a:r>
              <a:rPr lang="en-IN" sz="2600" b="1" dirty="0" smtClean="0"/>
              <a:t>:</a:t>
            </a:r>
          </a:p>
          <a:p>
            <a:r>
              <a:rPr lang="en-IN" dirty="0" smtClean="0"/>
              <a:t>The most common solution to track covid-19 patients is the </a:t>
            </a:r>
            <a:r>
              <a:rPr lang="en-IN" dirty="0" err="1" smtClean="0"/>
              <a:t>Arogya</a:t>
            </a:r>
            <a:r>
              <a:rPr lang="en-IN" dirty="0" smtClean="0"/>
              <a:t> </a:t>
            </a:r>
            <a:r>
              <a:rPr lang="en-IN" dirty="0" err="1" smtClean="0"/>
              <a:t>Setu</a:t>
            </a:r>
            <a:r>
              <a:rPr lang="en-IN" dirty="0" smtClean="0"/>
              <a:t> app. But the app requires</a:t>
            </a:r>
          </a:p>
          <a:p>
            <a:pPr marL="0" indent="0">
              <a:buNone/>
            </a:pPr>
            <a:r>
              <a:rPr lang="en-IN" dirty="0" smtClean="0"/>
              <a:t> the user to provide their data manually, but our solution is more optimized and automatic.</a:t>
            </a:r>
            <a:endParaRPr lang="en-IN" dirty="0"/>
          </a:p>
          <a:p>
            <a:endParaRPr lang="en-IN" b="1" dirty="0"/>
          </a:p>
          <a:p>
            <a:r>
              <a:rPr lang="en-IN" sz="2600" b="1" dirty="0" smtClean="0"/>
              <a:t>Show stoppers</a:t>
            </a:r>
          </a:p>
          <a:p>
            <a:r>
              <a:rPr lang="en-IN" dirty="0" smtClean="0"/>
              <a:t>The device should be handled carefully.</a:t>
            </a:r>
          </a:p>
          <a:p>
            <a:r>
              <a:rPr lang="en-IN" dirty="0" smtClean="0"/>
              <a:t>It only gives the data of suspected </a:t>
            </a:r>
            <a:r>
              <a:rPr lang="en-IN" dirty="0" err="1" smtClean="0"/>
              <a:t>covid</a:t>
            </a:r>
            <a:r>
              <a:rPr lang="en-IN" dirty="0" smtClean="0"/>
              <a:t> cases not confirmed </a:t>
            </a:r>
            <a:r>
              <a:rPr lang="en-IN" dirty="0" err="1" smtClean="0"/>
              <a:t>covid</a:t>
            </a:r>
            <a:r>
              <a:rPr lang="en-IN" dirty="0" smtClean="0"/>
              <a:t> cases.</a:t>
            </a:r>
            <a:endParaRPr lang="en-IN" dirty="0"/>
          </a:p>
          <a:p>
            <a:endParaRPr lang="en-IN" b="1" dirty="0"/>
          </a:p>
          <a:p>
            <a:endParaRPr lang="en-IN" b="1" dirty="0"/>
          </a:p>
          <a:p>
            <a:r>
              <a:rPr lang="en-IN" sz="2600" b="1" dirty="0" smtClean="0"/>
              <a:t>Conclusion</a:t>
            </a:r>
            <a:endParaRPr lang="en-IN" sz="2600" b="1" dirty="0"/>
          </a:p>
          <a:p>
            <a:r>
              <a:rPr lang="en-IN" dirty="0">
                <a:cs typeface="Calibri" panose="020F0502020204030204" pitchFamily="34" charset="0"/>
              </a:rPr>
              <a:t>Thus we conclude that our </a:t>
            </a:r>
            <a:r>
              <a:rPr lang="en-IN" dirty="0" smtClean="0">
                <a:cs typeface="Calibri" panose="020F0502020204030204" pitchFamily="34" charset="0"/>
              </a:rPr>
              <a:t>do not touch face cap and temperature </a:t>
            </a:r>
            <a:r>
              <a:rPr lang="en-IN" dirty="0">
                <a:cs typeface="Calibri" panose="020F0502020204030204" pitchFamily="34" charset="0"/>
              </a:rPr>
              <a:t>detection system is affordable, effective and an easy to </a:t>
            </a:r>
            <a:r>
              <a:rPr lang="en-IN" dirty="0" smtClean="0">
                <a:cs typeface="Calibri" panose="020F0502020204030204" pitchFamily="34" charset="0"/>
              </a:rPr>
              <a:t>use </a:t>
            </a:r>
            <a:r>
              <a:rPr lang="en-IN" dirty="0">
                <a:cs typeface="Calibri" panose="020F0502020204030204" pitchFamily="34" charset="0"/>
              </a:rPr>
              <a:t>solution for </a:t>
            </a:r>
            <a:r>
              <a:rPr lang="en-IN" dirty="0" smtClean="0">
                <a:cs typeface="Calibri" panose="020F0502020204030204" pitchFamily="34" charset="0"/>
              </a:rPr>
              <a:t>everyone </a:t>
            </a:r>
            <a:r>
              <a:rPr lang="en-IN" dirty="0">
                <a:cs typeface="Calibri" panose="020F0502020204030204" pitchFamily="34" charset="0"/>
              </a:rPr>
              <a:t>to maintain proper social </a:t>
            </a:r>
            <a:r>
              <a:rPr lang="en-IN" dirty="0" smtClean="0">
                <a:cs typeface="Calibri" panose="020F0502020204030204" pitchFamily="34" charset="0"/>
              </a:rPr>
              <a:t>distancing and to maintain the good habit of not touching the face </a:t>
            </a:r>
            <a:r>
              <a:rPr lang="en-IN" dirty="0">
                <a:cs typeface="Calibri" panose="020F0502020204030204" pitchFamily="34" charset="0"/>
              </a:rPr>
              <a:t>during this corona pandemic. </a:t>
            </a:r>
          </a:p>
          <a:p>
            <a:endParaRPr lang="en-IN" b="1" dirty="0"/>
          </a:p>
          <a:p>
            <a:endParaRPr lang="en-IN" b="1" dirty="0"/>
          </a:p>
          <a:p>
            <a:pPr marL="0" indent="0">
              <a:buNone/>
            </a:pPr>
            <a:r>
              <a:rPr lang="en-IN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8380508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586</TotalTime>
  <Words>677</Words>
  <Application>Microsoft Office PowerPoint</Application>
  <PresentationFormat>Widescreen</PresentationFormat>
  <Paragraphs>112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Rockwell</vt:lpstr>
      <vt:lpstr>Rockwell Condensed</vt:lpstr>
      <vt:lpstr>Times New Roman</vt:lpstr>
      <vt:lpstr>Wingdings</vt:lpstr>
      <vt:lpstr>Wood Type</vt:lpstr>
      <vt:lpstr>  Do not touch face CAP   and  temperature detection system</vt:lpstr>
      <vt:lpstr>CONTENTS</vt:lpstr>
      <vt:lpstr>Objective</vt:lpstr>
      <vt:lpstr>Significance of project</vt:lpstr>
      <vt:lpstr>Our approach</vt:lpstr>
      <vt:lpstr>working</vt:lpstr>
      <vt:lpstr>Methodology: </vt:lpstr>
      <vt:lpstr>Project Requirements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not touch face CAP and temperature detection system</dc:title>
  <dc:creator>NEHA CHETIA</dc:creator>
  <cp:lastModifiedBy>Reckon</cp:lastModifiedBy>
  <cp:revision>67</cp:revision>
  <dcterms:created xsi:type="dcterms:W3CDTF">2020-07-09T05:12:36Z</dcterms:created>
  <dcterms:modified xsi:type="dcterms:W3CDTF">2020-07-11T16:39:42Z</dcterms:modified>
</cp:coreProperties>
</file>