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61" r:id="rId7"/>
    <p:sldId id="264" r:id="rId8"/>
    <p:sldId id="269" r:id="rId9"/>
    <p:sldId id="263" r:id="rId10"/>
    <p:sldId id="270" r:id="rId11"/>
    <p:sldId id="271" r:id="rId12"/>
    <p:sldId id="272" r:id="rId13"/>
    <p:sldId id="265" r:id="rId14"/>
    <p:sldId id="273"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5" autoAdjust="0"/>
    <p:restoredTop sz="94660"/>
  </p:normalViewPr>
  <p:slideViewPr>
    <p:cSldViewPr>
      <p:cViewPr varScale="1">
        <p:scale>
          <a:sx n="68" d="100"/>
          <a:sy n="68" d="100"/>
        </p:scale>
        <p:origin x="-654"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E:\akash\Employee%20performance%20dataset.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pivotSource>
    <c:name>[Employee performance dataset.csv]Sheet1!PivotTable1</c:name>
    <c:fmtId val="8"/>
  </c:pivotSource>
  <c:chart>
    <c:title>
      <c:tx>
        <c:rich>
          <a:bodyPr rot="0" vert="horz"/>
          <a:lstStyle/>
          <a:p>
            <a:pPr>
              <a:defRPr/>
            </a:pPr>
            <a:r>
              <a:rPr lang="en-IN"/>
              <a:t>EMPLOYEE PERFORMANCE ANALYSIS</a:t>
            </a:r>
          </a:p>
        </c:rich>
      </c:tx>
      <c:overlay val="0"/>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floor>
    <c:sideWall>
      <c:thickness val="0"/>
    </c:sideWall>
    <c:backWall>
      <c:thickness val="0"/>
    </c:backWall>
    <c:plotArea>
      <c:layout/>
      <c:bar3DChart>
        <c:barDir val="col"/>
        <c:grouping val="clustered"/>
        <c:varyColors val="0"/>
        <c:ser>
          <c:idx val="0"/>
          <c:order val="0"/>
          <c:tx>
            <c:strRef>
              <c:f>Sheet1!$B$3:$B$4</c:f>
              <c:strCache>
                <c:ptCount val="1"/>
                <c:pt idx="0">
                  <c:v>HIGH</c:v>
                </c:pt>
              </c:strCache>
            </c:strRef>
          </c:tx>
          <c:invertIfNegative val="0"/>
          <c:dLbls>
            <c:spPr>
              <a:noFill/>
              <a:ln>
                <a:noFill/>
              </a:ln>
              <a:effectLst/>
            </c:spPr>
            <c:txPr>
              <a:bodyPr rot="0" vert="horz"/>
              <a:lstStyle/>
              <a:p>
                <a:pP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Sheet1!$A$5:$A$9</c:f>
              <c:strCache>
                <c:ptCount val="4"/>
                <c:pt idx="0">
                  <c:v>Engineering</c:v>
                </c:pt>
                <c:pt idx="1">
                  <c:v>Finance</c:v>
                </c:pt>
                <c:pt idx="2">
                  <c:v>HR</c:v>
                </c:pt>
                <c:pt idx="3">
                  <c:v>Marketing</c:v>
                </c:pt>
              </c:strCache>
            </c:strRef>
          </c:cat>
          <c:val>
            <c:numRef>
              <c:f>Sheet1!$B$5:$B$9</c:f>
              <c:numCache>
                <c:formatCode>General</c:formatCode>
                <c:ptCount val="4"/>
                <c:pt idx="0">
                  <c:v>12</c:v>
                </c:pt>
                <c:pt idx="1">
                  <c:v>11</c:v>
                </c:pt>
                <c:pt idx="2">
                  <c:v>4</c:v>
                </c:pt>
                <c:pt idx="3">
                  <c:v>6</c:v>
                </c:pt>
              </c:numCache>
            </c:numRef>
          </c:val>
          <c:extLst>
            <c:ext xmlns:c16="http://schemas.microsoft.com/office/drawing/2014/chart" uri="{C3380CC4-5D6E-409C-BE32-E72D297353CC}">
              <c16:uniqueId val="{00000000-92F8-4C05-A4DF-E609B53B2AB4}"/>
            </c:ext>
          </c:extLst>
        </c:ser>
        <c:ser>
          <c:idx val="1"/>
          <c:order val="1"/>
          <c:tx>
            <c:strRef>
              <c:f>Sheet1!$C$3:$C$4</c:f>
              <c:strCache>
                <c:ptCount val="1"/>
                <c:pt idx="0">
                  <c:v>MED</c:v>
                </c:pt>
              </c:strCache>
            </c:strRef>
          </c:tx>
          <c:invertIfNegative val="0"/>
          <c:dLbls>
            <c:spPr>
              <a:noFill/>
              <a:ln>
                <a:noFill/>
              </a:ln>
              <a:effectLst/>
            </c:spPr>
            <c:txPr>
              <a:bodyPr rot="0" vert="horz"/>
              <a:lstStyle/>
              <a:p>
                <a:pP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Sheet1!$A$5:$A$9</c:f>
              <c:strCache>
                <c:ptCount val="4"/>
                <c:pt idx="0">
                  <c:v>Engineering</c:v>
                </c:pt>
                <c:pt idx="1">
                  <c:v>Finance</c:v>
                </c:pt>
                <c:pt idx="2">
                  <c:v>HR</c:v>
                </c:pt>
                <c:pt idx="3">
                  <c:v>Marketing</c:v>
                </c:pt>
              </c:strCache>
            </c:strRef>
          </c:cat>
          <c:val>
            <c:numRef>
              <c:f>Sheet1!$C$5:$C$9</c:f>
              <c:numCache>
                <c:formatCode>General</c:formatCode>
                <c:ptCount val="4"/>
                <c:pt idx="0">
                  <c:v>4</c:v>
                </c:pt>
                <c:pt idx="1">
                  <c:v>2</c:v>
                </c:pt>
                <c:pt idx="2">
                  <c:v>4</c:v>
                </c:pt>
                <c:pt idx="3">
                  <c:v>7</c:v>
                </c:pt>
              </c:numCache>
            </c:numRef>
          </c:val>
          <c:extLst>
            <c:ext xmlns:c16="http://schemas.microsoft.com/office/drawing/2014/chart" uri="{C3380CC4-5D6E-409C-BE32-E72D297353CC}">
              <c16:uniqueId val="{00000001-92F8-4C05-A4DF-E609B53B2AB4}"/>
            </c:ext>
          </c:extLst>
        </c:ser>
        <c:dLbls>
          <c:showLegendKey val="0"/>
          <c:showVal val="1"/>
          <c:showCatName val="0"/>
          <c:showSerName val="0"/>
          <c:showPercent val="0"/>
          <c:showBubbleSize val="0"/>
        </c:dLbls>
        <c:gapWidth val="150"/>
        <c:shape val="box"/>
        <c:axId val="44120704"/>
        <c:axId val="44151168"/>
        <c:axId val="0"/>
      </c:bar3DChart>
      <c:catAx>
        <c:axId val="44120704"/>
        <c:scaling>
          <c:orientation val="minMax"/>
        </c:scaling>
        <c:delete val="0"/>
        <c:axPos val="b"/>
        <c:numFmt formatCode="General" sourceLinked="1"/>
        <c:majorTickMark val="out"/>
        <c:minorTickMark val="none"/>
        <c:tickLblPos val="nextTo"/>
        <c:txPr>
          <a:bodyPr rot="-60000000" vert="horz"/>
          <a:lstStyle/>
          <a:p>
            <a:pPr>
              <a:defRPr/>
            </a:pPr>
            <a:endParaRPr lang="en-US"/>
          </a:p>
        </c:txPr>
        <c:crossAx val="44151168"/>
        <c:crosses val="autoZero"/>
        <c:auto val="1"/>
        <c:lblAlgn val="ctr"/>
        <c:lblOffset val="100"/>
        <c:noMultiLvlLbl val="0"/>
      </c:catAx>
      <c:valAx>
        <c:axId val="44151168"/>
        <c:scaling>
          <c:orientation val="minMax"/>
        </c:scaling>
        <c:delete val="0"/>
        <c:axPos val="l"/>
        <c:majorGridlines/>
        <c:numFmt formatCode="General" sourceLinked="1"/>
        <c:majorTickMark val="out"/>
        <c:minorTickMark val="none"/>
        <c:tickLblPos val="nextTo"/>
        <c:txPr>
          <a:bodyPr rot="-60000000" vert="horz"/>
          <a:lstStyle/>
          <a:p>
            <a:pPr>
              <a:defRPr/>
            </a:pPr>
            <a:endParaRPr lang="en-US"/>
          </a:p>
        </c:txPr>
        <c:crossAx val="44120704"/>
        <c:crosses val="autoZero"/>
        <c:crossBetween val="between"/>
      </c:valAx>
      <c:dTable>
        <c:showHorzBorder val="1"/>
        <c:showVertBorder val="1"/>
        <c:showOutline val="1"/>
        <c:showKeys val="1"/>
      </c:dTable>
    </c:plotArea>
    <c:legend>
      <c:legendPos val="r"/>
      <c:overlay val="0"/>
      <c:txPr>
        <a:bodyPr rot="0" vert="horz"/>
        <a:lstStyle/>
        <a:p>
          <a:pPr>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txPr>
    <a:bodyPr/>
    <a:lstStyle/>
    <a:p>
      <a:pPr>
        <a:defRPr sz="1800"/>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val="431527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4878-2BD5-26E1-B8C7-E4C8FD3A1ACF}"/>
              </a:ext>
            </a:extLst>
          </p:cNvPr>
          <p:cNvSpPr>
            <a:spLocks noGrp="1"/>
          </p:cNvSpPr>
          <p:nvPr>
            <p:ph type="ctrTitle"/>
          </p:nvPr>
        </p:nvSpPr>
        <p:spPr>
          <a:xfrm>
            <a:off x="500752" y="839100"/>
            <a:ext cx="11154424" cy="1827900"/>
          </a:xfrm>
        </p:spPr>
        <p:txBody>
          <a:bodyPr>
            <a:normAutofit/>
          </a:bodyPr>
          <a:lstStyle/>
          <a:p>
            <a:r>
              <a:rPr lang="en-IN" sz="4400" dirty="0">
                <a:latin typeface="Calibri" pitchFamily="34" charset="0"/>
              </a:rPr>
              <a:t>Employee Data Analysis using Excel </a:t>
            </a:r>
            <a:br>
              <a:rPr lang="en-IN" sz="4000" dirty="0"/>
            </a:br>
            <a:endParaRPr lang="en-US" sz="4000" dirty="0"/>
          </a:p>
        </p:txBody>
      </p:sp>
      <p:sp>
        <p:nvSpPr>
          <p:cNvPr id="3" name="Subtitle 2">
            <a:extLst>
              <a:ext uri="{FF2B5EF4-FFF2-40B4-BE49-F238E27FC236}">
                <a16:creationId xmlns:a16="http://schemas.microsoft.com/office/drawing/2014/main" id="{881E3FAD-3BA2-3ED9-1EB3-9C09BE8FEA42}"/>
              </a:ext>
            </a:extLst>
          </p:cNvPr>
          <p:cNvSpPr>
            <a:spLocks noGrp="1"/>
          </p:cNvSpPr>
          <p:nvPr>
            <p:ph type="subTitle" idx="1"/>
          </p:nvPr>
        </p:nvSpPr>
        <p:spPr>
          <a:xfrm>
            <a:off x="1371601" y="3657600"/>
            <a:ext cx="9372600" cy="2286000"/>
          </a:xfrm>
          <a:ln>
            <a:solidFill>
              <a:schemeClr val="accent1"/>
            </a:solidFill>
          </a:ln>
        </p:spPr>
        <p:txBody>
          <a:bodyPr>
            <a:normAutofit/>
          </a:bodyPr>
          <a:lstStyle/>
          <a:p>
            <a:r>
              <a:rPr lang="en-IN" sz="2000" dirty="0">
                <a:solidFill>
                  <a:schemeClr val="bg1"/>
                </a:solidFill>
                <a:latin typeface="Calibri" pitchFamily="34" charset="0"/>
                <a:ea typeface="Abadi" panose="02000000000000000000" pitchFamily="2" charset="0"/>
              </a:rPr>
              <a:t>STUDENT NAME:  AKASH D
REGISTER NO:  B6E2E15B17D5A7984FE40E3BA44842AD (autunm110312201222)
DEPARTMENT:  B.COM (General)
COLLEGE : DRBCCC HINDU college</a:t>
            </a:r>
            <a:endParaRPr lang="en-US" sz="2000" dirty="0">
              <a:solidFill>
                <a:schemeClr val="bg1"/>
              </a:solidFill>
              <a:latin typeface="Calibri" pitchFamily="34" charset="0"/>
              <a:ea typeface="Abadi" panose="02000000000000000000" pitchFamily="2" charset="0"/>
            </a:endParaRPr>
          </a:p>
        </p:txBody>
      </p:sp>
    </p:spTree>
    <p:extLst>
      <p:ext uri="{BB962C8B-B14F-4D97-AF65-F5344CB8AC3E}">
        <p14:creationId xmlns:p14="http://schemas.microsoft.com/office/powerpoint/2010/main" val="296897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8CF051B8-452D-61BF-2EE6-A403913BE049}"/>
              </a:ext>
            </a:extLst>
          </p:cNvPr>
          <p:cNvSpPr txBox="1">
            <a:spLocks noGrp="1"/>
          </p:cNvSpPr>
          <p:nvPr>
            <p:ph type="title"/>
          </p:nvPr>
        </p:nvSpPr>
        <p:spPr>
          <a:xfrm>
            <a:off x="716768" y="983772"/>
            <a:ext cx="6544644" cy="629018"/>
          </a:xfrm>
          <a:prstGeom prst="rect">
            <a:avLst/>
          </a:prstGeom>
        </p:spPr>
        <p:txBody>
          <a:bodyPr vert="horz" wrap="square" lIns="0" tIns="13335" rIns="0" bIns="0" rtlCol="0">
            <a:spAutoFit/>
          </a:bodyPr>
          <a:lstStyle/>
          <a:p>
            <a:pPr marL="12700">
              <a:lnSpc>
                <a:spcPct val="100000"/>
              </a:lnSpc>
              <a:spcBef>
                <a:spcPts val="105"/>
              </a:spcBef>
            </a:pPr>
            <a:r>
              <a:rPr sz="4000" spc="15" dirty="0">
                <a:latin typeface="Calibri" pitchFamily="34" charset="0"/>
                <a:cs typeface="Trebuchet MS"/>
              </a:rPr>
              <a:t>M</a:t>
            </a:r>
            <a:r>
              <a:rPr sz="4000" dirty="0">
                <a:latin typeface="Calibri" pitchFamily="34" charset="0"/>
                <a:cs typeface="Trebuchet MS"/>
              </a:rPr>
              <a:t>O</a:t>
            </a:r>
            <a:r>
              <a:rPr sz="4000" spc="-15" dirty="0">
                <a:latin typeface="Calibri" pitchFamily="34" charset="0"/>
                <a:cs typeface="Trebuchet MS"/>
              </a:rPr>
              <a:t>D</a:t>
            </a:r>
            <a:r>
              <a:rPr sz="4000" spc="-35" dirty="0">
                <a:latin typeface="Calibri" pitchFamily="34" charset="0"/>
                <a:cs typeface="Trebuchet MS"/>
              </a:rPr>
              <a:t>E</a:t>
            </a:r>
            <a:r>
              <a:rPr sz="4000" spc="-30" dirty="0">
                <a:latin typeface="Calibri" pitchFamily="34" charset="0"/>
                <a:cs typeface="Trebuchet MS"/>
              </a:rPr>
              <a:t>LL</a:t>
            </a:r>
            <a:r>
              <a:rPr sz="4000" spc="-5" dirty="0">
                <a:latin typeface="Calibri" pitchFamily="34" charset="0"/>
                <a:cs typeface="Trebuchet MS"/>
              </a:rPr>
              <a:t>I</a:t>
            </a:r>
            <a:r>
              <a:rPr sz="4000" spc="30" dirty="0">
                <a:latin typeface="Calibri" pitchFamily="34" charset="0"/>
                <a:cs typeface="Trebuchet MS"/>
              </a:rPr>
              <a:t>N</a:t>
            </a:r>
            <a:r>
              <a:rPr sz="4000" spc="5" dirty="0">
                <a:latin typeface="Calibri" pitchFamily="34" charset="0"/>
                <a:cs typeface="Trebuchet MS"/>
              </a:rPr>
              <a:t>G</a:t>
            </a:r>
            <a:endParaRPr sz="4000" dirty="0">
              <a:latin typeface="Calibri" pitchFamily="34" charset="0"/>
              <a:cs typeface="Trebuchet MS"/>
            </a:endParaRPr>
          </a:p>
        </p:txBody>
      </p:sp>
      <p:sp>
        <p:nvSpPr>
          <p:cNvPr id="6" name="TextBox 5">
            <a:extLst>
              <a:ext uri="{FF2B5EF4-FFF2-40B4-BE49-F238E27FC236}">
                <a16:creationId xmlns:a16="http://schemas.microsoft.com/office/drawing/2014/main" id="{E3DE9663-D4BA-1D97-1AA2-839BCA287896}"/>
              </a:ext>
            </a:extLst>
          </p:cNvPr>
          <p:cNvSpPr txBox="1"/>
          <p:nvPr/>
        </p:nvSpPr>
        <p:spPr>
          <a:xfrm>
            <a:off x="609598" y="2105890"/>
            <a:ext cx="8396287" cy="1569660"/>
          </a:xfrm>
          <a:prstGeom prst="rect">
            <a:avLst/>
          </a:prstGeom>
          <a:noFill/>
        </p:spPr>
        <p:txBody>
          <a:bodyPr wrap="square">
            <a:spAutoFit/>
          </a:bodyPr>
          <a:lstStyle/>
          <a:p>
            <a:r>
              <a:rPr lang="en-US" sz="2400" dirty="0">
                <a:latin typeface="Calibri" pitchFamily="34" charset="0"/>
              </a:rPr>
              <a:t>Excel tools like pivot tables, charts, and conditional formatting were utilized to categorize performance, visualize trends, and identify patterns. Key metrics were derived and grouped to highlight areas of interest.</a:t>
            </a:r>
          </a:p>
        </p:txBody>
      </p:sp>
      <p:sp>
        <p:nvSpPr>
          <p:cNvPr id="8" name="TextBox 7">
            <a:extLst>
              <a:ext uri="{FF2B5EF4-FFF2-40B4-BE49-F238E27FC236}">
                <a16:creationId xmlns:a16="http://schemas.microsoft.com/office/drawing/2014/main" id="{AB4FE41D-F770-7809-94F9-6766F0908239}"/>
              </a:ext>
            </a:extLst>
          </p:cNvPr>
          <p:cNvSpPr txBox="1"/>
          <p:nvPr/>
        </p:nvSpPr>
        <p:spPr>
          <a:xfrm>
            <a:off x="609598" y="3773347"/>
            <a:ext cx="8548687" cy="1569660"/>
          </a:xfrm>
          <a:prstGeom prst="rect">
            <a:avLst/>
          </a:prstGeom>
          <a:noFill/>
        </p:spPr>
        <p:txBody>
          <a:bodyPr wrap="square">
            <a:spAutoFit/>
          </a:bodyPr>
          <a:lstStyle/>
          <a:p>
            <a:r>
              <a:rPr lang="en-US" sz="2400" dirty="0">
                <a:latin typeface="Calibri" pitchFamily="34" charset="0"/>
              </a:rPr>
              <a:t>The analysis identified trends such as performance variations across departments, top-performing individuals, and potential areas requiring further development. Charts and data visualizations offer a clear view of the performance landscape.</a:t>
            </a:r>
          </a:p>
        </p:txBody>
      </p:sp>
    </p:spTree>
    <p:extLst>
      <p:ext uri="{BB962C8B-B14F-4D97-AF65-F5344CB8AC3E}">
        <p14:creationId xmlns:p14="http://schemas.microsoft.com/office/powerpoint/2010/main" val="112029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4EA396-F7FB-FC06-6BE2-A99E9C212455}"/>
              </a:ext>
            </a:extLst>
          </p:cNvPr>
          <p:cNvSpPr txBox="1">
            <a:spLocks/>
          </p:cNvSpPr>
          <p:nvPr/>
        </p:nvSpPr>
        <p:spPr>
          <a:xfrm>
            <a:off x="533400" y="762001"/>
            <a:ext cx="9906000" cy="563879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r>
              <a:rPr lang="en-US" sz="2000" b="1" dirty="0">
                <a:solidFill>
                  <a:schemeClr val="tx1">
                    <a:lumMod val="95000"/>
                    <a:lumOff val="5000"/>
                  </a:schemeClr>
                </a:solidFill>
                <a:latin typeface="Calibri" pitchFamily="34" charset="0"/>
              </a:rPr>
              <a:t>1.Excel Tools Utilized:</a:t>
            </a:r>
          </a:p>
          <a:p>
            <a:r>
              <a:rPr lang="en-US" sz="2000" b="1" dirty="0">
                <a:latin typeface="Calibri" pitchFamily="34" charset="0"/>
              </a:rPr>
              <a:t>Conditional Formatting:</a:t>
            </a:r>
            <a:r>
              <a:rPr lang="en-US" sz="2000" dirty="0">
                <a:latin typeface="Calibri" pitchFamily="34" charset="0"/>
              </a:rPr>
              <a:t> This was used to highlight key data points such as performance levels, identify missing data, and make trends visually clear.</a:t>
            </a:r>
          </a:p>
          <a:p>
            <a:r>
              <a:rPr lang="en-US" sz="2000" b="1" dirty="0">
                <a:latin typeface="Calibri" pitchFamily="34" charset="0"/>
              </a:rPr>
              <a:t> Filters:</a:t>
            </a:r>
            <a:r>
              <a:rPr lang="en-US" sz="2000" dirty="0">
                <a:latin typeface="Calibri" pitchFamily="34" charset="0"/>
              </a:rPr>
              <a:t> Filters were applied to remove any incomplete or irrelevant data, ensuring the dataset was clean before analysis.</a:t>
            </a:r>
          </a:p>
          <a:p>
            <a:r>
              <a:rPr lang="en-US" sz="2000" b="1" dirty="0">
                <a:latin typeface="Calibri" pitchFamily="34" charset="0"/>
              </a:rPr>
              <a:t>Formulas:</a:t>
            </a:r>
            <a:r>
              <a:rPr lang="en-US" sz="2000" dirty="0">
                <a:latin typeface="Calibri" pitchFamily="34" charset="0"/>
              </a:rPr>
              <a:t> Custom formulas were employed to classify employee performance into categories like "Very High," "High," "Medium," and "Low." For instance, the formula =IFS(I2&gt;=5, "VERY HIGH", I2&gt;=4, "HIGH", I2&gt;=3, "MED", TRUE, "LOW") was used to automatically label performance based on numerical values.</a:t>
            </a:r>
          </a:p>
          <a:p>
            <a:r>
              <a:rPr lang="en-US" sz="2000" b="1" dirty="0">
                <a:latin typeface="Calibri" pitchFamily="34" charset="0"/>
              </a:rPr>
              <a:t>Pivot Tables:</a:t>
            </a:r>
            <a:r>
              <a:rPr lang="en-US" sz="2000" dirty="0">
                <a:latin typeface="Calibri" pitchFamily="34" charset="0"/>
              </a:rPr>
              <a:t> Pivot tables were created to summarize and group data by categories such as department and performance level, making it easier to draw insights.</a:t>
            </a:r>
          </a:p>
          <a:p>
            <a:r>
              <a:rPr lang="en-US" sz="2000" b="1" dirty="0">
                <a:latin typeface="Calibri" pitchFamily="34" charset="0"/>
              </a:rPr>
              <a:t>Graphs and Charts:</a:t>
            </a:r>
            <a:r>
              <a:rPr lang="en-US" sz="2000" dirty="0">
                <a:latin typeface="Calibri" pitchFamily="34" charset="0"/>
              </a:rPr>
              <a:t> Visual representations like bar charts and pie charts were generated to convey trends and performance distribution across departments.</a:t>
            </a:r>
          </a:p>
          <a:p>
            <a:endParaRPr lang="en-US" sz="2000" dirty="0"/>
          </a:p>
        </p:txBody>
      </p:sp>
    </p:spTree>
    <p:extLst>
      <p:ext uri="{BB962C8B-B14F-4D97-AF65-F5344CB8AC3E}">
        <p14:creationId xmlns:p14="http://schemas.microsoft.com/office/powerpoint/2010/main" val="311683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9E7568-55B5-AF51-0754-A7A60409A348}"/>
              </a:ext>
            </a:extLst>
          </p:cNvPr>
          <p:cNvSpPr txBox="1">
            <a:spLocks/>
          </p:cNvSpPr>
          <p:nvPr/>
        </p:nvSpPr>
        <p:spPr>
          <a:xfrm>
            <a:off x="542772" y="707805"/>
            <a:ext cx="10936126" cy="359525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solidFill>
                  <a:schemeClr val="tx1">
                    <a:lumMod val="95000"/>
                    <a:lumOff val="5000"/>
                  </a:schemeClr>
                </a:solidFill>
                <a:latin typeface="Calibri" pitchFamily="34" charset="0"/>
              </a:rPr>
              <a:t>2</a:t>
            </a:r>
            <a:r>
              <a:rPr lang="en-US" sz="2000" b="1" dirty="0">
                <a:solidFill>
                  <a:schemeClr val="tx1">
                    <a:lumMod val="95000"/>
                    <a:lumOff val="5000"/>
                  </a:schemeClr>
                </a:solidFill>
                <a:latin typeface="Calibri" pitchFamily="34" charset="0"/>
              </a:rPr>
              <a:t>.Steps Involved in Modeling</a:t>
            </a:r>
            <a:r>
              <a:rPr lang="en-US" sz="2000" b="1" dirty="0">
                <a:latin typeface="Calibri" pitchFamily="34" charset="0"/>
              </a:rPr>
              <a:t>:</a:t>
            </a:r>
          </a:p>
          <a:p>
            <a:r>
              <a:rPr lang="en-US" sz="2000" b="1" dirty="0">
                <a:latin typeface="Calibri" pitchFamily="34" charset="0"/>
              </a:rPr>
              <a:t>Data Cleaning:</a:t>
            </a:r>
            <a:r>
              <a:rPr lang="en-US" sz="2000" dirty="0">
                <a:latin typeface="Calibri" pitchFamily="34" charset="0"/>
              </a:rPr>
              <a:t> The dataset was first filtered and cleaned to remove missing or incorrect entries. This step is crucial for ensuring the accuracy of the analysis.</a:t>
            </a:r>
          </a:p>
          <a:p>
            <a:r>
              <a:rPr lang="en-US" sz="2000" b="1" dirty="0">
                <a:latin typeface="Calibri" pitchFamily="34" charset="0"/>
              </a:rPr>
              <a:t>Performance Categorization:</a:t>
            </a:r>
            <a:r>
              <a:rPr lang="en-US" sz="2000" dirty="0">
                <a:latin typeface="Calibri" pitchFamily="34" charset="0"/>
              </a:rPr>
              <a:t> Employee performance scores were categorized using formulas to label them as "Very High," "High," "Medium," or "Low."</a:t>
            </a:r>
          </a:p>
          <a:p>
            <a:r>
              <a:rPr lang="en-US" sz="2000" b="1" dirty="0">
                <a:latin typeface="Calibri" pitchFamily="34" charset="0"/>
              </a:rPr>
              <a:t>Trend Analysis:</a:t>
            </a:r>
            <a:r>
              <a:rPr lang="en-US" sz="2000" dirty="0">
                <a:latin typeface="Calibri" pitchFamily="34" charset="0"/>
              </a:rPr>
              <a:t> Pivot tables and charts were used to identify patterns, such as variations in performance across different departments, gender-based trends, and other insights.</a:t>
            </a:r>
          </a:p>
          <a:p>
            <a:r>
              <a:rPr lang="en-US" sz="2000" b="1" dirty="0">
                <a:latin typeface="Calibri" pitchFamily="34" charset="0"/>
              </a:rPr>
              <a:t>Visualization:</a:t>
            </a:r>
            <a:r>
              <a:rPr lang="en-US" sz="2000" dirty="0">
                <a:latin typeface="Calibri" pitchFamily="34" charset="0"/>
              </a:rPr>
              <a:t> The final step involved creating charts to present the data in a way that’s easy for decision-makers to understand and act upon.</a:t>
            </a:r>
          </a:p>
          <a:p>
            <a:endParaRPr lang="en-US" dirty="0">
              <a:latin typeface="Calibri" pitchFamily="34" charset="0"/>
            </a:endParaRPr>
          </a:p>
        </p:txBody>
      </p:sp>
      <p:sp>
        <p:nvSpPr>
          <p:cNvPr id="5" name="Rectangle 4">
            <a:extLst>
              <a:ext uri="{FF2B5EF4-FFF2-40B4-BE49-F238E27FC236}">
                <a16:creationId xmlns:a16="http://schemas.microsoft.com/office/drawing/2014/main" id="{55118D85-C8F6-C6E4-A2A2-24F16BEBD4FA}"/>
              </a:ext>
            </a:extLst>
          </p:cNvPr>
          <p:cNvSpPr/>
          <p:nvPr/>
        </p:nvSpPr>
        <p:spPr>
          <a:xfrm>
            <a:off x="457200" y="4157008"/>
            <a:ext cx="11201400" cy="1938992"/>
          </a:xfrm>
          <a:prstGeom prst="rect">
            <a:avLst/>
          </a:prstGeom>
        </p:spPr>
        <p:txBody>
          <a:bodyPr wrap="square">
            <a:spAutoFit/>
          </a:bodyPr>
          <a:lstStyle/>
          <a:p>
            <a:pPr>
              <a:buClr>
                <a:schemeClr val="accent1">
                  <a:lumMod val="90000"/>
                  <a:lumOff val="10000"/>
                </a:schemeClr>
              </a:buClr>
              <a:buSzPct val="105000"/>
              <a:buFont typeface="Wingdings" pitchFamily="2" charset="2"/>
              <a:buChar char="§"/>
            </a:pPr>
            <a:r>
              <a:rPr lang="en-US" sz="2000" b="1" dirty="0">
                <a:latin typeface="Calibri" pitchFamily="34" charset="0"/>
              </a:rPr>
              <a:t>    3.Outcome of the Modeling Approach:</a:t>
            </a:r>
          </a:p>
          <a:p>
            <a:r>
              <a:rPr lang="en-US" sz="2000" b="1" dirty="0">
                <a:latin typeface="Calibri" pitchFamily="34" charset="0"/>
              </a:rPr>
              <a:t>   </a:t>
            </a:r>
            <a:r>
              <a:rPr lang="en-US" sz="2000" dirty="0">
                <a:latin typeface="Calibri" pitchFamily="34" charset="0"/>
              </a:rPr>
              <a:t>    The analysis revealed significant trends, such as:  </a:t>
            </a:r>
          </a:p>
          <a:p>
            <a:pPr lvl="1">
              <a:buFont typeface="Arial" pitchFamily="34" charset="0"/>
              <a:buChar char="•"/>
            </a:pPr>
            <a:r>
              <a:rPr lang="en-US" sz="2000" dirty="0">
                <a:latin typeface="Calibri" pitchFamily="34" charset="0"/>
              </a:rPr>
              <a:t>  Departments like Engineering and Finance having a higher proportion of high performers.</a:t>
            </a:r>
          </a:p>
          <a:p>
            <a:pPr lvl="1">
              <a:buFont typeface="Arial" pitchFamily="34" charset="0"/>
              <a:buChar char="•"/>
            </a:pPr>
            <a:r>
              <a:rPr lang="en-US" sz="2000" dirty="0">
                <a:latin typeface="Calibri" pitchFamily="34" charset="0"/>
              </a:rPr>
              <a:t> The variation in performance between different departments.</a:t>
            </a:r>
          </a:p>
          <a:p>
            <a:pPr algn="just"/>
            <a:r>
              <a:rPr lang="en-US" sz="2000" dirty="0">
                <a:latin typeface="Calibri" pitchFamily="34" charset="0"/>
              </a:rPr>
              <a:t>       The insights gained from the analysis can help HR and management focus on specific areas for improvement, leading to better overall performance management</a:t>
            </a:r>
            <a:r>
              <a:rPr lang="en-US" sz="2000" dirty="0"/>
              <a:t>.  </a:t>
            </a:r>
          </a:p>
        </p:txBody>
      </p:sp>
    </p:spTree>
    <p:extLst>
      <p:ext uri="{BB962C8B-B14F-4D97-AF65-F5344CB8AC3E}">
        <p14:creationId xmlns:p14="http://schemas.microsoft.com/office/powerpoint/2010/main" val="212709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0" y="914400"/>
            <a:ext cx="2971800" cy="629018"/>
          </a:xfrm>
          <a:prstGeom prst="rect">
            <a:avLst/>
          </a:prstGeom>
        </p:spPr>
        <p:txBody>
          <a:bodyPr vert="horz" wrap="square" lIns="0" tIns="13335" rIns="0" bIns="0" rtlCol="0">
            <a:spAutoFit/>
          </a:bodyPr>
          <a:lstStyle/>
          <a:p>
            <a:pPr marL="12700">
              <a:lnSpc>
                <a:spcPct val="100000"/>
              </a:lnSpc>
              <a:spcBef>
                <a:spcPts val="105"/>
              </a:spcBef>
            </a:pPr>
            <a:r>
              <a:rPr sz="4000"/>
              <a:t>R</a:t>
            </a:r>
            <a:r>
              <a:rPr sz="4000" spc="-40"/>
              <a:t>E</a:t>
            </a:r>
            <a:r>
              <a:rPr sz="4000" spc="15"/>
              <a:t>S</a:t>
            </a:r>
            <a:r>
              <a:rPr sz="4000" spc="-30"/>
              <a:t>U</a:t>
            </a:r>
            <a:r>
              <a:rPr sz="4000" spc="-405"/>
              <a:t>L</a:t>
            </a:r>
            <a:r>
              <a:rPr sz="4000"/>
              <a:t>TS</a:t>
            </a:r>
            <a:endParaRPr sz="4000" dirty="0"/>
          </a:p>
        </p:txBody>
      </p:sp>
      <p:graphicFrame>
        <p:nvGraphicFramePr>
          <p:cNvPr id="10" name="Chart 9">
            <a:extLst>
              <a:ext uri="{FF2B5EF4-FFF2-40B4-BE49-F238E27FC236}">
                <a16:creationId xmlns:a16="http://schemas.microsoft.com/office/drawing/2014/main" id="{E45C9D6B-0BB6-62E7-F2B0-1D99501C2DE0}"/>
              </a:ext>
            </a:extLst>
          </p:cNvPr>
          <p:cNvGraphicFramePr>
            <a:graphicFrameLocks/>
          </p:cNvGraphicFramePr>
          <p:nvPr>
            <p:extLst>
              <p:ext uri="{D42A27DB-BD31-4B8C-83A1-F6EECF244321}">
                <p14:modId xmlns:p14="http://schemas.microsoft.com/office/powerpoint/2010/main" val="1637989284"/>
              </p:ext>
            </p:extLst>
          </p:nvPr>
        </p:nvGraphicFramePr>
        <p:xfrm>
          <a:off x="762000" y="2145825"/>
          <a:ext cx="8610600" cy="4114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53279BF-9275-B85A-BC9C-28CE7AAD0DB1}"/>
              </a:ext>
            </a:extLst>
          </p:cNvPr>
          <p:cNvGraphicFramePr/>
          <p:nvPr>
            <p:extLst>
              <p:ext uri="{D42A27DB-BD31-4B8C-83A1-F6EECF244321}">
                <p14:modId xmlns:p14="http://schemas.microsoft.com/office/powerpoint/2010/main" val="2351500200"/>
              </p:ext>
            </p:extLst>
          </p:nvPr>
        </p:nvGraphicFramePr>
        <p:xfrm>
          <a:off x="595746" y="872836"/>
          <a:ext cx="8267701" cy="4748648"/>
        </p:xfrm>
        <a:graphic>
          <a:graphicData uri="http://schemas.openxmlformats.org/drawingml/2006/table">
            <a:tbl>
              <a:tblPr/>
              <a:tblGrid>
                <a:gridCol w="2253081">
                  <a:extLst>
                    <a:ext uri="{9D8B030D-6E8A-4147-A177-3AD203B41FA5}">
                      <a16:colId xmlns:a16="http://schemas.microsoft.com/office/drawing/2014/main" val="4174999002"/>
                    </a:ext>
                  </a:extLst>
                </a:gridCol>
                <a:gridCol w="2658426">
                  <a:extLst>
                    <a:ext uri="{9D8B030D-6E8A-4147-A177-3AD203B41FA5}">
                      <a16:colId xmlns:a16="http://schemas.microsoft.com/office/drawing/2014/main" val="3606528945"/>
                    </a:ext>
                  </a:extLst>
                </a:gridCol>
                <a:gridCol w="1292005">
                  <a:extLst>
                    <a:ext uri="{9D8B030D-6E8A-4147-A177-3AD203B41FA5}">
                      <a16:colId xmlns:a16="http://schemas.microsoft.com/office/drawing/2014/main" val="1602129489"/>
                    </a:ext>
                  </a:extLst>
                </a:gridCol>
                <a:gridCol w="2064189">
                  <a:extLst>
                    <a:ext uri="{9D8B030D-6E8A-4147-A177-3AD203B41FA5}">
                      <a16:colId xmlns:a16="http://schemas.microsoft.com/office/drawing/2014/main" val="2160890100"/>
                    </a:ext>
                  </a:extLst>
                </a:gridCol>
              </a:tblGrid>
              <a:tr h="527628">
                <a:tc>
                  <a:txBody>
                    <a:bodyPr/>
                    <a:lstStyle/>
                    <a:p>
                      <a:pPr algn="ctr" fontAlgn="b"/>
                      <a:r>
                        <a:rPr lang="en-IN" sz="2400" b="1" i="0" u="none" strike="noStrike" dirty="0">
                          <a:solidFill>
                            <a:srgbClr val="000000"/>
                          </a:solidFill>
                          <a:effectLst/>
                          <a:highlight>
                            <a:srgbClr val="D9E1F2"/>
                          </a:highlight>
                          <a:latin typeface="Calibri" panose="020F0502020204030204" pitchFamily="34" charset="0"/>
                        </a:rPr>
                        <a:t>Gender</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400" b="0" i="0" u="none" strike="noStrike" dirty="0">
                          <a:solidFill>
                            <a:srgbClr val="000000"/>
                          </a:solidFill>
                          <a:effectLst/>
                          <a:highlight>
                            <a:srgbClr val="D9E1F2"/>
                          </a:highlight>
                          <a:latin typeface="Calibri" panose="020F0502020204030204" pitchFamily="34" charset="0"/>
                        </a:rPr>
                        <a:t>(</a:t>
                      </a:r>
                      <a:r>
                        <a:rPr lang="en-IN" sz="2400" b="1" i="0" u="none" strike="noStrike" dirty="0">
                          <a:solidFill>
                            <a:srgbClr val="000000"/>
                          </a:solidFill>
                          <a:effectLst/>
                          <a:highlight>
                            <a:srgbClr val="D9E1F2"/>
                          </a:highlight>
                          <a:latin typeface="Calibri" panose="020F0502020204030204" pitchFamily="34" charset="0"/>
                        </a:rPr>
                        <a:t>All</a:t>
                      </a:r>
                      <a:r>
                        <a:rPr lang="en-IN" sz="2400" b="0" i="0" u="none" strike="noStrike" dirty="0">
                          <a:solidFill>
                            <a:srgbClr val="000000"/>
                          </a:solidFill>
                          <a:effectLst/>
                          <a:highlight>
                            <a:srgbClr val="D9E1F2"/>
                          </a:highlight>
                          <a:latin typeface="Calibri" panose="020F0502020204030204" pitchFamily="34" charset="0"/>
                        </a:rPr>
                        <a:t>)</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IN" sz="24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24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498008067"/>
                  </a:ext>
                </a:extLst>
              </a:tr>
              <a:tr h="527628">
                <a:tc>
                  <a:txBody>
                    <a:bodyPr/>
                    <a:lstStyle/>
                    <a:p>
                      <a:pPr algn="l" fontAlgn="b"/>
                      <a:endParaRPr lang="en-IN" sz="24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IN" sz="24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IN" sz="2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2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4102859632"/>
                  </a:ext>
                </a:extLst>
              </a:tr>
              <a:tr h="527628">
                <a:tc>
                  <a:txBody>
                    <a:bodyPr/>
                    <a:lstStyle/>
                    <a:p>
                      <a:pPr algn="ctr" fontAlgn="b"/>
                      <a:r>
                        <a:rPr lang="en-IN" sz="2400" b="1" i="0" u="none" strike="noStrike" dirty="0">
                          <a:solidFill>
                            <a:srgbClr val="000000"/>
                          </a:solidFill>
                          <a:effectLst/>
                          <a:highlight>
                            <a:srgbClr val="D9E1F2"/>
                          </a:highlight>
                          <a:latin typeface="Calibri" panose="020F0502020204030204" pitchFamily="34" charset="0"/>
                        </a:rPr>
                        <a:t>Count of Name</a:t>
                      </a:r>
                    </a:p>
                  </a:txBody>
                  <a:tcPr marL="7620" marR="7620" marT="7620" marB="0" anchor="b">
                    <a:lnL>
                      <a:noFill/>
                    </a:lnL>
                    <a:lnR>
                      <a:noFill/>
                    </a:lnR>
                    <a:lnT>
                      <a:noFill/>
                    </a:lnT>
                    <a:lnB>
                      <a:noFill/>
                    </a:lnB>
                    <a:solidFill>
                      <a:srgbClr val="D9E1F2"/>
                    </a:solidFill>
                  </a:tcPr>
                </a:tc>
                <a:tc>
                  <a:txBody>
                    <a:bodyPr/>
                    <a:lstStyle/>
                    <a:p>
                      <a:pPr algn="ctr" fontAlgn="b"/>
                      <a:r>
                        <a:rPr lang="en-IN" sz="2400" b="1" i="0" u="none" strike="noStrike" dirty="0">
                          <a:solidFill>
                            <a:srgbClr val="000000"/>
                          </a:solidFill>
                          <a:effectLst/>
                          <a:highlight>
                            <a:srgbClr val="D9E1F2"/>
                          </a:highlight>
                          <a:latin typeface="Calibri" panose="020F0502020204030204" pitchFamily="34" charset="0"/>
                        </a:rPr>
                        <a:t>Column Labels</a:t>
                      </a:r>
                    </a:p>
                  </a:txBody>
                  <a:tcPr marL="7620" marR="7620" marT="7620" marB="0" anchor="b">
                    <a:lnL>
                      <a:noFill/>
                    </a:lnL>
                    <a:lnR>
                      <a:noFill/>
                    </a:lnR>
                    <a:lnT>
                      <a:noFill/>
                    </a:lnT>
                    <a:lnB>
                      <a:noFill/>
                    </a:lnB>
                    <a:solidFill>
                      <a:srgbClr val="D9E1F2"/>
                    </a:solidFill>
                  </a:tcPr>
                </a:tc>
                <a:tc>
                  <a:txBody>
                    <a:bodyPr/>
                    <a:lstStyle/>
                    <a:p>
                      <a:pPr algn="l" fontAlgn="b"/>
                      <a:endParaRPr lang="en-IN" sz="2400" b="1" i="0" u="none" strike="noStrike">
                        <a:solidFill>
                          <a:srgbClr val="000000"/>
                        </a:solidFill>
                        <a:effectLst/>
                        <a:highlight>
                          <a:srgbClr val="D9E1F2"/>
                        </a:highlight>
                        <a:latin typeface="Calibri" panose="020F0502020204030204" pitchFamily="34" charset="0"/>
                      </a:endParaRPr>
                    </a:p>
                  </a:txBody>
                  <a:tcPr marL="7620" marR="7620" marT="7620" marB="0" anchor="b">
                    <a:lnL>
                      <a:noFill/>
                    </a:lnL>
                    <a:lnR>
                      <a:noFill/>
                    </a:lnR>
                    <a:lnT>
                      <a:noFill/>
                    </a:lnT>
                    <a:lnB>
                      <a:noFill/>
                    </a:lnB>
                    <a:solidFill>
                      <a:srgbClr val="D9E1F2"/>
                    </a:solidFill>
                  </a:tcPr>
                </a:tc>
                <a:tc>
                  <a:txBody>
                    <a:bodyPr/>
                    <a:lstStyle/>
                    <a:p>
                      <a:pPr algn="l" fontAlgn="b"/>
                      <a:endParaRPr lang="en-IN" sz="2400" b="1" i="0" u="none" strike="noStrike">
                        <a:solidFill>
                          <a:srgbClr val="000000"/>
                        </a:solidFill>
                        <a:effectLst/>
                        <a:highlight>
                          <a:srgbClr val="D9E1F2"/>
                        </a:highlight>
                        <a:latin typeface="Calibri" panose="020F0502020204030204" pitchFamily="34" charset="0"/>
                      </a:endParaRPr>
                    </a:p>
                  </a:txBody>
                  <a:tcPr marL="7620" marR="7620" marT="7620" marB="0" anchor="b">
                    <a:lnL>
                      <a:noFill/>
                    </a:lnL>
                    <a:lnR>
                      <a:noFill/>
                    </a:lnR>
                    <a:lnT>
                      <a:noFill/>
                    </a:lnT>
                    <a:lnB>
                      <a:noFill/>
                    </a:lnB>
                    <a:solidFill>
                      <a:srgbClr val="D9E1F2"/>
                    </a:solidFill>
                  </a:tcPr>
                </a:tc>
                <a:extLst>
                  <a:ext uri="{0D108BD9-81ED-4DB2-BD59-A6C34878D82A}">
                    <a16:rowId xmlns:a16="http://schemas.microsoft.com/office/drawing/2014/main" val="657797026"/>
                  </a:ext>
                </a:extLst>
              </a:tr>
              <a:tr h="527628">
                <a:tc>
                  <a:txBody>
                    <a:bodyPr/>
                    <a:lstStyle/>
                    <a:p>
                      <a:pPr algn="ctr" fontAlgn="b"/>
                      <a:r>
                        <a:rPr lang="en-IN" sz="2400" b="1" i="0" u="none" strike="noStrike" dirty="0">
                          <a:solidFill>
                            <a:srgbClr val="000000"/>
                          </a:solidFill>
                          <a:effectLst/>
                          <a:highlight>
                            <a:srgbClr val="D9E1F2"/>
                          </a:highligh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400" b="1" i="0" u="none" strike="noStrike" dirty="0">
                          <a:solidFill>
                            <a:srgbClr val="000000"/>
                          </a:solidFill>
                          <a:effectLst/>
                          <a:highlight>
                            <a:srgbClr val="D9E1F2"/>
                          </a:highlight>
                          <a:latin typeface="Calibri" panose="020F0502020204030204" pitchFamily="34" charset="0"/>
                        </a:rPr>
                        <a:t>HIGH</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400" b="1" i="0" u="none" strike="noStrike" dirty="0">
                          <a:solidFill>
                            <a:srgbClr val="000000"/>
                          </a:solidFill>
                          <a:effectLst/>
                          <a:highlight>
                            <a:srgbClr val="D9E1F2"/>
                          </a:highlight>
                          <a:latin typeface="Calibri" panose="020F0502020204030204" pitchFamily="34" charset="0"/>
                        </a:rPr>
                        <a:t>MED</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2400" b="1" i="0" u="none" strike="noStrike" dirty="0">
                          <a:solidFill>
                            <a:srgbClr val="000000"/>
                          </a:solidFill>
                          <a:effectLst/>
                          <a:highlight>
                            <a:srgbClr val="D9E1F2"/>
                          </a:highlight>
                          <a:latin typeface="Calibri" panose="020F0502020204030204" pitchFamily="34" charset="0"/>
                        </a:rPr>
                        <a:t>Grand Total</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69522121"/>
                  </a:ext>
                </a:extLst>
              </a:tr>
              <a:tr h="527628">
                <a:tc>
                  <a:txBody>
                    <a:bodyPr/>
                    <a:lstStyle/>
                    <a:p>
                      <a:pPr algn="ctr" fontAlgn="b"/>
                      <a:r>
                        <a:rPr lang="en-IN" sz="2400" b="0" i="0" u="none" strike="noStrike" dirty="0">
                          <a:solidFill>
                            <a:srgbClr val="000000"/>
                          </a:solidFill>
                          <a:effectLst/>
                          <a:latin typeface="Calibri" panose="020F0502020204030204" pitchFamily="34" charset="0"/>
                        </a:rPr>
                        <a:t>Engineering</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ctr" fontAlgn="b"/>
                      <a:r>
                        <a:rPr lang="en-IN" sz="2400" b="0" i="0" u="none" strike="noStrike" dirty="0">
                          <a:solidFill>
                            <a:srgbClr val="000000"/>
                          </a:solidFill>
                          <a:effectLst/>
                          <a:latin typeface="Calibri" panose="020F0502020204030204" pitchFamily="34" charset="0"/>
                        </a:rPr>
                        <a:t>12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ctr" fontAlgn="b"/>
                      <a:r>
                        <a:rPr lang="en-IN" sz="2400" b="0" i="0" u="none" strike="noStrike" dirty="0">
                          <a:solidFill>
                            <a:srgbClr val="000000"/>
                          </a:solidFill>
                          <a:effectLst/>
                          <a:latin typeface="Calibri" panose="020F0502020204030204" pitchFamily="34" charset="0"/>
                        </a:rPr>
                        <a:t>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ctr" fontAlgn="b"/>
                      <a:r>
                        <a:rPr lang="en-IN" sz="2400" b="0" i="0" u="none" strike="noStrike" dirty="0">
                          <a:solidFill>
                            <a:srgbClr val="000000"/>
                          </a:solidFill>
                          <a:effectLst/>
                          <a:latin typeface="Calibri" panose="020F0502020204030204" pitchFamily="34" charset="0"/>
                        </a:rPr>
                        <a:t>16</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1416199233"/>
                  </a:ext>
                </a:extLst>
              </a:tr>
              <a:tr h="527628">
                <a:tc>
                  <a:txBody>
                    <a:bodyPr/>
                    <a:lstStyle/>
                    <a:p>
                      <a:pPr algn="ctr" fontAlgn="b"/>
                      <a:r>
                        <a:rPr lang="en-IN" sz="2400" b="0" i="0" u="none" strike="noStrike" dirty="0">
                          <a:solidFill>
                            <a:srgbClr val="000000"/>
                          </a:solidFill>
                          <a:effectLst/>
                          <a:latin typeface="Calibri" panose="020F0502020204030204" pitchFamily="34" charset="0"/>
                        </a:rPr>
                        <a:t>Finance</a:t>
                      </a:r>
                    </a:p>
                  </a:txBody>
                  <a:tcPr marL="7620" marR="7620" marT="7620" marB="0" anchor="b">
                    <a:lnL>
                      <a:noFill/>
                    </a:lnL>
                    <a:lnR>
                      <a:noFill/>
                    </a:lnR>
                    <a:lnT>
                      <a:noFill/>
                    </a:lnT>
                    <a:lnB>
                      <a:noFill/>
                    </a:lnB>
                    <a:noFill/>
                  </a:tcPr>
                </a:tc>
                <a:tc>
                  <a:txBody>
                    <a:bodyPr/>
                    <a:lstStyle/>
                    <a:p>
                      <a:pPr algn="ctr" fontAlgn="b"/>
                      <a:r>
                        <a:rPr lang="en-IN" sz="2400" b="0" i="0" u="none" strike="noStrike" dirty="0">
                          <a:solidFill>
                            <a:srgbClr val="000000"/>
                          </a:solidFill>
                          <a:effectLst/>
                          <a:latin typeface="Calibri" panose="020F0502020204030204" pitchFamily="34" charset="0"/>
                        </a:rPr>
                        <a:t>11</a:t>
                      </a:r>
                    </a:p>
                  </a:txBody>
                  <a:tcPr marL="7620" marR="7620" marT="7620" marB="0" anchor="b">
                    <a:lnL>
                      <a:noFill/>
                    </a:lnL>
                    <a:lnR>
                      <a:noFill/>
                    </a:lnR>
                    <a:lnT>
                      <a:noFill/>
                    </a:lnT>
                    <a:lnB>
                      <a:noFill/>
                    </a:lnB>
                    <a:noFill/>
                  </a:tcPr>
                </a:tc>
                <a:tc>
                  <a:txBody>
                    <a:bodyPr/>
                    <a:lstStyle/>
                    <a:p>
                      <a:pPr algn="ctr" fontAlgn="b"/>
                      <a:r>
                        <a:rPr lang="en-IN" sz="2400" b="0" i="0" u="none" strike="noStrike" dirty="0">
                          <a:solidFill>
                            <a:srgbClr val="000000"/>
                          </a:solidFill>
                          <a:effectLst/>
                          <a:latin typeface="Calibri" panose="020F0502020204030204" pitchFamily="34" charset="0"/>
                        </a:rPr>
                        <a:t>2</a:t>
                      </a:r>
                    </a:p>
                  </a:txBody>
                  <a:tcPr marL="7620" marR="7620" marT="7620" marB="0" anchor="b">
                    <a:lnL>
                      <a:noFill/>
                    </a:lnL>
                    <a:lnR>
                      <a:noFill/>
                    </a:lnR>
                    <a:lnT>
                      <a:noFill/>
                    </a:lnT>
                    <a:lnB>
                      <a:noFill/>
                    </a:lnB>
                    <a:noFill/>
                  </a:tcPr>
                </a:tc>
                <a:tc>
                  <a:txBody>
                    <a:bodyPr/>
                    <a:lstStyle/>
                    <a:p>
                      <a:pPr algn="ctr" fontAlgn="b"/>
                      <a:r>
                        <a:rPr lang="en-IN" sz="2400" b="0" i="0" u="none" strike="noStrike" dirty="0">
                          <a:solidFill>
                            <a:srgbClr val="000000"/>
                          </a:solidFill>
                          <a:effectLst/>
                          <a:latin typeface="Calibri" panose="020F0502020204030204" pitchFamily="34" charset="0"/>
                        </a:rPr>
                        <a:t>13</a:t>
                      </a:r>
                    </a:p>
                  </a:txBody>
                  <a:tcPr marL="7620" marR="7620" marT="7620" marB="0" anchor="b">
                    <a:lnL>
                      <a:noFill/>
                    </a:lnL>
                    <a:lnR>
                      <a:noFill/>
                    </a:lnR>
                    <a:lnT>
                      <a:noFill/>
                    </a:lnT>
                    <a:lnB>
                      <a:noFill/>
                    </a:lnB>
                    <a:noFill/>
                  </a:tcPr>
                </a:tc>
                <a:extLst>
                  <a:ext uri="{0D108BD9-81ED-4DB2-BD59-A6C34878D82A}">
                    <a16:rowId xmlns:a16="http://schemas.microsoft.com/office/drawing/2014/main" val="3385772604"/>
                  </a:ext>
                </a:extLst>
              </a:tr>
              <a:tr h="527628">
                <a:tc>
                  <a:txBody>
                    <a:bodyPr/>
                    <a:lstStyle/>
                    <a:p>
                      <a:pPr algn="ctr" fontAlgn="b"/>
                      <a:r>
                        <a:rPr lang="en-IN" sz="2400" b="0" i="0" u="none" strike="noStrike" dirty="0">
                          <a:solidFill>
                            <a:srgbClr val="000000"/>
                          </a:solidFill>
                          <a:effectLst/>
                          <a:latin typeface="Calibri" panose="020F0502020204030204" pitchFamily="34" charset="0"/>
                        </a:rPr>
                        <a:t>HR</a:t>
                      </a:r>
                    </a:p>
                  </a:txBody>
                  <a:tcPr marL="7620" marR="7620" marT="7620" marB="0" anchor="b">
                    <a:lnL>
                      <a:noFill/>
                    </a:lnL>
                    <a:lnR>
                      <a:noFill/>
                    </a:lnR>
                    <a:lnT>
                      <a:noFill/>
                    </a:lnT>
                    <a:lnB>
                      <a:noFill/>
                    </a:lnB>
                    <a:noFill/>
                  </a:tcPr>
                </a:tc>
                <a:tc>
                  <a:txBody>
                    <a:bodyPr/>
                    <a:lstStyle/>
                    <a:p>
                      <a:pPr algn="ctr" fontAlgn="b"/>
                      <a:r>
                        <a:rPr lang="en-IN" sz="2400" b="0" i="0" u="none" strike="noStrike" dirty="0">
                          <a:solidFill>
                            <a:srgbClr val="000000"/>
                          </a:solidFill>
                          <a:effectLst/>
                          <a:latin typeface="Calibri" panose="020F0502020204030204" pitchFamily="34" charset="0"/>
                        </a:rPr>
                        <a:t>4</a:t>
                      </a:r>
                    </a:p>
                  </a:txBody>
                  <a:tcPr marL="7620" marR="7620" marT="7620" marB="0" anchor="b">
                    <a:lnL>
                      <a:noFill/>
                    </a:lnL>
                    <a:lnR>
                      <a:noFill/>
                    </a:lnR>
                    <a:lnT>
                      <a:noFill/>
                    </a:lnT>
                    <a:lnB>
                      <a:noFill/>
                    </a:lnB>
                    <a:noFill/>
                  </a:tcPr>
                </a:tc>
                <a:tc>
                  <a:txBody>
                    <a:bodyPr/>
                    <a:lstStyle/>
                    <a:p>
                      <a:pPr algn="ctr" fontAlgn="b"/>
                      <a:r>
                        <a:rPr lang="en-IN" sz="2400" b="0" i="0" u="none" strike="noStrike" dirty="0">
                          <a:solidFill>
                            <a:srgbClr val="000000"/>
                          </a:solidFill>
                          <a:effectLst/>
                          <a:latin typeface="Calibri" panose="020F0502020204030204" pitchFamily="34" charset="0"/>
                        </a:rPr>
                        <a:t>4</a:t>
                      </a:r>
                    </a:p>
                  </a:txBody>
                  <a:tcPr marL="7620" marR="7620" marT="7620" marB="0" anchor="b">
                    <a:lnL>
                      <a:noFill/>
                    </a:lnL>
                    <a:lnR>
                      <a:noFill/>
                    </a:lnR>
                    <a:lnT>
                      <a:noFill/>
                    </a:lnT>
                    <a:lnB>
                      <a:noFill/>
                    </a:lnB>
                    <a:noFill/>
                  </a:tcPr>
                </a:tc>
                <a:tc>
                  <a:txBody>
                    <a:bodyPr/>
                    <a:lstStyle/>
                    <a:p>
                      <a:pPr algn="ctr" fontAlgn="b"/>
                      <a:r>
                        <a:rPr lang="en-IN" sz="2400" b="0" i="0" u="none" strike="noStrike" dirty="0">
                          <a:solidFill>
                            <a:srgbClr val="000000"/>
                          </a:solidFill>
                          <a:effectLst/>
                          <a:latin typeface="Calibri" panose="020F0502020204030204" pitchFamily="34" charset="0"/>
                        </a:rPr>
                        <a:t>8</a:t>
                      </a:r>
                    </a:p>
                  </a:txBody>
                  <a:tcPr marL="7620" marR="7620" marT="7620" marB="0" anchor="b">
                    <a:lnL>
                      <a:noFill/>
                    </a:lnL>
                    <a:lnR>
                      <a:noFill/>
                    </a:lnR>
                    <a:lnT>
                      <a:noFill/>
                    </a:lnT>
                    <a:lnB>
                      <a:noFill/>
                    </a:lnB>
                    <a:noFill/>
                  </a:tcPr>
                </a:tc>
                <a:extLst>
                  <a:ext uri="{0D108BD9-81ED-4DB2-BD59-A6C34878D82A}">
                    <a16:rowId xmlns:a16="http://schemas.microsoft.com/office/drawing/2014/main" val="977839958"/>
                  </a:ext>
                </a:extLst>
              </a:tr>
              <a:tr h="527628">
                <a:tc>
                  <a:txBody>
                    <a:bodyPr/>
                    <a:lstStyle/>
                    <a:p>
                      <a:pPr algn="ctr" fontAlgn="b"/>
                      <a:r>
                        <a:rPr lang="en-IN" sz="2400" b="0" i="0" u="none" strike="noStrike" dirty="0">
                          <a:solidFill>
                            <a:srgbClr val="000000"/>
                          </a:solidFill>
                          <a:effectLst/>
                          <a:latin typeface="Calibri" panose="020F0502020204030204" pitchFamily="34" charset="0"/>
                        </a:rPr>
                        <a:t>Marketing</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ctr" fontAlgn="b"/>
                      <a:r>
                        <a:rPr lang="en-IN" sz="2400" b="0" i="0" u="none" strike="noStrike" dirty="0">
                          <a:solidFill>
                            <a:srgbClr val="000000"/>
                          </a:solidFill>
                          <a:effectLst/>
                          <a:latin typeface="Calibri" panose="020F0502020204030204" pitchFamily="34" charset="0"/>
                        </a:rPr>
                        <a:t>6</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ctr" fontAlgn="b"/>
                      <a:r>
                        <a:rPr lang="en-IN" sz="2400" b="0" i="0" u="none" strike="noStrike" dirty="0">
                          <a:solidFill>
                            <a:srgbClr val="000000"/>
                          </a:solidFill>
                          <a:effectLst/>
                          <a:latin typeface="Calibri" panose="020F0502020204030204" pitchFamily="34" charset="0"/>
                        </a:rPr>
                        <a:t>7</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ctr" fontAlgn="b"/>
                      <a:r>
                        <a:rPr lang="en-IN" sz="2400" b="0" i="0" u="none" strike="noStrike" dirty="0">
                          <a:solidFill>
                            <a:srgbClr val="000000"/>
                          </a:solidFill>
                          <a:effectLst/>
                          <a:latin typeface="Calibri" panose="020F0502020204030204" pitchFamily="34" charset="0"/>
                        </a:rPr>
                        <a:t>13</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578448495"/>
                  </a:ext>
                </a:extLst>
              </a:tr>
              <a:tr h="527624">
                <a:tc>
                  <a:txBody>
                    <a:bodyPr/>
                    <a:lstStyle/>
                    <a:p>
                      <a:pPr algn="ctr" fontAlgn="b"/>
                      <a:r>
                        <a:rPr lang="en-IN" sz="2400" b="1" i="0" u="none" strike="noStrike" dirty="0">
                          <a:solidFill>
                            <a:srgbClr val="000000"/>
                          </a:solidFill>
                          <a:effectLst/>
                          <a:highlight>
                            <a:srgbClr val="D9E1F2"/>
                          </a:highligh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b"/>
                      <a:r>
                        <a:rPr lang="en-IN" sz="2400" b="1" i="0" u="none" strike="noStrike" dirty="0">
                          <a:solidFill>
                            <a:srgbClr val="000000"/>
                          </a:solidFill>
                          <a:effectLst/>
                          <a:highlight>
                            <a:srgbClr val="D9E1F2"/>
                          </a:highlight>
                          <a:latin typeface="Calibri" panose="020F0502020204030204" pitchFamily="34" charset="0"/>
                        </a:rPr>
                        <a:t>33</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b"/>
                      <a:r>
                        <a:rPr lang="en-IN" sz="2400" b="1" i="0" u="none" strike="noStrike" dirty="0">
                          <a:solidFill>
                            <a:srgbClr val="000000"/>
                          </a:solidFill>
                          <a:effectLst/>
                          <a:highlight>
                            <a:srgbClr val="D9E1F2"/>
                          </a:highlight>
                          <a:latin typeface="Calibri" panose="020F0502020204030204" pitchFamily="34" charset="0"/>
                        </a:rPr>
                        <a:t>17</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b"/>
                      <a:r>
                        <a:rPr lang="en-IN" sz="2400" b="1" i="0" u="none" strike="noStrike" dirty="0">
                          <a:solidFill>
                            <a:srgbClr val="000000"/>
                          </a:solidFill>
                          <a:effectLst/>
                          <a:highlight>
                            <a:srgbClr val="D9E1F2"/>
                          </a:highlight>
                          <a:latin typeface="Calibri" panose="020F0502020204030204" pitchFamily="34" charset="0"/>
                        </a:rPr>
                        <a:t>50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88338471"/>
                  </a:ext>
                </a:extLst>
              </a:tr>
            </a:tbl>
          </a:graphicData>
        </a:graphic>
      </p:graphicFrame>
    </p:spTree>
    <p:extLst>
      <p:ext uri="{BB962C8B-B14F-4D97-AF65-F5344CB8AC3E}">
        <p14:creationId xmlns:p14="http://schemas.microsoft.com/office/powerpoint/2010/main" val="365347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81192" y="668534"/>
            <a:ext cx="11029616" cy="988332"/>
          </a:xfrm>
        </p:spPr>
        <p:txBody>
          <a:bodyPr>
            <a:normAutofit/>
          </a:bodyPr>
          <a:lstStyle/>
          <a:p>
            <a:r>
              <a:rPr lang="en-US" sz="4000" dirty="0">
                <a:cs typeface="Times New Roman" panose="02020603050405020304" pitchFamily="18" charset="0"/>
              </a:rPr>
              <a:t>conclusion</a:t>
            </a:r>
            <a:endParaRPr lang="en-IN" sz="4000" dirty="0">
              <a:cs typeface="Times New Roman" panose="02020603050405020304" pitchFamily="18" charset="0"/>
            </a:endParaRPr>
          </a:p>
        </p:txBody>
      </p:sp>
      <p:sp>
        <p:nvSpPr>
          <p:cNvPr id="3" name="Rectangle 2"/>
          <p:cNvSpPr/>
          <p:nvPr/>
        </p:nvSpPr>
        <p:spPr>
          <a:xfrm>
            <a:off x="581192" y="2102631"/>
            <a:ext cx="8936182" cy="2246769"/>
          </a:xfrm>
          <a:prstGeom prst="rect">
            <a:avLst/>
          </a:prstGeom>
        </p:spPr>
        <p:txBody>
          <a:bodyPr wrap="square">
            <a:spAutoFit/>
          </a:bodyPr>
          <a:lstStyle/>
          <a:p>
            <a:r>
              <a:rPr lang="en-US" sz="2800" dirty="0">
                <a:latin typeface="Calibri" pitchFamily="34" charset="0"/>
              </a:rPr>
              <a:t>In conclusion, the analysis underscores the importance of  data- driven performance evaluation. by leveraging excel for this analysis, actionable insights were delivered, allowing organizations to enhance productivity and optimize resource allocation</a:t>
            </a:r>
            <a:r>
              <a:rPr lang="en-US" sz="2400" dirty="0">
                <a:latin typeface="Calibri" pitchFamily="34" charset="0"/>
              </a:rPr>
              <a: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DE35-A6A3-3532-8BFD-DAE37D9E3DA7}"/>
              </a:ext>
            </a:extLst>
          </p:cNvPr>
          <p:cNvSpPr>
            <a:spLocks noGrp="1"/>
          </p:cNvSpPr>
          <p:nvPr>
            <p:ph type="title"/>
          </p:nvPr>
        </p:nvSpPr>
        <p:spPr>
          <a:xfrm>
            <a:off x="609600" y="533400"/>
            <a:ext cx="11029616" cy="1050444"/>
          </a:xfrm>
        </p:spPr>
        <p:txBody>
          <a:bodyPr>
            <a:normAutofit/>
          </a:bodyPr>
          <a:lstStyle/>
          <a:p>
            <a:r>
              <a:rPr lang="en-IN" sz="4000" dirty="0">
                <a:latin typeface="Calibri" pitchFamily="34" charset="0"/>
              </a:rPr>
              <a:t>Project TITLE </a:t>
            </a:r>
            <a:endParaRPr lang="en-US" sz="4000" dirty="0">
              <a:latin typeface="Calibri" pitchFamily="34" charset="0"/>
            </a:endParaRPr>
          </a:p>
        </p:txBody>
      </p:sp>
      <p:sp>
        <p:nvSpPr>
          <p:cNvPr id="5" name="Content Placeholder 4">
            <a:extLst>
              <a:ext uri="{FF2B5EF4-FFF2-40B4-BE49-F238E27FC236}">
                <a16:creationId xmlns:a16="http://schemas.microsoft.com/office/drawing/2014/main" id="{BD758690-ECFA-EC75-4D7F-F5189E9E7C03}"/>
              </a:ext>
            </a:extLst>
          </p:cNvPr>
          <p:cNvSpPr txBox="1">
            <a:spLocks noGrp="1"/>
          </p:cNvSpPr>
          <p:nvPr>
            <p:ph idx="1"/>
          </p:nvPr>
        </p:nvSpPr>
        <p:spPr>
          <a:xfrm>
            <a:off x="917893" y="2644170"/>
            <a:ext cx="11029615" cy="1569660"/>
          </a:xfrm>
          <a:prstGeom prst="rect">
            <a:avLst/>
          </a:prstGeom>
          <a:noFill/>
        </p:spPr>
        <p:txBody>
          <a:bodyPr wrap="square" rtlCol="0">
            <a:spAutoFit/>
          </a:bodyPr>
          <a:lstStyle/>
          <a:p>
            <a:pPr marL="0" indent="0">
              <a:buNone/>
            </a:pPr>
            <a:r>
              <a:rPr lang="en-US" sz="48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62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AAC21-5181-44F3-3A77-040490704EF8}"/>
              </a:ext>
            </a:extLst>
          </p:cNvPr>
          <p:cNvSpPr>
            <a:spLocks noGrp="1"/>
          </p:cNvSpPr>
          <p:nvPr>
            <p:ph type="title"/>
          </p:nvPr>
        </p:nvSpPr>
        <p:spPr>
          <a:xfrm>
            <a:off x="628984" y="586400"/>
            <a:ext cx="11029616" cy="1013800"/>
          </a:xfrm>
        </p:spPr>
        <p:txBody>
          <a:bodyPr>
            <a:normAutofit/>
          </a:bodyPr>
          <a:lstStyle/>
          <a:p>
            <a:r>
              <a:rPr lang="en-IN" sz="4000" dirty="0">
                <a:latin typeface="Calibri" pitchFamily="34" charset="0"/>
              </a:rPr>
              <a:t>Agenda</a:t>
            </a:r>
            <a:endParaRPr lang="en-US" sz="4000" dirty="0">
              <a:latin typeface="Calibri" pitchFamily="34" charset="0"/>
            </a:endParaRPr>
          </a:p>
        </p:txBody>
      </p:sp>
      <p:sp>
        <p:nvSpPr>
          <p:cNvPr id="5" name="Content Placeholder 4">
            <a:extLst>
              <a:ext uri="{FF2B5EF4-FFF2-40B4-BE49-F238E27FC236}">
                <a16:creationId xmlns:a16="http://schemas.microsoft.com/office/drawing/2014/main" id="{194989C7-5714-2EBE-7073-0763E7A8B875}"/>
              </a:ext>
            </a:extLst>
          </p:cNvPr>
          <p:cNvSpPr txBox="1">
            <a:spLocks noGrp="1"/>
          </p:cNvSpPr>
          <p:nvPr>
            <p:ph idx="1"/>
          </p:nvPr>
        </p:nvSpPr>
        <p:spPr>
          <a:xfrm>
            <a:off x="3495479" y="1589482"/>
            <a:ext cx="5201042" cy="5142946"/>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Calibri" pitchFamily="34"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Calibri" pitchFamily="34"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Calibri" pitchFamily="34"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Calibri" pitchFamily="34"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Calibri" pitchFamily="34" charset="0"/>
                <a:cs typeface="Times New Roman" panose="02020603050405020304" pitchFamily="18" charset="0"/>
              </a:rPr>
              <a:t>Dataset Description</a:t>
            </a:r>
            <a:endParaRPr lang="en-US" sz="2400" b="0" i="0" dirty="0">
              <a:solidFill>
                <a:srgbClr val="0D0D0D"/>
              </a:solidFill>
              <a:effectLst/>
              <a:latin typeface="Calibri" pitchFamily="34" charset="0"/>
              <a:cs typeface="Times New Roman" panose="02020603050405020304" pitchFamily="18" charset="0"/>
            </a:endParaRPr>
          </a:p>
          <a:p>
            <a:pPr algn="l">
              <a:buFont typeface="+mj-lt"/>
              <a:buAutoNum type="arabicPeriod"/>
            </a:pPr>
            <a:r>
              <a:rPr lang="en-US" sz="2400" b="0" i="0" dirty="0">
                <a:solidFill>
                  <a:srgbClr val="0D0D0D"/>
                </a:solidFill>
                <a:effectLst/>
                <a:latin typeface="Calibri" pitchFamily="34"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Calibri" pitchFamily="34" charset="0"/>
                <a:cs typeface="Times New Roman" panose="02020603050405020304" pitchFamily="18" charset="0"/>
              </a:rPr>
              <a:t>Results and </a:t>
            </a:r>
            <a:r>
              <a:rPr lang="en-US" sz="2400" dirty="0">
                <a:solidFill>
                  <a:srgbClr val="0D0D0D"/>
                </a:solidFill>
                <a:latin typeface="Calibri" pitchFamily="34" charset="0"/>
                <a:cs typeface="Times New Roman" panose="02020603050405020304" pitchFamily="18" charset="0"/>
              </a:rPr>
              <a:t>Discussion</a:t>
            </a:r>
            <a:endParaRPr lang="en-US" sz="2400" b="0" i="0" dirty="0">
              <a:solidFill>
                <a:srgbClr val="0D0D0D"/>
              </a:solidFill>
              <a:effectLst/>
              <a:latin typeface="Calibri" pitchFamily="34" charset="0"/>
              <a:cs typeface="Times New Roman" panose="02020603050405020304" pitchFamily="18" charset="0"/>
            </a:endParaRPr>
          </a:p>
          <a:p>
            <a:pPr algn="l">
              <a:buFont typeface="+mj-lt"/>
              <a:buAutoNum type="arabicPeriod"/>
            </a:pPr>
            <a:r>
              <a:rPr lang="en-US" sz="2400" b="0" i="0" dirty="0">
                <a:solidFill>
                  <a:srgbClr val="0D0D0D"/>
                </a:solidFill>
                <a:effectLst/>
                <a:latin typeface="Calibri" pitchFamily="34"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113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9204460" y="3258830"/>
            <a:ext cx="2762250" cy="3257550"/>
          </a:xfrm>
          <a:prstGeom prst="rect">
            <a:avLst/>
          </a:prstGeom>
        </p:spPr>
      </p:pic>
      <p:sp>
        <p:nvSpPr>
          <p:cNvPr id="7" name="object 7"/>
          <p:cNvSpPr txBox="1">
            <a:spLocks noGrp="1"/>
          </p:cNvSpPr>
          <p:nvPr>
            <p:ph type="title"/>
          </p:nvPr>
        </p:nvSpPr>
        <p:spPr>
          <a:xfrm>
            <a:off x="676275" y="926625"/>
            <a:ext cx="11049000"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libri" pitchFamily="34" charset="0"/>
              </a:rPr>
              <a:t>P</a:t>
            </a:r>
            <a:r>
              <a:rPr sz="4000" spc="15" dirty="0">
                <a:latin typeface="Calibri" pitchFamily="34" charset="0"/>
              </a:rPr>
              <a:t>ROB</a:t>
            </a:r>
            <a:r>
              <a:rPr sz="4000" spc="55" dirty="0">
                <a:latin typeface="Calibri" pitchFamily="34" charset="0"/>
              </a:rPr>
              <a:t>L</a:t>
            </a:r>
            <a:r>
              <a:rPr sz="4000" spc="-20" dirty="0">
                <a:latin typeface="Calibri" pitchFamily="34" charset="0"/>
              </a:rPr>
              <a:t>E</a:t>
            </a:r>
            <a:r>
              <a:rPr sz="4000" spc="20" dirty="0">
                <a:latin typeface="Calibri" pitchFamily="34" charset="0"/>
              </a:rPr>
              <a:t>M</a:t>
            </a:r>
            <a:r>
              <a:rPr lang="en-IN" sz="4000" spc="20" dirty="0">
                <a:latin typeface="Calibri" pitchFamily="34" charset="0"/>
              </a:rPr>
              <a:t> </a:t>
            </a:r>
            <a:r>
              <a:rPr sz="4000" spc="10" dirty="0">
                <a:latin typeface="Calibri" pitchFamily="34" charset="0"/>
              </a:rPr>
              <a:t>S</a:t>
            </a:r>
            <a:r>
              <a:rPr sz="4000" spc="-370" dirty="0">
                <a:latin typeface="Calibri" pitchFamily="34" charset="0"/>
              </a:rPr>
              <a:t>T</a:t>
            </a:r>
            <a:r>
              <a:rPr sz="4000" spc="-375" dirty="0">
                <a:latin typeface="Calibri" pitchFamily="34" charset="0"/>
              </a:rPr>
              <a:t>A</a:t>
            </a:r>
            <a:r>
              <a:rPr sz="4000" spc="15" dirty="0">
                <a:latin typeface="Calibri" pitchFamily="34" charset="0"/>
              </a:rPr>
              <a:t>T</a:t>
            </a:r>
            <a:r>
              <a:rPr sz="4000" spc="-10" dirty="0">
                <a:latin typeface="Calibri" pitchFamily="34" charset="0"/>
              </a:rPr>
              <a:t>E</a:t>
            </a:r>
            <a:r>
              <a:rPr sz="4000" spc="-20" dirty="0">
                <a:latin typeface="Calibri" pitchFamily="34" charset="0"/>
              </a:rPr>
              <a:t>ME</a:t>
            </a:r>
            <a:r>
              <a:rPr sz="4000" spc="10" dirty="0">
                <a:latin typeface="Calibri" pitchFamily="34" charset="0"/>
              </a:rPr>
              <a:t>NT</a:t>
            </a:r>
            <a:endParaRPr sz="4000" dirty="0">
              <a:latin typeface="Calibri"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AC05A5F-1DC7-0F80-2DD9-0FBB7CF7CA6D}"/>
              </a:ext>
            </a:extLst>
          </p:cNvPr>
          <p:cNvSpPr txBox="1"/>
          <p:nvPr/>
        </p:nvSpPr>
        <p:spPr>
          <a:xfrm>
            <a:off x="676275" y="2104668"/>
            <a:ext cx="6756242" cy="2308324"/>
          </a:xfrm>
          <a:prstGeom prst="rect">
            <a:avLst/>
          </a:prstGeom>
          <a:noFill/>
        </p:spPr>
        <p:txBody>
          <a:bodyPr wrap="square">
            <a:spAutoFit/>
          </a:bodyPr>
          <a:lstStyle/>
          <a:p>
            <a:r>
              <a:rPr lang="en-US" sz="2400" dirty="0">
                <a:latin typeface="Calibri" pitchFamily="34" charset="0"/>
              </a:rPr>
              <a:t>Organizations face challenges in evaluating employee performance consistently and identifying areas for improvement. Manual analysis is time-consuming and prone to bias. An automated, data-driven approach provides more objective and actionable insights.</a:t>
            </a:r>
            <a:endParaRPr lang="en-IN" sz="2400" dirty="0">
              <a:latin typeface="Calibri" pitchFamily="34" charset="0"/>
            </a:endParaRPr>
          </a:p>
        </p:txBody>
      </p:sp>
    </p:spTree>
    <p:extLst>
      <p:ext uri="{BB962C8B-B14F-4D97-AF65-F5344CB8AC3E}">
        <p14:creationId xmlns:p14="http://schemas.microsoft.com/office/powerpoint/2010/main" val="910492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768248" y="2857500"/>
            <a:ext cx="3533775" cy="3810000"/>
          </a:xfrm>
          <a:prstGeom prst="rect">
            <a:avLst/>
          </a:prstGeom>
        </p:spPr>
      </p:pic>
      <p:sp>
        <p:nvSpPr>
          <p:cNvPr id="7" name="object 7"/>
          <p:cNvSpPr txBox="1">
            <a:spLocks noGrp="1"/>
          </p:cNvSpPr>
          <p:nvPr>
            <p:ph type="title"/>
          </p:nvPr>
        </p:nvSpPr>
        <p:spPr>
          <a:xfrm>
            <a:off x="676275" y="914400"/>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libri" pitchFamily="34" charset="0"/>
              </a:rPr>
              <a:t>PROJECT</a:t>
            </a:r>
            <a:r>
              <a:rPr lang="en-IN" sz="4000" spc="5" dirty="0">
                <a:latin typeface="Calibri" pitchFamily="34" charset="0"/>
              </a:rPr>
              <a:t> </a:t>
            </a:r>
            <a:r>
              <a:rPr sz="4000" spc="-20" dirty="0">
                <a:latin typeface="Calibri" pitchFamily="34" charset="0"/>
              </a:rPr>
              <a:t>OVERVIEW</a:t>
            </a:r>
            <a:endParaRPr sz="4000" dirty="0">
              <a:latin typeface="Calibri"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EDF27317-0B5D-4D81-342A-D3EAFA3CAE60}"/>
              </a:ext>
            </a:extLst>
          </p:cNvPr>
          <p:cNvSpPr txBox="1"/>
          <p:nvPr/>
        </p:nvSpPr>
        <p:spPr>
          <a:xfrm>
            <a:off x="676275" y="2142972"/>
            <a:ext cx="6010277" cy="2015191"/>
          </a:xfrm>
          <a:prstGeom prst="rect">
            <a:avLst/>
          </a:prstGeom>
          <a:noFill/>
        </p:spPr>
        <p:txBody>
          <a:bodyPr wrap="square">
            <a:spAutoFit/>
          </a:bodyPr>
          <a:lstStyle/>
          <a:p>
            <a:r>
              <a:rPr lang="en-US" sz="2400" dirty="0">
                <a:latin typeface="Calibri" pitchFamily="34" charset="0"/>
              </a:rPr>
              <a:t>This project aims to analyze employee performance data using Excel tools to identify trends, highlight key performance indicators (KPIs), and help optimize HR management practices.</a:t>
            </a:r>
            <a:endParaRPr lang="en-IN" sz="2400" dirty="0">
              <a:latin typeface="Calibri" pitchFamily="34" charset="0"/>
            </a:endParaRPr>
          </a:p>
        </p:txBody>
      </p:sp>
    </p:spTree>
    <p:extLst>
      <p:ext uri="{BB962C8B-B14F-4D97-AF65-F5344CB8AC3E}">
        <p14:creationId xmlns:p14="http://schemas.microsoft.com/office/powerpoint/2010/main" val="403155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23900" y="908546"/>
            <a:ext cx="7277100" cy="632224"/>
          </a:xfrm>
          <a:prstGeom prst="rect">
            <a:avLst/>
          </a:prstGeom>
        </p:spPr>
        <p:txBody>
          <a:bodyPr vert="horz" wrap="square" lIns="0" tIns="16510" rIns="0" bIns="0" rtlCol="0">
            <a:spAutoFit/>
          </a:bodyPr>
          <a:lstStyle/>
          <a:p>
            <a:pPr marL="12700">
              <a:lnSpc>
                <a:spcPct val="100000"/>
              </a:lnSpc>
              <a:spcBef>
                <a:spcPts val="130"/>
              </a:spcBef>
            </a:pPr>
            <a:r>
              <a:rPr sz="4000" spc="25"/>
              <a:t>W</a:t>
            </a:r>
            <a:r>
              <a:rPr sz="4000" spc="-20"/>
              <a:t>H</a:t>
            </a:r>
            <a:r>
              <a:rPr sz="4000" spc="20"/>
              <a:t>O</a:t>
            </a:r>
            <a:r>
              <a:rPr sz="4000" spc="-235"/>
              <a:t> </a:t>
            </a:r>
            <a:r>
              <a:rPr lang="en-US" sz="4000" spc="-235" dirty="0"/>
              <a:t> </a:t>
            </a:r>
            <a:r>
              <a:rPr sz="4000" spc="-10"/>
              <a:t>AR</a:t>
            </a:r>
            <a:r>
              <a:rPr sz="4000" spc="15"/>
              <a:t>E</a:t>
            </a:r>
            <a:r>
              <a:rPr sz="4000" spc="-35"/>
              <a:t> </a:t>
            </a:r>
            <a:r>
              <a:rPr lang="en-US" sz="4000" spc="-35" dirty="0"/>
              <a:t> </a:t>
            </a:r>
            <a:r>
              <a:rPr sz="4000" spc="-10"/>
              <a:t>T</a:t>
            </a:r>
            <a:r>
              <a:rPr sz="4000" spc="-15"/>
              <a:t>H</a:t>
            </a:r>
            <a:r>
              <a:rPr sz="4000" spc="15"/>
              <a:t>E</a:t>
            </a:r>
            <a:r>
              <a:rPr lang="en-US" sz="4000" spc="-35" dirty="0"/>
              <a:t> </a:t>
            </a:r>
            <a:r>
              <a:rPr sz="4000" spc="-20"/>
              <a:t>E</a:t>
            </a:r>
            <a:r>
              <a:rPr sz="4000" spc="30"/>
              <a:t>N</a:t>
            </a:r>
            <a:r>
              <a:rPr sz="4000" spc="15"/>
              <a:t>D</a:t>
            </a:r>
            <a:r>
              <a:rPr lang="en-US" sz="4000" spc="-45" dirty="0"/>
              <a:t> </a:t>
            </a:r>
            <a:r>
              <a:rPr sz="4000"/>
              <a:t>U</a:t>
            </a:r>
            <a:r>
              <a:rPr sz="4000" spc="10"/>
              <a:t>S</a:t>
            </a:r>
            <a:r>
              <a:rPr sz="4000" spc="-25"/>
              <a:t>E</a:t>
            </a:r>
            <a:r>
              <a:rPr sz="4000" spc="-10"/>
              <a:t>R</a:t>
            </a:r>
            <a:r>
              <a:rPr sz="4000" spc="5"/>
              <a:t>S</a:t>
            </a:r>
            <a:r>
              <a:rPr sz="4000" spc="5" dirty="0"/>
              <a:t>?</a:t>
            </a:r>
            <a:endParaRPr sz="40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5" name="TextBox 14">
            <a:extLst>
              <a:ext uri="{FF2B5EF4-FFF2-40B4-BE49-F238E27FC236}">
                <a16:creationId xmlns:a16="http://schemas.microsoft.com/office/drawing/2014/main" id="{0938F5B7-62BB-CDCC-13CA-2FF5180719BA}"/>
              </a:ext>
            </a:extLst>
          </p:cNvPr>
          <p:cNvSpPr txBox="1"/>
          <p:nvPr/>
        </p:nvSpPr>
        <p:spPr>
          <a:xfrm>
            <a:off x="635475" y="2078997"/>
            <a:ext cx="6104405" cy="2384524"/>
          </a:xfrm>
          <a:prstGeom prst="rect">
            <a:avLst/>
          </a:prstGeom>
          <a:noFill/>
        </p:spPr>
        <p:txBody>
          <a:bodyPr wrap="square">
            <a:spAutoFit/>
          </a:bodyPr>
          <a:lstStyle/>
          <a:p>
            <a:r>
              <a:rPr lang="en-US" sz="2400" dirty="0">
                <a:latin typeface="Calibri" pitchFamily="34" charset="0"/>
              </a:rPr>
              <a:t>The primary users of this analysis include HR managers, department heads, and company executives. They benefit from targeted insights to make better decisions regarding employee development, resource allocation, and overall performance management.</a:t>
            </a:r>
            <a:endParaRPr lang="en-IN" sz="2400" dirty="0">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64158" y="3419475"/>
            <a:ext cx="2695574" cy="3248025"/>
          </a:xfrm>
          <a:prstGeom prst="rect">
            <a:avLst/>
          </a:prstGeom>
        </p:spPr>
      </p:pic>
      <p:sp>
        <p:nvSpPr>
          <p:cNvPr id="6" name="object 6"/>
          <p:cNvSpPr txBox="1">
            <a:spLocks noGrp="1"/>
          </p:cNvSpPr>
          <p:nvPr>
            <p:ph type="title"/>
          </p:nvPr>
        </p:nvSpPr>
        <p:spPr>
          <a:xfrm>
            <a:off x="676275" y="930707"/>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n-lt"/>
              </a:rPr>
              <a:t>O</a:t>
            </a:r>
            <a:r>
              <a:rPr sz="3600" spc="25" dirty="0">
                <a:latin typeface="+mn-lt"/>
              </a:rPr>
              <a:t>U</a:t>
            </a:r>
            <a:r>
              <a:rPr sz="3600" dirty="0">
                <a:latin typeface="+mn-lt"/>
              </a:rPr>
              <a:t>R</a:t>
            </a:r>
            <a:r>
              <a:rPr sz="3600" spc="5" dirty="0">
                <a:latin typeface="+mn-lt"/>
              </a:rPr>
              <a:t> </a:t>
            </a:r>
            <a:r>
              <a:rPr sz="3600" spc="25"/>
              <a:t>S</a:t>
            </a:r>
            <a:r>
              <a:rPr sz="3600" spc="10"/>
              <a:t>O</a:t>
            </a:r>
            <a:r>
              <a:rPr sz="3600" spc="25"/>
              <a:t>LU</a:t>
            </a:r>
            <a:r>
              <a:rPr sz="3600" spc="-35"/>
              <a:t>T</a:t>
            </a:r>
            <a:r>
              <a:rPr sz="3600" spc="-30"/>
              <a:t>I</a:t>
            </a:r>
            <a:r>
              <a:rPr sz="3600" spc="10"/>
              <a:t>O</a:t>
            </a:r>
            <a:r>
              <a:rPr sz="3600"/>
              <a:t>N</a:t>
            </a:r>
            <a:r>
              <a:rPr sz="3600" spc="-345">
                <a:latin typeface="+mn-lt"/>
              </a:rPr>
              <a:t> </a:t>
            </a:r>
            <a:r>
              <a:rPr lang="en-US" sz="3600" spc="-345" dirty="0">
                <a:latin typeface="+mn-lt"/>
              </a:rPr>
              <a:t> </a:t>
            </a:r>
            <a:r>
              <a:rPr sz="3600" spc="-35">
                <a:latin typeface="+mn-lt"/>
              </a:rPr>
              <a:t>A</a:t>
            </a:r>
            <a:r>
              <a:rPr sz="3600" spc="-5">
                <a:latin typeface="+mn-lt"/>
              </a:rPr>
              <a:t>N</a:t>
            </a:r>
            <a:r>
              <a:rPr sz="3600">
                <a:latin typeface="+mn-lt"/>
              </a:rPr>
              <a:t>D</a:t>
            </a:r>
            <a:r>
              <a:rPr sz="3600" spc="35">
                <a:latin typeface="+mn-lt"/>
              </a:rPr>
              <a:t> </a:t>
            </a:r>
            <a:r>
              <a:rPr sz="3600" spc="-30">
                <a:latin typeface="+mn-lt"/>
              </a:rPr>
              <a:t>I</a:t>
            </a:r>
            <a:r>
              <a:rPr sz="3600" spc="-35">
                <a:latin typeface="+mn-lt"/>
              </a:rPr>
              <a:t>T</a:t>
            </a:r>
            <a:r>
              <a:rPr sz="3600">
                <a:latin typeface="+mn-lt"/>
              </a:rPr>
              <a:t>S</a:t>
            </a:r>
            <a:r>
              <a:rPr sz="3600" spc="60">
                <a:latin typeface="+mn-lt"/>
              </a:rPr>
              <a:t> </a:t>
            </a:r>
            <a:r>
              <a:rPr lang="en-US" sz="3600" spc="60" dirty="0">
                <a:latin typeface="+mn-lt"/>
              </a:rPr>
              <a:t> </a:t>
            </a:r>
            <a:r>
              <a:rPr sz="3600" spc="-295">
                <a:latin typeface="+mn-lt"/>
              </a:rPr>
              <a:t>V</a:t>
            </a:r>
            <a:r>
              <a:rPr sz="3600" spc="-35">
                <a:latin typeface="+mn-lt"/>
              </a:rPr>
              <a:t>A</a:t>
            </a:r>
            <a:r>
              <a:rPr sz="3600" spc="25">
                <a:latin typeface="+mn-lt"/>
              </a:rPr>
              <a:t>LU</a:t>
            </a:r>
            <a:r>
              <a:rPr sz="3600">
                <a:latin typeface="+mn-lt"/>
              </a:rPr>
              <a:t>E</a:t>
            </a:r>
            <a:r>
              <a:rPr sz="3600" spc="-65">
                <a:latin typeface="+mn-lt"/>
              </a:rPr>
              <a:t> </a:t>
            </a:r>
            <a:r>
              <a:rPr sz="3600" spc="-15" dirty="0">
                <a:latin typeface="+mn-lt"/>
              </a:rPr>
              <a:t>P</a:t>
            </a:r>
            <a:r>
              <a:rPr sz="3600" spc="-30" dirty="0">
                <a:latin typeface="+mn-lt"/>
              </a:rPr>
              <a:t>R</a:t>
            </a:r>
            <a:r>
              <a:rPr sz="3600" spc="10" dirty="0">
                <a:latin typeface="+mn-lt"/>
              </a:rPr>
              <a:t>O</a:t>
            </a:r>
            <a:r>
              <a:rPr sz="3600" spc="-15" dirty="0">
                <a:latin typeface="+mn-lt"/>
              </a:rPr>
              <a:t>P</a:t>
            </a:r>
            <a:r>
              <a:rPr sz="3600" spc="10" dirty="0">
                <a:latin typeface="+mn-lt"/>
              </a:rPr>
              <a:t>O</a:t>
            </a:r>
            <a:r>
              <a:rPr sz="3600" spc="25" dirty="0">
                <a:latin typeface="+mn-lt"/>
              </a:rPr>
              <a:t>S</a:t>
            </a:r>
            <a:r>
              <a:rPr sz="3600" spc="-30" dirty="0">
                <a:latin typeface="+mn-lt"/>
              </a:rPr>
              <a:t>I</a:t>
            </a:r>
            <a:r>
              <a:rPr sz="3600" spc="-35" dirty="0">
                <a:latin typeface="+mn-lt"/>
              </a:rPr>
              <a:t>T</a:t>
            </a:r>
            <a:r>
              <a:rPr sz="3600" spc="-30" dirty="0">
                <a:latin typeface="+mn-lt"/>
              </a:rPr>
              <a:t>I</a:t>
            </a:r>
            <a:r>
              <a:rPr sz="3600" spc="10" dirty="0">
                <a:latin typeface="+mn-lt"/>
              </a:rPr>
              <a:t>O</a:t>
            </a:r>
            <a:r>
              <a:rPr sz="3600" dirty="0">
                <a:latin typeface="+mn-lt"/>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514042F6-1913-4CA3-797B-A38A0AA77158}"/>
              </a:ext>
            </a:extLst>
          </p:cNvPr>
          <p:cNvSpPr txBox="1"/>
          <p:nvPr/>
        </p:nvSpPr>
        <p:spPr>
          <a:xfrm>
            <a:off x="676275" y="1943160"/>
            <a:ext cx="9127853" cy="4524315"/>
          </a:xfrm>
          <a:prstGeom prst="rect">
            <a:avLst/>
          </a:prstGeom>
          <a:noFill/>
        </p:spPr>
        <p:txBody>
          <a:bodyPr wrap="square">
            <a:spAutoFit/>
          </a:bodyPr>
          <a:lstStyle/>
          <a:p>
            <a:r>
              <a:rPr lang="en-US" sz="2400" dirty="0">
                <a:latin typeface="Calibri" pitchFamily="34" charset="0"/>
              </a:rPr>
              <a:t>By analyzing historical performance data, we can pinpoint high and low performers, determine the impact of various factors on performance, and identify opportunities for improvement. This results in more effective management strategies and a data-driven approach to employee evaluation</a:t>
            </a:r>
          </a:p>
          <a:p>
            <a:endParaRPr lang="en-US" sz="2400" dirty="0">
              <a:latin typeface="Calibri" pitchFamily="34" charset="0"/>
            </a:endParaRPr>
          </a:p>
          <a:p>
            <a:r>
              <a:rPr lang="en-US" sz="2400" dirty="0">
                <a:latin typeface="Calibri" pitchFamily="34" charset="0"/>
              </a:rPr>
              <a:t>Step using in excel: </a:t>
            </a:r>
          </a:p>
          <a:p>
            <a:r>
              <a:rPr lang="en-US" sz="2400" dirty="0">
                <a:latin typeface="Calibri" pitchFamily="34" charset="0"/>
              </a:rPr>
              <a:t>Conditional formatting -To find out the missing features.</a:t>
            </a:r>
          </a:p>
          <a:p>
            <a:r>
              <a:rPr lang="en-US" sz="2400" dirty="0">
                <a:latin typeface="Calibri" pitchFamily="34" charset="0"/>
              </a:rPr>
              <a:t>Filter-To remove the blank data.</a:t>
            </a:r>
          </a:p>
          <a:p>
            <a:r>
              <a:rPr lang="en-US" sz="2400" dirty="0">
                <a:latin typeface="Calibri" pitchFamily="34" charset="0"/>
              </a:rPr>
              <a:t>Formula- To find out the performance level using formula.</a:t>
            </a:r>
          </a:p>
          <a:p>
            <a:r>
              <a:rPr lang="en-US" sz="2400" dirty="0">
                <a:latin typeface="Calibri" pitchFamily="34" charset="0"/>
              </a:rPr>
              <a:t>Pivot table-summary.</a:t>
            </a:r>
          </a:p>
          <a:p>
            <a:r>
              <a:rPr lang="en-US" sz="2400" dirty="0">
                <a:latin typeface="Calibri" pitchFamily="34" charset="0"/>
              </a:rPr>
              <a:t>Graph-data </a:t>
            </a:r>
            <a:r>
              <a:rPr lang="en-US" sz="2400" dirty="0" err="1">
                <a:latin typeface="Calibri" pitchFamily="34" charset="0"/>
              </a:rPr>
              <a:t>visualiztion</a:t>
            </a:r>
            <a:r>
              <a:rPr lang="en-US" sz="2400" dirty="0">
                <a:latin typeface="Calibri" pitchFamily="34" charset="0"/>
              </a:rPr>
              <a:t>.</a:t>
            </a:r>
          </a:p>
        </p:txBody>
      </p:sp>
    </p:spTree>
    <p:extLst>
      <p:ext uri="{BB962C8B-B14F-4D97-AF65-F5344CB8AC3E}">
        <p14:creationId xmlns:p14="http://schemas.microsoft.com/office/powerpoint/2010/main" val="348341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28984" y="658499"/>
            <a:ext cx="11029616" cy="988332"/>
          </a:xfrm>
        </p:spPr>
        <p:txBody>
          <a:bodyPr>
            <a:normAutofit/>
          </a:bodyPr>
          <a:lstStyle/>
          <a:p>
            <a:r>
              <a:rPr lang="en-IN" sz="4000" dirty="0">
                <a:latin typeface="Calibri" pitchFamily="34" charset="0"/>
              </a:rPr>
              <a:t>Dataset Description</a:t>
            </a:r>
          </a:p>
        </p:txBody>
      </p:sp>
      <p:sp>
        <p:nvSpPr>
          <p:cNvPr id="3" name="Rectangle 2"/>
          <p:cNvSpPr/>
          <p:nvPr/>
        </p:nvSpPr>
        <p:spPr>
          <a:xfrm>
            <a:off x="628984" y="2111047"/>
            <a:ext cx="7315200" cy="3416320"/>
          </a:xfrm>
          <a:prstGeom prst="rect">
            <a:avLst/>
          </a:prstGeom>
        </p:spPr>
        <p:txBody>
          <a:bodyPr wrap="square">
            <a:spAutoFit/>
          </a:bodyPr>
          <a:lstStyle/>
          <a:p>
            <a:r>
              <a:rPr lang="en-US" sz="2400" dirty="0">
                <a:latin typeface="Calibri" pitchFamily="34" charset="0"/>
              </a:rPr>
              <a:t>Employee Dataset = </a:t>
            </a:r>
            <a:r>
              <a:rPr lang="en-US" sz="2400" dirty="0" err="1">
                <a:latin typeface="Calibri" pitchFamily="34" charset="0"/>
              </a:rPr>
              <a:t>Kaggle</a:t>
            </a:r>
            <a:r>
              <a:rPr lang="en-US" sz="2400" dirty="0">
                <a:latin typeface="Calibri" pitchFamily="34" charset="0"/>
              </a:rPr>
              <a:t> </a:t>
            </a:r>
          </a:p>
          <a:p>
            <a:r>
              <a:rPr lang="en-US" sz="2400" dirty="0">
                <a:latin typeface="Calibri" pitchFamily="34" charset="0"/>
              </a:rPr>
              <a:t>9 - Features</a:t>
            </a:r>
          </a:p>
          <a:p>
            <a:r>
              <a:rPr lang="en-US" sz="2400" dirty="0">
                <a:latin typeface="Calibri" pitchFamily="34" charset="0"/>
              </a:rPr>
              <a:t>6 - Features  </a:t>
            </a:r>
          </a:p>
          <a:p>
            <a:r>
              <a:rPr lang="en-US" sz="2400" dirty="0">
                <a:latin typeface="Calibri" pitchFamily="34" charset="0"/>
              </a:rPr>
              <a:t>Employee id -Numerical</a:t>
            </a:r>
          </a:p>
          <a:p>
            <a:r>
              <a:rPr lang="en-US" sz="2400" dirty="0">
                <a:latin typeface="Calibri" pitchFamily="34" charset="0"/>
              </a:rPr>
              <a:t>Employee Name -Text</a:t>
            </a:r>
          </a:p>
          <a:p>
            <a:r>
              <a:rPr lang="en-US" sz="2400" dirty="0">
                <a:latin typeface="Calibri" pitchFamily="34" charset="0"/>
              </a:rPr>
              <a:t>Department -Text </a:t>
            </a:r>
          </a:p>
          <a:p>
            <a:r>
              <a:rPr lang="en-US" sz="2400" dirty="0">
                <a:latin typeface="Calibri" pitchFamily="34" charset="0"/>
              </a:rPr>
              <a:t>Performance Rating - Numerical</a:t>
            </a:r>
          </a:p>
          <a:p>
            <a:r>
              <a:rPr lang="en-US" sz="2400" dirty="0">
                <a:latin typeface="Calibri" pitchFamily="34" charset="0"/>
              </a:rPr>
              <a:t>Performance Score - Numerical</a:t>
            </a:r>
          </a:p>
          <a:p>
            <a:r>
              <a:rPr lang="en-US" sz="2400" dirty="0">
                <a:latin typeface="Calibri" pitchFamily="34" charset="0"/>
              </a:rPr>
              <a:t>Gender -Male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9136351" y="3181336"/>
            <a:ext cx="2466975" cy="3419475"/>
          </a:xfrm>
          <a:prstGeom prst="rect">
            <a:avLst/>
          </a:prstGeom>
        </p:spPr>
      </p:pic>
      <p:sp>
        <p:nvSpPr>
          <p:cNvPr id="7" name="object 7"/>
          <p:cNvSpPr txBox="1">
            <a:spLocks noGrp="1"/>
          </p:cNvSpPr>
          <p:nvPr>
            <p:ph type="title"/>
          </p:nvPr>
        </p:nvSpPr>
        <p:spPr>
          <a:xfrm>
            <a:off x="685801" y="914401"/>
            <a:ext cx="9143999" cy="632224"/>
          </a:xfrm>
          <a:prstGeom prst="rect">
            <a:avLst/>
          </a:prstGeom>
        </p:spPr>
        <p:txBody>
          <a:bodyPr vert="horz" wrap="square" lIns="0" tIns="16510" rIns="0" bIns="0" rtlCol="0">
            <a:spAutoFit/>
          </a:bodyPr>
          <a:lstStyle/>
          <a:p>
            <a:pPr marL="12700">
              <a:lnSpc>
                <a:spcPct val="100000"/>
              </a:lnSpc>
              <a:spcBef>
                <a:spcPts val="130"/>
              </a:spcBef>
            </a:pPr>
            <a:r>
              <a:rPr sz="4000" spc="15" dirty="0">
                <a:latin typeface="Calibri" pitchFamily="34" charset="0"/>
              </a:rPr>
              <a:t>THE</a:t>
            </a:r>
            <a:r>
              <a:rPr sz="4000" spc="20" dirty="0">
                <a:latin typeface="Calibri" pitchFamily="34" charset="0"/>
              </a:rPr>
              <a:t> </a:t>
            </a:r>
            <a:r>
              <a:rPr lang="en-US" sz="4000" spc="20" dirty="0">
                <a:latin typeface="Calibri" pitchFamily="34" charset="0"/>
              </a:rPr>
              <a:t>"</a:t>
            </a:r>
            <a:r>
              <a:rPr sz="4000" spc="10" dirty="0">
                <a:latin typeface="Calibri" pitchFamily="34" charset="0"/>
              </a:rPr>
              <a:t>WOW</a:t>
            </a:r>
            <a:r>
              <a:rPr lang="en-US" sz="4000" spc="10" dirty="0">
                <a:latin typeface="Calibri" pitchFamily="34" charset="0"/>
              </a:rPr>
              <a:t>"</a:t>
            </a:r>
            <a:r>
              <a:rPr sz="4000" spc="85" dirty="0">
                <a:latin typeface="Calibri" pitchFamily="34" charset="0"/>
              </a:rPr>
              <a:t> </a:t>
            </a:r>
            <a:r>
              <a:rPr sz="4000" spc="10" dirty="0">
                <a:latin typeface="Calibri" pitchFamily="34" charset="0"/>
              </a:rPr>
              <a:t>IN</a:t>
            </a:r>
            <a:r>
              <a:rPr sz="4000" spc="-5" dirty="0">
                <a:latin typeface="Calibri" pitchFamily="34" charset="0"/>
              </a:rPr>
              <a:t> </a:t>
            </a:r>
            <a:r>
              <a:rPr sz="4000" spc="15" dirty="0">
                <a:latin typeface="Calibri" pitchFamily="34" charset="0"/>
              </a:rPr>
              <a:t>OUR</a:t>
            </a:r>
            <a:r>
              <a:rPr sz="4000" spc="-10" dirty="0">
                <a:latin typeface="Calibri" pitchFamily="34" charset="0"/>
              </a:rPr>
              <a:t> </a:t>
            </a:r>
            <a:r>
              <a:rPr sz="4000" spc="20" dirty="0">
                <a:latin typeface="Calibri" pitchFamily="34" charset="0"/>
              </a:rPr>
              <a:t>SOLUTION</a:t>
            </a:r>
            <a:endParaRPr sz="4000" dirty="0">
              <a:latin typeface="Calibri"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685801" y="2061411"/>
            <a:ext cx="6553200" cy="830997"/>
          </a:xfrm>
          <a:prstGeom prst="rect">
            <a:avLst/>
          </a:prstGeom>
        </p:spPr>
        <p:txBody>
          <a:bodyPr wrap="square">
            <a:spAutoFit/>
          </a:bodyPr>
          <a:lstStyle/>
          <a:p>
            <a:r>
              <a:rPr lang="en-US" sz="2400" dirty="0">
                <a:latin typeface="Calibri" pitchFamily="34" charset="0"/>
              </a:rPr>
              <a:t>=IFS(I2&gt;=5,“VERY HIGH”,I2&gt;=4,”HIGH”,I2&gt;=3,”MED”,TRUE,”LOW”)</a:t>
            </a:r>
            <a:endParaRPr lang="en-IN" sz="2400" dirty="0">
              <a:latin typeface="Calibri" pitchFamily="34" charset="0"/>
            </a:endParaRP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60</TotalTime>
  <Words>805</Words>
  <Application>Microsoft Office PowerPoint</Application>
  <PresentationFormat>Widescreen</PresentationFormat>
  <Paragraphs>93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lpstr>
      <vt:lpstr>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akashdilipkumar56@gmail.com</dc:creator>
  <cp:lastModifiedBy>akashdilipkumar56@gmail.com</cp:lastModifiedBy>
  <cp:revision>39</cp:revision>
  <dcterms:created xsi:type="dcterms:W3CDTF">2024-08-27T05:56:22Z</dcterms:created>
  <dcterms:modified xsi:type="dcterms:W3CDTF">2024-08-27T16:47:50Z</dcterms:modified>
</cp:coreProperties>
</file>