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2" r:id="rId5"/>
    <p:sldId id="259" r:id="rId6"/>
    <p:sldId id="278" r:id="rId7"/>
    <p:sldId id="262" r:id="rId8"/>
    <p:sldId id="280" r:id="rId9"/>
    <p:sldId id="285" r:id="rId10"/>
    <p:sldId id="286" r:id="rId11"/>
    <p:sldId id="288" r:id="rId12"/>
    <p:sldId id="289" r:id="rId13"/>
    <p:sldId id="292" r:id="rId14"/>
    <p:sldId id="268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transition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080"/>
          </a:xfrm>
        </p:spPr>
        <p:txBody>
          <a:bodyPr/>
          <a:lstStyle/>
          <a:p>
            <a:r>
              <a:rPr lang="en-US" dirty="0"/>
              <a:t>USING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AC849-2144-4AD1-BB4A-9EE2531169D6}"/>
              </a:ext>
            </a:extLst>
          </p:cNvPr>
          <p:cNvSpPr txBox="1"/>
          <p:nvPr/>
        </p:nvSpPr>
        <p:spPr>
          <a:xfrm>
            <a:off x="8915399" y="5507037"/>
            <a:ext cx="2595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DONE BY,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AKASH DANIEL. P</a:t>
            </a:r>
            <a:endParaRPr lang="en-I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5E935-6606-46D5-9414-18552151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7E114-EAB8-4931-9979-F78F16E4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25D0DB-A5B8-430B-AE61-95E48FF6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4" y="288028"/>
            <a:ext cx="9144000" cy="676656"/>
          </a:xfrm>
        </p:spPr>
        <p:txBody>
          <a:bodyPr/>
          <a:lstStyle/>
          <a:p>
            <a:r>
              <a:rPr lang="en-IN" dirty="0"/>
              <a:t>4. COMMANDS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7D31C-6B06-403A-8816-AE2E5F0C7D58}"/>
              </a:ext>
            </a:extLst>
          </p:cNvPr>
          <p:cNvSpPr txBox="1"/>
          <p:nvPr/>
        </p:nvSpPr>
        <p:spPr>
          <a:xfrm>
            <a:off x="334024" y="1217195"/>
            <a:ext cx="68467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There are Various Commands that are used in this program are,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Greetings such as “Hi”, ”Hello”, ”Hey”,</a:t>
            </a:r>
            <a:r>
              <a:rPr 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ffectLst/>
              </a:rPr>
              <a:t>"good morning", "good afternoon", "good evening"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Set Alarm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Stopwatch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Open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Play Music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Object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Translate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Exit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4650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1338535"/>
            <a:ext cx="4440428" cy="676656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DC715-B1EA-4261-B220-EFE6EFFAEBDC}"/>
              </a:ext>
            </a:extLst>
          </p:cNvPr>
          <p:cNvSpPr txBox="1"/>
          <p:nvPr/>
        </p:nvSpPr>
        <p:spPr>
          <a:xfrm>
            <a:off x="1718564" y="2947451"/>
            <a:ext cx="102570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Convenience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Task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Personalization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Hands Free Operation</a:t>
            </a:r>
            <a:endParaRPr lang="en-IN" sz="24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  <a:latin typeface="Söhne"/>
              </a:rPr>
              <a:t>Multifunctonality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1522315"/>
            <a:ext cx="10515600" cy="676656"/>
          </a:xfrm>
        </p:spPr>
        <p:txBody>
          <a:bodyPr/>
          <a:lstStyle/>
          <a:p>
            <a:r>
              <a:rPr lang="en-US" dirty="0"/>
              <a:t>FUTURE IMPROVEMENTS 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36842C-3419-427A-9182-FF728A05EACC}"/>
              </a:ext>
            </a:extLst>
          </p:cNvPr>
          <p:cNvSpPr txBox="1"/>
          <p:nvPr/>
        </p:nvSpPr>
        <p:spPr>
          <a:xfrm>
            <a:off x="1328801" y="2749034"/>
            <a:ext cx="6102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ECECEC"/>
                </a:solidFill>
                <a:effectLst/>
                <a:latin typeface="Söhne"/>
              </a:rPr>
              <a:t>Natural Language Understanding (NLU)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ECECEC"/>
                </a:solidFill>
                <a:effectLst/>
                <a:latin typeface="Söhne"/>
              </a:rPr>
              <a:t>Personalization and 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ECECEC"/>
                </a:solidFill>
                <a:effectLst/>
                <a:latin typeface="Söhne"/>
              </a:rPr>
              <a:t>Emotional Intelligence</a:t>
            </a:r>
            <a:endParaRPr lang="en-IN" sz="2400" b="1" dirty="0">
              <a:solidFill>
                <a:srgbClr val="ECECEC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ECECEC"/>
                </a:solidFill>
                <a:effectLst/>
                <a:latin typeface="Söhne"/>
              </a:rPr>
              <a:t>Privacy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ECECEC"/>
                </a:solidFill>
                <a:effectLst/>
                <a:latin typeface="Söhne"/>
              </a:rPr>
              <a:t>Task Automation and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ECECEC"/>
                </a:solidFill>
                <a:latin typeface="Söhne"/>
              </a:rPr>
              <a:t>Recognize User’s Voice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055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837465"/>
            <a:ext cx="6502620" cy="6766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869661"/>
            <a:ext cx="10827036" cy="40707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A virtual assistant implemented using Python is a software application designed program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to assist users with various tasks, provide information, and automate certain processes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using machine learning, and other techniques.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It can interacts with users through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text-based or voice-based interfaces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Users can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ask questions, give commands, or request assistance with specific tasks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Depending on its capabilities, the virtual assistant can perform a wide range of tasks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including,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Providing information, T</a:t>
            </a:r>
            <a:r>
              <a:rPr lang="en-IN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ask automation, Controlling devices, Personalized assistance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.</a:t>
            </a:r>
            <a:endParaRPr lang="en-US" sz="20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Overall, a virtual assistant combines various technologies and algorithms to create an intelligent and interactive system capable of assisting users in a wide range of tasks and scenarios.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77" y="1680883"/>
            <a:ext cx="10859845" cy="203050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IMPLEMETATION OF 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13" y="820483"/>
            <a:ext cx="10515600" cy="1035211"/>
          </a:xfrm>
        </p:spPr>
        <p:txBody>
          <a:bodyPr/>
          <a:lstStyle/>
          <a:p>
            <a:r>
              <a:rPr lang="en-US" sz="3600" dirty="0">
                <a:latin typeface="Sagona Book" panose="020F0502020204030204" pitchFamily="34" charset="0"/>
                <a:cs typeface="Sagona Book" panose="020F0502020204030204" pitchFamily="34" charset="0"/>
              </a:rPr>
              <a:t>These are the implementation present in this Code:</a:t>
            </a:r>
            <a:endParaRPr lang="en-US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B57E3-5578-45E4-9663-2B579BBBFAA3}"/>
              </a:ext>
            </a:extLst>
          </p:cNvPr>
          <p:cNvSpPr txBox="1"/>
          <p:nvPr/>
        </p:nvSpPr>
        <p:spPr>
          <a:xfrm>
            <a:off x="900953" y="2586138"/>
            <a:ext cx="4383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IMPORTING THE MODULES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SPEAK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LISTEN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COMMANDS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EXECUTION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575535"/>
            <a:ext cx="10571541" cy="676656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IMPORTING THE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0F4819-CAB5-41F9-97CE-EECE2468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" y="1646898"/>
            <a:ext cx="6981324" cy="3958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B33D3C-FDE0-4923-AF29-B4B170FCFAC3}"/>
              </a:ext>
            </a:extLst>
          </p:cNvPr>
          <p:cNvSpPr txBox="1"/>
          <p:nvPr/>
        </p:nvSpPr>
        <p:spPr>
          <a:xfrm>
            <a:off x="8215746" y="2658170"/>
            <a:ext cx="367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These are the Modules which was imported in this Code.</a:t>
            </a:r>
            <a:endParaRPr lang="en-IN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6D1A-C4EF-4A86-B330-DCCD4E90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97DB-156E-4163-9756-F8BFBFA8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2E422-1048-4CA1-A1AA-8DAEFD08E1FB}"/>
              </a:ext>
            </a:extLst>
          </p:cNvPr>
          <p:cNvSpPr txBox="1"/>
          <p:nvPr/>
        </p:nvSpPr>
        <p:spPr>
          <a:xfrm>
            <a:off x="365760" y="322729"/>
            <a:ext cx="9786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Pyttsx3 :  </a:t>
            </a:r>
            <a:r>
              <a:rPr lang="en-US" sz="2000" dirty="0"/>
              <a:t>“pyttsx3” is a Python library that provides a cross-platform interface </a:t>
            </a:r>
            <a:r>
              <a:rPr lang="en-US" sz="2000" b="1" dirty="0"/>
              <a:t>for text-to-speech (TTS) synthesis</a:t>
            </a:r>
            <a:r>
              <a:rPr lang="en-US" sz="2000" dirty="0"/>
              <a:t>. It allows developers to generate speech from text in Python scripts. The "3" in pyttsx3 denotes that it is the third version of the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8EA06-277F-4FFE-A20E-305410630338}"/>
              </a:ext>
            </a:extLst>
          </p:cNvPr>
          <p:cNvSpPr txBox="1"/>
          <p:nvPr/>
        </p:nvSpPr>
        <p:spPr>
          <a:xfrm>
            <a:off x="365758" y="1399947"/>
            <a:ext cx="978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Speech-Recognition :  </a:t>
            </a:r>
            <a:r>
              <a:rPr lang="en-US" sz="2000" dirty="0"/>
              <a:t>“speech-recognition” is a Python library that </a:t>
            </a:r>
            <a:r>
              <a:rPr lang="en-US" sz="2000" b="1" dirty="0"/>
              <a:t>provides speech recognition functionality to Python applications</a:t>
            </a:r>
            <a:r>
              <a:rPr lang="en-US" sz="2000" dirty="0"/>
              <a:t>. It allows to integrate speech recognition capabilities into their programs, enabling them to convert spoken language into text.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EF1FF-006F-4579-AF57-95777651682D}"/>
              </a:ext>
            </a:extLst>
          </p:cNvPr>
          <p:cNvSpPr txBox="1"/>
          <p:nvPr/>
        </p:nvSpPr>
        <p:spPr>
          <a:xfrm>
            <a:off x="365759" y="2480372"/>
            <a:ext cx="978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/>
              <a:t>Datetime : </a:t>
            </a:r>
            <a:r>
              <a:rPr lang="en-IN" sz="2000" dirty="0"/>
              <a:t>“</a:t>
            </a:r>
            <a:r>
              <a:rPr lang="en-US" sz="2000" dirty="0"/>
              <a:t>datetime” is a module that provides classes and functions for working with dates and times. It allows developers </a:t>
            </a:r>
            <a:r>
              <a:rPr lang="en-US" sz="2000" b="1" dirty="0"/>
              <a:t>to manipulate dates, times, and time intervals</a:t>
            </a:r>
            <a:r>
              <a:rPr lang="en-US" sz="2000" dirty="0"/>
              <a:t>, perform arithmetic operations on dates, format date and time strings, and handle time zones.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9083E-EC9C-4B83-B7EA-9F6CBB2984D3}"/>
              </a:ext>
            </a:extLst>
          </p:cNvPr>
          <p:cNvSpPr txBox="1"/>
          <p:nvPr/>
        </p:nvSpPr>
        <p:spPr>
          <a:xfrm>
            <a:off x="365758" y="3557590"/>
            <a:ext cx="978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 err="1"/>
              <a:t>Webbrowser</a:t>
            </a:r>
            <a:r>
              <a:rPr lang="en-IN" sz="2400" b="1" dirty="0"/>
              <a:t> : </a:t>
            </a:r>
            <a:r>
              <a:rPr lang="en-US" sz="2000" dirty="0"/>
              <a:t>”</a:t>
            </a:r>
            <a:r>
              <a:rPr lang="en-US" sz="2000" dirty="0" err="1"/>
              <a:t>webbrowser</a:t>
            </a:r>
            <a:r>
              <a:rPr lang="en-US" sz="2000" dirty="0"/>
              <a:t>” is a built-in module that provides a high-level interface for </a:t>
            </a:r>
            <a:r>
              <a:rPr lang="en-US" sz="2000" b="1" dirty="0"/>
              <a:t>displaying web-based documents to users</a:t>
            </a:r>
            <a:r>
              <a:rPr lang="en-US" sz="2000" dirty="0"/>
              <a:t>. It allows to interact with web browsers installed on the system and open URLs, web pages, or files in the default web browser.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33F5F4-B0D6-4EF9-8871-4EDAE10F2EE3}"/>
              </a:ext>
            </a:extLst>
          </p:cNvPr>
          <p:cNvSpPr txBox="1"/>
          <p:nvPr/>
        </p:nvSpPr>
        <p:spPr>
          <a:xfrm>
            <a:off x="365758" y="4695092"/>
            <a:ext cx="9786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 err="1"/>
              <a:t>Os</a:t>
            </a:r>
            <a:r>
              <a:rPr lang="en-IN" sz="2400" b="1" dirty="0"/>
              <a:t> : </a:t>
            </a:r>
            <a:r>
              <a:rPr lang="en-US" sz="2400" b="1" dirty="0"/>
              <a:t> </a:t>
            </a:r>
            <a:r>
              <a:rPr lang="en-US" sz="2000" dirty="0"/>
              <a:t>"</a:t>
            </a:r>
            <a:r>
              <a:rPr lang="en-US" sz="2000" dirty="0" err="1"/>
              <a:t>os</a:t>
            </a:r>
            <a:r>
              <a:rPr lang="en-US" sz="2000" dirty="0"/>
              <a:t>" module provides a way to interact with the operating system in a platform-independent manner. It offers a wide range of functions for performing operating system-related tasks, such as </a:t>
            </a:r>
            <a:r>
              <a:rPr lang="en-US" sz="2000" b="1" dirty="0"/>
              <a:t>file and directory manipulation, process management, environment variables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,.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051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1A8C-CC83-426A-83D3-051725D1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14D7-EE3D-4DF9-8F7A-5EF42453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AC95F-CDB7-4552-8AE6-9E63D6094176}"/>
              </a:ext>
            </a:extLst>
          </p:cNvPr>
          <p:cNvSpPr txBox="1"/>
          <p:nvPr/>
        </p:nvSpPr>
        <p:spPr>
          <a:xfrm>
            <a:off x="365760" y="227198"/>
            <a:ext cx="10661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/>
              <a:t>Random : </a:t>
            </a:r>
            <a:r>
              <a:rPr lang="en-US" sz="2000" dirty="0"/>
              <a:t>”random” module is a built-in module that provides functions for generating pseudo-random numbers. It offers a wide range of functions for </a:t>
            </a:r>
            <a:r>
              <a:rPr lang="en-US" sz="2000" b="1" dirty="0"/>
              <a:t>generating random numbers, selecting random elements from sequences, shuffling sequences randomly, and more.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357BE-17BF-4A0F-BDF7-B00170447401}"/>
              </a:ext>
            </a:extLst>
          </p:cNvPr>
          <p:cNvSpPr txBox="1"/>
          <p:nvPr/>
        </p:nvSpPr>
        <p:spPr>
          <a:xfrm>
            <a:off x="365760" y="1458304"/>
            <a:ext cx="10685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/>
              <a:t>Wikipedia : </a:t>
            </a:r>
            <a:r>
              <a:rPr lang="en-IN" sz="2000" dirty="0"/>
              <a:t>“</a:t>
            </a:r>
            <a:r>
              <a:rPr lang="en-US" sz="2000" dirty="0"/>
              <a:t>Wikipedia” module provides a convenient interface for </a:t>
            </a:r>
            <a:r>
              <a:rPr lang="en-US" sz="2000" b="1" dirty="0"/>
              <a:t>accessing and querying Wikipedia articles programmatically. </a:t>
            </a:r>
            <a:r>
              <a:rPr lang="en-US" sz="2000" dirty="0"/>
              <a:t>It allows developers to retrieve content from Wikipedia pages, search for articles, get summaries, extract sections, and more, all through the Python programming language.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36C6B-46A9-4DF8-BE67-53A7908E594B}"/>
              </a:ext>
            </a:extLst>
          </p:cNvPr>
          <p:cNvSpPr txBox="1"/>
          <p:nvPr/>
        </p:nvSpPr>
        <p:spPr>
          <a:xfrm>
            <a:off x="419548" y="2684277"/>
            <a:ext cx="10632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/>
              <a:t>Time : </a:t>
            </a:r>
            <a:r>
              <a:rPr lang="en-IN" sz="2000" dirty="0"/>
              <a:t>“</a:t>
            </a:r>
            <a:r>
              <a:rPr lang="en-US" sz="2000" dirty="0"/>
              <a:t>time” module is a built-in module that provides functions for working with time-related tasks. It offers various functionalities for </a:t>
            </a:r>
            <a:r>
              <a:rPr lang="en-US" sz="2000" b="1" dirty="0"/>
              <a:t>measuring time, pausing execution, converting between different time representations, and more.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BF56D-D1A0-458E-B943-2606F2A20109}"/>
              </a:ext>
            </a:extLst>
          </p:cNvPr>
          <p:cNvSpPr txBox="1"/>
          <p:nvPr/>
        </p:nvSpPr>
        <p:spPr>
          <a:xfrm>
            <a:off x="431560" y="3757814"/>
            <a:ext cx="10620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/>
              <a:t>Threading : </a:t>
            </a:r>
            <a:r>
              <a:rPr lang="en-US" sz="2000" dirty="0"/>
              <a:t>”threading” module is a built-in module that provides a high-level interface for working with threads in a multithreaded environment. Threading allows you </a:t>
            </a:r>
            <a:r>
              <a:rPr lang="en-US" sz="2000" b="1" dirty="0"/>
              <a:t>to run multiple tasks concurrently within a single process</a:t>
            </a:r>
            <a:r>
              <a:rPr lang="en-US" sz="2000" dirty="0"/>
              <a:t>, enabling you </a:t>
            </a:r>
            <a:r>
              <a:rPr lang="en-US" sz="2000" b="1" dirty="0"/>
              <a:t>to execute multiple pieces of code simultaneousl</a:t>
            </a:r>
            <a:r>
              <a:rPr lang="en-US" sz="2000" dirty="0"/>
              <a:t>y and efficiently utilize system resources.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BD39B-82AA-4AC8-8D9A-B92267A8EBAD}"/>
              </a:ext>
            </a:extLst>
          </p:cNvPr>
          <p:cNvSpPr txBox="1"/>
          <p:nvPr/>
        </p:nvSpPr>
        <p:spPr>
          <a:xfrm>
            <a:off x="485348" y="5142809"/>
            <a:ext cx="1057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b="1" dirty="0"/>
              <a:t>Math : </a:t>
            </a:r>
            <a:r>
              <a:rPr lang="en-US" sz="2000" dirty="0"/>
              <a:t>”math” module is a built-in module that </a:t>
            </a:r>
            <a:r>
              <a:rPr lang="en-US" sz="2000" b="1" dirty="0"/>
              <a:t>provides mathematical functions and constants for performing various mathematical operations</a:t>
            </a:r>
            <a:r>
              <a:rPr lang="en-US" sz="20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852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8E1BC-8426-45F8-9FB5-D33B0065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2AB12-DA92-4C97-B107-98016A1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B3764D-8EC0-4430-925F-1C7469BD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SPEAK()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A9CCB-B9E7-4FD7-91BB-41FD9B618D1D}"/>
              </a:ext>
            </a:extLst>
          </p:cNvPr>
          <p:cNvSpPr txBox="1"/>
          <p:nvPr/>
        </p:nvSpPr>
        <p:spPr>
          <a:xfrm>
            <a:off x="7121292" y="2243597"/>
            <a:ext cx="5197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The Speak()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Function is to speak the given text and return the text</a:t>
            </a:r>
          </a:p>
          <a:p>
            <a:endParaRPr lang="en-IN" sz="2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74EED1-D22D-46EF-8117-8B4A58F1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" y="1715497"/>
            <a:ext cx="5871948" cy="2653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4E7F50-902A-4E24-8DA4-874ADE896903}"/>
              </a:ext>
            </a:extLst>
          </p:cNvPr>
          <p:cNvSpPr txBox="1"/>
          <p:nvPr/>
        </p:nvSpPr>
        <p:spPr>
          <a:xfrm>
            <a:off x="576071" y="4827494"/>
            <a:ext cx="692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The “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engine = pyttsx3.init()”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initializes the text-to-speech (TTS) engine provided by the pyttsx3 library in Python.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9949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5E935-6606-46D5-9414-18552151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VIRTUAL ASSISTANT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7E114-EAB8-4931-9979-F78F16E4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25D0DB-A5B8-430B-AE61-95E48FF6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89" y="314123"/>
            <a:ext cx="9144000" cy="676656"/>
          </a:xfrm>
        </p:spPr>
        <p:txBody>
          <a:bodyPr/>
          <a:lstStyle/>
          <a:p>
            <a:r>
              <a:rPr lang="en-IN" dirty="0"/>
              <a:t>3. LISTEN()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2600F4-488A-4E84-A313-004A8CD0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094239"/>
            <a:ext cx="7043569" cy="4912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17D31C-6B06-403A-8816-AE2E5F0C7D58}"/>
              </a:ext>
            </a:extLst>
          </p:cNvPr>
          <p:cNvSpPr txBox="1"/>
          <p:nvPr/>
        </p:nvSpPr>
        <p:spPr>
          <a:xfrm>
            <a:off x="7818120" y="1922929"/>
            <a:ext cx="3880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IN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Function is to recognize speech which was spoken by the user.</a:t>
            </a:r>
          </a:p>
          <a:p>
            <a:endParaRPr lang="en-IN" sz="2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126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{F7019856-DBAF-4ED6-AA22-681F92B6C6BB}tf11964407_win32</Template>
  <TotalTime>456</TotalTime>
  <Words>782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Gill Sans Nova</vt:lpstr>
      <vt:lpstr>Gill Sans Nova Light</vt:lpstr>
      <vt:lpstr>Sagona Book</vt:lpstr>
      <vt:lpstr>Söhne</vt:lpstr>
      <vt:lpstr>Wingdings</vt:lpstr>
      <vt:lpstr>Office Theme</vt:lpstr>
      <vt:lpstr>VIRTUAL ASSISTANT</vt:lpstr>
      <vt:lpstr>Introduction</vt:lpstr>
      <vt:lpstr>IMPLEMETATION OF VIRTUAL ASSISTANT</vt:lpstr>
      <vt:lpstr>These are the implementation present in this Code:</vt:lpstr>
      <vt:lpstr>IMPORTING THE MODULES</vt:lpstr>
      <vt:lpstr>PowerPoint Presentation</vt:lpstr>
      <vt:lpstr>PowerPoint Presentation</vt:lpstr>
      <vt:lpstr>2. SPEAK()</vt:lpstr>
      <vt:lpstr>3. LISTEN()</vt:lpstr>
      <vt:lpstr>4. COMMANDS</vt:lpstr>
      <vt:lpstr>ADVANTAGES</vt:lpstr>
      <vt:lpstr>FUTURE IMPROVEMENTS 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VIRTUAL ASSISTANT</dc:title>
  <dc:creator>Akash Daniel</dc:creator>
  <cp:lastModifiedBy>Akash Daniel</cp:lastModifiedBy>
  <cp:revision>29</cp:revision>
  <dcterms:created xsi:type="dcterms:W3CDTF">2024-02-26T14:53:40Z</dcterms:created>
  <dcterms:modified xsi:type="dcterms:W3CDTF">2024-02-29T05:18:48Z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