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Libre Baskerville"/>
      <p:regular r:id="rId17"/>
    </p:embeddedFont>
    <p:embeddedFont>
      <p:font typeface="Libre Baskerville"/>
      <p:regular r:id="rId18"/>
    </p:embeddedFont>
    <p:embeddedFont>
      <p:font typeface="Libre Baskerville"/>
      <p:regular r:id="rId19"/>
    </p:embeddedFont>
    <p:embeddedFont>
      <p:font typeface="Libre Baskerville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  <p:embeddedFont>
      <p:font typeface="Open Sans"/>
      <p:regular r:id="rId23"/>
    </p:embeddedFont>
    <p:embeddedFont>
      <p:font typeface="Open Sans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85799"/>
            <a:ext cx="9946958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Car Price Prediction App</a:t>
            </a:r>
            <a:endParaRPr lang="en-US" sz="6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904178"/>
            <a:ext cx="1121450" cy="11214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2807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5915"/>
            <a:ext cx="91703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Deployment &amp; User Interaction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183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 Input Fields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User can input details like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Year, Mileage, Power, etc.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4363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 Filters: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Search by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Brand or Price Range.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544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Visualization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Interactive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scatter plots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(Price vs Mileage).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6724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4290536"/>
            <a:ext cx="7107198" cy="32830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25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Scope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83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Dataset Details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094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Records: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10,000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+ car records.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7643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Features: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12+ attributes (Price, Brand, Mileage, Engine Size, etc.).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063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Null Handling: Fixed missing data across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 key columns.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27283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3094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Streamlit-based app for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predictions.</a:t>
            </a:r>
            <a:endParaRPr lang="en-US" sz="17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3927515"/>
            <a:ext cx="5607606" cy="25943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689" y="589836"/>
            <a:ext cx="7210544" cy="670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Handling &amp; Cleaning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1057156" y="1581864"/>
            <a:ext cx="30480" cy="6059210"/>
          </a:xfrm>
          <a:prstGeom prst="roundRect">
            <a:avLst>
              <a:gd name="adj" fmla="val 105568"/>
            </a:avLst>
          </a:prstGeom>
          <a:solidFill>
            <a:srgbClr val="D0CED9"/>
          </a:solidFill>
          <a:ln/>
        </p:spPr>
      </p:sp>
      <p:sp>
        <p:nvSpPr>
          <p:cNvPr id="4" name="Shape 2"/>
          <p:cNvSpPr/>
          <p:nvPr/>
        </p:nvSpPr>
        <p:spPr>
          <a:xfrm>
            <a:off x="1283196" y="2049066"/>
            <a:ext cx="750689" cy="30480"/>
          </a:xfrm>
          <a:prstGeom prst="roundRect">
            <a:avLst>
              <a:gd name="adj" fmla="val 105568"/>
            </a:avLst>
          </a:prstGeom>
          <a:solidFill>
            <a:srgbClr val="D0CED9"/>
          </a:solidFill>
          <a:ln/>
        </p:spPr>
      </p:sp>
      <p:sp>
        <p:nvSpPr>
          <p:cNvPr id="5" name="Shape 3"/>
          <p:cNvSpPr/>
          <p:nvPr/>
        </p:nvSpPr>
        <p:spPr>
          <a:xfrm>
            <a:off x="831116" y="1823085"/>
            <a:ext cx="482560" cy="482560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6" name="Text 4"/>
          <p:cNvSpPr/>
          <p:nvPr/>
        </p:nvSpPr>
        <p:spPr>
          <a:xfrm>
            <a:off x="1000542" y="1903452"/>
            <a:ext cx="143589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5"/>
          <p:cNvSpPr/>
          <p:nvPr/>
        </p:nvSpPr>
        <p:spPr>
          <a:xfrm>
            <a:off x="2252186" y="1796296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Missing Value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2252186" y="2260163"/>
            <a:ext cx="11627525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Handled missing values in </a:t>
            </a:r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 features (Mileage, Power, Engine).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1283196" y="3499485"/>
            <a:ext cx="750689" cy="30480"/>
          </a:xfrm>
          <a:prstGeom prst="roundRect">
            <a:avLst>
              <a:gd name="adj" fmla="val 105568"/>
            </a:avLst>
          </a:prstGeom>
          <a:solidFill>
            <a:srgbClr val="D0CED9"/>
          </a:solidFill>
          <a:ln/>
        </p:spPr>
      </p:sp>
      <p:sp>
        <p:nvSpPr>
          <p:cNvPr id="10" name="Shape 8"/>
          <p:cNvSpPr/>
          <p:nvPr/>
        </p:nvSpPr>
        <p:spPr>
          <a:xfrm>
            <a:off x="831116" y="3273504"/>
            <a:ext cx="482560" cy="482560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1" name="Text 9"/>
          <p:cNvSpPr/>
          <p:nvPr/>
        </p:nvSpPr>
        <p:spPr>
          <a:xfrm>
            <a:off x="973276" y="3353872"/>
            <a:ext cx="198239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00" dirty="0"/>
          </a:p>
        </p:txBody>
      </p:sp>
      <p:sp>
        <p:nvSpPr>
          <p:cNvPr id="12" name="Text 10"/>
          <p:cNvSpPr/>
          <p:nvPr/>
        </p:nvSpPr>
        <p:spPr>
          <a:xfrm>
            <a:off x="2252186" y="3246715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Outlier Removal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2252186" y="3710583"/>
            <a:ext cx="11627525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Removed</a:t>
            </a:r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200+ outlier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based on boxplots.</a:t>
            </a:r>
            <a:endParaRPr lang="en-US" sz="1650" dirty="0"/>
          </a:p>
        </p:txBody>
      </p:sp>
      <p:sp>
        <p:nvSpPr>
          <p:cNvPr id="14" name="Shape 12"/>
          <p:cNvSpPr/>
          <p:nvPr/>
        </p:nvSpPr>
        <p:spPr>
          <a:xfrm>
            <a:off x="1283196" y="4949904"/>
            <a:ext cx="750689" cy="30480"/>
          </a:xfrm>
          <a:prstGeom prst="roundRect">
            <a:avLst>
              <a:gd name="adj" fmla="val 105568"/>
            </a:avLst>
          </a:prstGeom>
          <a:solidFill>
            <a:srgbClr val="D0CED9"/>
          </a:solidFill>
          <a:ln/>
        </p:spPr>
      </p:sp>
      <p:sp>
        <p:nvSpPr>
          <p:cNvPr id="15" name="Shape 13"/>
          <p:cNvSpPr/>
          <p:nvPr/>
        </p:nvSpPr>
        <p:spPr>
          <a:xfrm>
            <a:off x="831116" y="4723924"/>
            <a:ext cx="482560" cy="482560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6" name="Text 14"/>
          <p:cNvSpPr/>
          <p:nvPr/>
        </p:nvSpPr>
        <p:spPr>
          <a:xfrm>
            <a:off x="973276" y="4804291"/>
            <a:ext cx="198239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00" dirty="0"/>
          </a:p>
        </p:txBody>
      </p:sp>
      <p:sp>
        <p:nvSpPr>
          <p:cNvPr id="17" name="Text 15"/>
          <p:cNvSpPr/>
          <p:nvPr/>
        </p:nvSpPr>
        <p:spPr>
          <a:xfrm>
            <a:off x="2252186" y="4697135"/>
            <a:ext cx="3397925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Scaling &amp; Encoding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2252186" y="5161002"/>
            <a:ext cx="11627525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Scaled</a:t>
            </a:r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numerical values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using </a:t>
            </a:r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StandardScaler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650" dirty="0"/>
          </a:p>
        </p:txBody>
      </p:sp>
      <p:sp>
        <p:nvSpPr>
          <p:cNvPr id="19" name="Text 17"/>
          <p:cNvSpPr/>
          <p:nvPr/>
        </p:nvSpPr>
        <p:spPr>
          <a:xfrm>
            <a:off x="2252186" y="5632966"/>
            <a:ext cx="11627525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Encoded 5 categorical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features with </a:t>
            </a:r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LabelEncoder.</a:t>
            </a:r>
            <a:endParaRPr lang="en-US" sz="1650" dirty="0"/>
          </a:p>
        </p:txBody>
      </p:sp>
      <p:sp>
        <p:nvSpPr>
          <p:cNvPr id="20" name="Shape 18"/>
          <p:cNvSpPr/>
          <p:nvPr/>
        </p:nvSpPr>
        <p:spPr>
          <a:xfrm>
            <a:off x="1283196" y="6872288"/>
            <a:ext cx="750689" cy="30480"/>
          </a:xfrm>
          <a:prstGeom prst="roundRect">
            <a:avLst>
              <a:gd name="adj" fmla="val 105568"/>
            </a:avLst>
          </a:prstGeom>
          <a:solidFill>
            <a:srgbClr val="D0CED9"/>
          </a:solidFill>
          <a:ln/>
        </p:spPr>
      </p:sp>
      <p:sp>
        <p:nvSpPr>
          <p:cNvPr id="21" name="Shape 19"/>
          <p:cNvSpPr/>
          <p:nvPr/>
        </p:nvSpPr>
        <p:spPr>
          <a:xfrm>
            <a:off x="831116" y="6646307"/>
            <a:ext cx="482560" cy="482560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22" name="Text 20"/>
          <p:cNvSpPr/>
          <p:nvPr/>
        </p:nvSpPr>
        <p:spPr>
          <a:xfrm>
            <a:off x="978277" y="6726674"/>
            <a:ext cx="188238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500" dirty="0"/>
          </a:p>
        </p:txBody>
      </p:sp>
      <p:sp>
        <p:nvSpPr>
          <p:cNvPr id="23" name="Text 21"/>
          <p:cNvSpPr/>
          <p:nvPr/>
        </p:nvSpPr>
        <p:spPr>
          <a:xfrm>
            <a:off x="2252186" y="6619518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Result</a:t>
            </a:r>
            <a:endParaRPr lang="en-US" sz="2100" dirty="0"/>
          </a:p>
        </p:txBody>
      </p:sp>
      <p:sp>
        <p:nvSpPr>
          <p:cNvPr id="24" name="Text 22"/>
          <p:cNvSpPr/>
          <p:nvPr/>
        </p:nvSpPr>
        <p:spPr>
          <a:xfrm>
            <a:off x="2252186" y="7083385"/>
            <a:ext cx="11627525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Cleaned dataset with</a:t>
            </a:r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0 null values.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494" y="562332"/>
            <a:ext cx="8440460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Exploratory Data Analysis (EDA)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14494" y="1735931"/>
            <a:ext cx="459224" cy="459224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875824" y="1812369"/>
            <a:ext cx="136565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377791" y="1735931"/>
            <a:ext cx="264402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Correlation Analysis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377791" y="2177177"/>
            <a:ext cx="360116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Correlation </a:t>
            </a:r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heatmap</a:t>
            </a:r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 find </a:t>
            </a:r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important predictors</a:t>
            </a:r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5183029" y="1735931"/>
            <a:ext cx="459224" cy="459224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8" name="Text 6"/>
          <p:cNvSpPr/>
          <p:nvPr/>
        </p:nvSpPr>
        <p:spPr>
          <a:xfrm>
            <a:off x="5318284" y="1812369"/>
            <a:ext cx="188595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846326" y="1735931"/>
            <a:ext cx="2650093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Distribution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5846326" y="2177177"/>
            <a:ext cx="360116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Distribution plots</a:t>
            </a:r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key features </a:t>
            </a:r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(Price, Mileage).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9651563" y="1735931"/>
            <a:ext cx="459224" cy="459224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2" name="Text 10"/>
          <p:cNvSpPr/>
          <p:nvPr/>
        </p:nvSpPr>
        <p:spPr>
          <a:xfrm>
            <a:off x="9786818" y="1812369"/>
            <a:ext cx="188595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10314861" y="173593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Scatter Plots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10314861" y="2177177"/>
            <a:ext cx="360116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Scatter plots</a:t>
            </a:r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(Price vs Mileage, Power, Engine Size).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14494" y="3264218"/>
            <a:ext cx="459224" cy="459224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6" name="Text 14"/>
          <p:cNvSpPr/>
          <p:nvPr/>
        </p:nvSpPr>
        <p:spPr>
          <a:xfrm>
            <a:off x="854512" y="3340656"/>
            <a:ext cx="179189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1377791" y="326421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Insights Gained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377791" y="3705463"/>
            <a:ext cx="125381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Price strongly correlates</a:t>
            </a:r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with </a:t>
            </a:r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Engine Size</a:t>
            </a:r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and</a:t>
            </a:r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Power.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1377791" y="4154567"/>
            <a:ext cx="125381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Older cars </a:t>
            </a:r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and those with </a:t>
            </a:r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mileage are priced lower.</a:t>
            </a:r>
            <a:endParaRPr lang="en-US" sz="1600" dirty="0"/>
          </a:p>
        </p:txBody>
      </p:sp>
      <p:pic>
        <p:nvPicPr>
          <p:cNvPr id="2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791" y="4710827"/>
            <a:ext cx="3595211" cy="2400181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1377791" y="7340560"/>
            <a:ext cx="125381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073" y="608648"/>
            <a:ext cx="5757386" cy="690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Engineering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73073" y="1630085"/>
            <a:ext cx="6431756" cy="3304580"/>
          </a:xfrm>
          <a:prstGeom prst="roundRect">
            <a:avLst>
              <a:gd name="adj" fmla="val 1003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993934" y="1850946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Addition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993934" y="2328505"/>
            <a:ext cx="5990034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Created 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new feature: Car Age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= 2024 - Year of Manufacture.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993934" y="3167777"/>
            <a:ext cx="5990034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Simplified Owner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categories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(First, Second, Multiple Owners).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93934" y="4007048"/>
            <a:ext cx="5990034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Merged Fuel and Transmission data 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better grouping.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425690" y="1630085"/>
            <a:ext cx="6431756" cy="3304580"/>
          </a:xfrm>
          <a:prstGeom prst="roundRect">
            <a:avLst>
              <a:gd name="adj" fmla="val 1003"/>
            </a:avLst>
          </a:prstGeom>
          <a:solidFill>
            <a:srgbClr val="EAE8F3"/>
          </a:solidFill>
          <a:ln/>
        </p:spPr>
      </p:sp>
      <p:sp>
        <p:nvSpPr>
          <p:cNvPr id="9" name="Text 7"/>
          <p:cNvSpPr/>
          <p:nvPr/>
        </p:nvSpPr>
        <p:spPr>
          <a:xfrm>
            <a:off x="7646551" y="1850946"/>
            <a:ext cx="4062889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Importance Ranking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646551" y="2328505"/>
            <a:ext cx="599003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 importance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ranking Top Features: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646551" y="2814399"/>
            <a:ext cx="599003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Engine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646551" y="3245048"/>
            <a:ext cx="599003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Power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646551" y="3675698"/>
            <a:ext cx="599003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Mileage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773073" y="5155525"/>
            <a:ext cx="6431756" cy="2465308"/>
          </a:xfrm>
          <a:prstGeom prst="roundRect">
            <a:avLst>
              <a:gd name="adj" fmla="val 1344"/>
            </a:avLst>
          </a:prstGeom>
          <a:solidFill>
            <a:srgbClr val="EAE8F3"/>
          </a:solidFill>
          <a:ln/>
        </p:spPr>
      </p:sp>
      <p:sp>
        <p:nvSpPr>
          <p:cNvPr id="15" name="Text 13"/>
          <p:cNvSpPr/>
          <p:nvPr/>
        </p:nvSpPr>
        <p:spPr>
          <a:xfrm>
            <a:off x="993934" y="5376386"/>
            <a:ext cx="3373755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Transformation</a:t>
            </a:r>
            <a:endParaRPr lang="en-US" sz="2150" dirty="0"/>
          </a:p>
        </p:txBody>
      </p:sp>
      <p:sp>
        <p:nvSpPr>
          <p:cNvPr id="16" name="Text 14"/>
          <p:cNvSpPr/>
          <p:nvPr/>
        </p:nvSpPr>
        <p:spPr>
          <a:xfrm>
            <a:off x="993934" y="5853946"/>
            <a:ext cx="5990034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One-hot encoded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3 categorical variables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(Fuel, Transmission, Brand).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993934" y="6693218"/>
            <a:ext cx="5990034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Aggregated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2 variables into a combined feature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(Torque and Engine Power).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7425690" y="5155525"/>
            <a:ext cx="6431756" cy="2465308"/>
          </a:xfrm>
          <a:prstGeom prst="roundRect">
            <a:avLst>
              <a:gd name="adj" fmla="val 1344"/>
            </a:avLst>
          </a:prstGeom>
          <a:solidFill>
            <a:srgbClr val="EAE8F3"/>
          </a:solidFill>
          <a:ln/>
        </p:spPr>
      </p:sp>
      <p:sp>
        <p:nvSpPr>
          <p:cNvPr id="19" name="Text 17"/>
          <p:cNvSpPr/>
          <p:nvPr/>
        </p:nvSpPr>
        <p:spPr>
          <a:xfrm>
            <a:off x="7646551" y="5376386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Final Dataset</a:t>
            </a:r>
            <a:endParaRPr lang="en-US" sz="2150" dirty="0"/>
          </a:p>
        </p:txBody>
      </p:sp>
      <p:sp>
        <p:nvSpPr>
          <p:cNvPr id="20" name="Text 18"/>
          <p:cNvSpPr/>
          <p:nvPr/>
        </p:nvSpPr>
        <p:spPr>
          <a:xfrm>
            <a:off x="7646551" y="5853946"/>
            <a:ext cx="599003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 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critical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features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model training.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820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Selection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31012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33863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48234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Steps Taken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348234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98895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413265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Correlation Analysis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413265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Identified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 top features.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639270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78297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Random Forest Importance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78297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Removed 2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irrelevant features (Wheel Size, Torque).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28959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543329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Final Feature Set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543329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Retained 12 key features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model training.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657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Selection</a:t>
            </a:r>
            <a:endParaRPr lang="en-US" sz="3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533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Linear Regression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953339" y="2058472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Baseline (Accuracy:</a:t>
            </a:r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72%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5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533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Random Forest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953339" y="3621286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Non-linear (Accuracy:</a:t>
            </a:r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82%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5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533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Gradient Boosting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953339" y="5184100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Best choice (Accuracy: </a:t>
            </a:r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86%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5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533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Chosen Model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953339" y="6746915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Gradient Boosting</a:t>
            </a:r>
            <a:endParaRPr lang="en-US" sz="1500" dirty="0"/>
          </a:p>
        </p:txBody>
      </p:sp>
      <p:sp>
        <p:nvSpPr>
          <p:cNvPr id="15" name="Text 9"/>
          <p:cNvSpPr/>
          <p:nvPr/>
        </p:nvSpPr>
        <p:spPr>
          <a:xfrm>
            <a:off x="1953339" y="7176611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Why? Handles </a:t>
            </a:r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non-linear relationships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minimizes overfitting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and </a:t>
            </a:r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robust predictions.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768"/>
            <a:ext cx="71235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Hyperparameter Tuning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38470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178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Grid Search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66891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Optimal parameters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Gradient Boosting.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338470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178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Regularization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668917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learning rate: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0.05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max depth: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338470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178498"/>
            <a:ext cx="36835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Prevention of Overfitting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66891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tree depth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 prevent over-complex models.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715738" y="5530810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stopping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with validation data.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3636"/>
            <a:ext cx="97933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Selection &amp; Final Accuracy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2772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972979" y="3812738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727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218146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86%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on test dataset.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72772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6"/>
          <p:cNvSpPr/>
          <p:nvPr/>
        </p:nvSpPr>
        <p:spPr>
          <a:xfrm>
            <a:off x="5367337" y="381273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727728"/>
            <a:ext cx="28420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Why 86% Accuracy?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218146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Balances bias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and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variance effectively.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954078" y="5080040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Prevents overfitting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while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maintaining generalization.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72772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3" name="Text 11"/>
          <p:cNvSpPr/>
          <p:nvPr/>
        </p:nvSpPr>
        <p:spPr>
          <a:xfrm>
            <a:off x="9790509" y="381273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0377249" y="3727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Train Accuracy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377249" y="4218146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87%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; consistent with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test results.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2024-12-03T09:15:56Z</dcterms:created>
  <dcterms:modified xsi:type="dcterms:W3CDTF">2024-12-03T09:15:56Z</dcterms:modified>
</cp:coreProperties>
</file>