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4630400" cy="8229600"/>
  <p:notesSz cx="8229600" cy="14630400"/>
  <p:embeddedFontLst>
    <p:embeddedFont>
      <p:font typeface="Inter"/>
      <p:regular r:id="rId19"/>
    </p:embeddedFont>
    <p:embeddedFont>
      <p:font typeface="Inter"/>
      <p:regular r:id="rId20"/>
    </p:embeddedFont>
    <p:embeddedFont>
      <p:font typeface="Inter"/>
      <p:regular r:id="rId21"/>
    </p:embeddedFont>
    <p:embeddedFont>
      <p:font typeface="Inter"/>
      <p:regular r:id="rId22"/>
    </p:embeddedFont>
    <p:embeddedFont>
      <p:font typeface="Inter"/>
      <p:regular r:id="rId23"/>
    </p:embeddedFont>
    <p:embeddedFont>
      <p:font typeface="Inter"/>
      <p:regular r:id="rId24"/>
    </p:embeddedFont>
    <p:embeddedFont>
      <p:font typeface="Inter"/>
      <p:regular r:id="rId25"/>
    </p:embeddedFont>
    <p:embeddedFont>
      <p:font typeface="Inter"/>
      <p:regular r:id="rId26"/>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9" Type="http://schemas.openxmlformats.org/officeDocument/2006/relationships/font" Target="fonts/font1.fntdata"/><Relationship Id="rId20" Type="http://schemas.openxmlformats.org/officeDocument/2006/relationships/font" Target="fonts/font2.fntdata"/><Relationship Id="rId21" Type="http://schemas.openxmlformats.org/officeDocument/2006/relationships/font" Target="fonts/font3.fntdata"/><Relationship Id="rId22" Type="http://schemas.openxmlformats.org/officeDocument/2006/relationships/font" Target="fonts/font4.fntdata"/><Relationship Id="rId23" Type="http://schemas.openxmlformats.org/officeDocument/2006/relationships/font" Target="fonts/font5.fntdata"/><Relationship Id="rId24" Type="http://schemas.openxmlformats.org/officeDocument/2006/relationships/font" Target="fonts/font6.fntdata"/><Relationship Id="rId25" Type="http://schemas.openxmlformats.org/officeDocument/2006/relationships/font" Target="fonts/font7.fntdata"/><Relationship Id="rId26"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2-1.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3-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2-1.png"/><Relationship Id="rId2" Type="http://schemas.openxmlformats.org/officeDocument/2006/relationships/image" Target="../media/image-1002-2.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image" Target="../media/image-10-9.png"/><Relationship Id="rId10" Type="http://schemas.openxmlformats.org/officeDocument/2006/relationships/image" Target="../media/image-10-10.png"/><Relationship Id="rId11" Type="http://schemas.openxmlformats.org/officeDocument/2006/relationships/image" Target="../media/image-10-11.png"/><Relationship Id="rId12" Type="http://schemas.openxmlformats.org/officeDocument/2006/relationships/slideLayout" Target="../slideLayouts/slideLayout11.xml"/><Relationship Id="rId1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kashDevelop" TargetMode="External"/><Relationship Id="rId4" Type="http://schemas.openxmlformats.org/officeDocument/2006/relationships/hyperlink" Target="https://www.linkedin.com/in/akash061/" TargetMode="External"/><Relationship Id="rId1" Type="http://schemas.openxmlformats.org/officeDocument/2006/relationships/image" Target="../media/image-12-1.png"/><Relationship Id="rId3" Type="http://schemas.openxmlformats.org/officeDocument/2006/relationships/image" Target="../media/image-12-2.png"/><Relationship Id="rId5" Type="http://schemas.openxmlformats.org/officeDocument/2006/relationships/slideLayout" Target="../slideLayouts/slideLayout13.xml"/><Relationship Id="rId6"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639854"/>
            <a:ext cx="13042821" cy="2949893"/>
          </a:xfrm>
          <a:prstGeom prst="rect">
            <a:avLst/>
          </a:prstGeom>
          <a:noFill/>
          <a:ln/>
        </p:spPr>
        <p:txBody>
          <a:bodyPr wrap="square" lIns="0" tIns="0" rIns="0" bIns="0" rtlCol="0" anchor="t"/>
          <a:lstStyle/>
          <a:p>
            <a:pPr indent="0" marL="0">
              <a:lnSpc>
                <a:spcPts val="7700"/>
              </a:lnSpc>
              <a:buNone/>
            </a:pPr>
            <a:r>
              <a:rPr lang="en-US" sz="6150" b="1" i="1" dirty="0">
                <a:solidFill>
                  <a:srgbClr val="20A77B"/>
                </a:solidFill>
                <a:latin typeface="Inter Bold" pitchFamily="34" charset="0"/>
                <a:ea typeface="Inter Bold" pitchFamily="34" charset="-122"/>
                <a:cs typeface="Inter Bold" pitchFamily="34" charset="-120"/>
              </a:rPr>
              <a:t>Empower Your Business Decisions with Data Insights at Global Electronics </a:t>
            </a:r>
            <a:pPr indent="0" marL="0">
              <a:lnSpc>
                <a:spcPts val="7700"/>
              </a:lnSpc>
              <a:buNone/>
            </a:pPr>
            <a:r>
              <a:rPr lang="en-US" sz="6150" b="1" dirty="0">
                <a:solidFill>
                  <a:srgbClr val="000000"/>
                </a:solidFill>
                <a:latin typeface="Inter Bold" pitchFamily="34" charset="0"/>
                <a:ea typeface="Inter Bold" pitchFamily="34" charset="-122"/>
                <a:cs typeface="Inter Bold" pitchFamily="34" charset="-120"/>
              </a:rPr>
              <a:t>💡</a:t>
            </a:r>
            <a:pPr indent="0" marL="0">
              <a:lnSpc>
                <a:spcPts val="7700"/>
              </a:lnSpc>
              <a:buNone/>
            </a:pPr>
            <a:r>
              <a:rPr lang="en-US" sz="6150" b="1" dirty="0">
                <a:solidFill>
                  <a:srgbClr val="000000"/>
                </a:solidFill>
                <a:latin typeface="Inter Bold" pitchFamily="34" charset="0"/>
                <a:ea typeface="Inter Bold" pitchFamily="34" charset="-122"/>
                <a:cs typeface="Inter Bold" pitchFamily="34" charset="-120"/>
              </a:rPr>
              <a:t>📊</a:t>
            </a:r>
            <a:endParaRPr lang="en-US" sz="61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396835" y="738783"/>
            <a:ext cx="6500693" cy="354330"/>
          </a:xfrm>
          <a:prstGeom prst="rect">
            <a:avLst/>
          </a:prstGeom>
          <a:noFill/>
          <a:ln/>
        </p:spPr>
        <p:txBody>
          <a:bodyPr wrap="none" lIns="0" tIns="0" rIns="0" bIns="0" rtlCol="0" anchor="t"/>
          <a:lstStyle/>
          <a:p>
            <a:pPr indent="0" marL="0">
              <a:lnSpc>
                <a:spcPts val="2750"/>
              </a:lnSpc>
              <a:buNone/>
            </a:pPr>
            <a:r>
              <a:rPr lang="en-US" sz="2200" b="1" dirty="0">
                <a:solidFill>
                  <a:srgbClr val="20A77B"/>
                </a:solidFill>
                <a:latin typeface="Inter Bold" pitchFamily="34" charset="0"/>
                <a:ea typeface="Inter Bold" pitchFamily="34" charset="-122"/>
                <a:cs typeface="Inter Bold" pitchFamily="34" charset="-120"/>
              </a:rPr>
              <a:t>4.SQL Queries for Data Extraction and Analysis</a:t>
            </a:r>
            <a:endParaRPr lang="en-US" sz="2200" dirty="0"/>
          </a:p>
        </p:txBody>
      </p:sp>
      <p:pic>
        <p:nvPicPr>
          <p:cNvPr id="3" name="Image 0" descr="preencoded.png">    </p:cNvPr>
          <p:cNvPicPr>
            <a:picLocks noChangeAspect="1"/>
          </p:cNvPicPr>
          <p:nvPr/>
        </p:nvPicPr>
        <p:blipFill>
          <a:blip r:embed="rId1"/>
          <a:stretch>
            <a:fillRect/>
          </a:stretch>
        </p:blipFill>
        <p:spPr>
          <a:xfrm>
            <a:off x="396835" y="1319927"/>
            <a:ext cx="3459123" cy="453628"/>
          </a:xfrm>
          <a:prstGeom prst="rect">
            <a:avLst/>
          </a:prstGeom>
        </p:spPr>
      </p:pic>
      <p:sp>
        <p:nvSpPr>
          <p:cNvPr id="4" name="Text 1"/>
          <p:cNvSpPr/>
          <p:nvPr/>
        </p:nvSpPr>
        <p:spPr>
          <a:xfrm>
            <a:off x="510183" y="1943576"/>
            <a:ext cx="3232428" cy="181451"/>
          </a:xfrm>
          <a:prstGeom prst="rect">
            <a:avLst/>
          </a:prstGeom>
          <a:noFill/>
          <a:ln/>
        </p:spPr>
        <p:txBody>
          <a:bodyPr wrap="non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Customer Purchase Distribution</a:t>
            </a:r>
            <a:endParaRPr lang="en-US" sz="850" dirty="0"/>
          </a:p>
        </p:txBody>
      </p:sp>
      <p:sp>
        <p:nvSpPr>
          <p:cNvPr id="5" name="Text 2"/>
          <p:cNvSpPr/>
          <p:nvPr/>
        </p:nvSpPr>
        <p:spPr>
          <a:xfrm>
            <a:off x="510183" y="2193012"/>
            <a:ext cx="3232428" cy="922496"/>
          </a:xfrm>
          <a:prstGeom prst="rect">
            <a:avLst/>
          </a:prstGeom>
          <a:noFill/>
          <a:ln/>
        </p:spPr>
        <p:txBody>
          <a:bodyPr wrap="squar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SQL Query</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dirty="0">
                <a:solidFill>
                  <a:srgbClr val="464646"/>
                </a:solidFill>
                <a:highlight>
                  <a:srgbClr val="D4F7EC"/>
                </a:highlight>
                <a:latin typeface="Consolas" pitchFamily="34" charset="0"/>
                <a:ea typeface="Consolas" pitchFamily="34" charset="-122"/>
                <a:cs typeface="Consolas" pitchFamily="34" charset="-120"/>
              </a:rPr>
              <a:t>SELECT CustomerKey, COUNT(OrderNumber) AS PurchaseCount FROM Sales GROUP BY CustomerKey</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Use Case</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Identify the most frequent buyers and analyze customer behavior.</a:t>
            </a:r>
            <a:endParaRPr lang="en-US" sz="850" dirty="0"/>
          </a:p>
        </p:txBody>
      </p:sp>
      <p:pic>
        <p:nvPicPr>
          <p:cNvPr id="6" name="Image 1" descr="preencoded.png">    </p:cNvPr>
          <p:cNvPicPr>
            <a:picLocks noChangeAspect="1"/>
          </p:cNvPicPr>
          <p:nvPr/>
        </p:nvPicPr>
        <p:blipFill>
          <a:blip r:embed="rId2"/>
          <a:stretch>
            <a:fillRect/>
          </a:stretch>
        </p:blipFill>
        <p:spPr>
          <a:xfrm>
            <a:off x="3855958" y="1319927"/>
            <a:ext cx="3459242" cy="453628"/>
          </a:xfrm>
          <a:prstGeom prst="rect">
            <a:avLst/>
          </a:prstGeom>
        </p:spPr>
      </p:pic>
      <p:sp>
        <p:nvSpPr>
          <p:cNvPr id="7" name="Text 3"/>
          <p:cNvSpPr/>
          <p:nvPr/>
        </p:nvSpPr>
        <p:spPr>
          <a:xfrm>
            <a:off x="3969306" y="1943576"/>
            <a:ext cx="3232547" cy="181451"/>
          </a:xfrm>
          <a:prstGeom prst="rect">
            <a:avLst/>
          </a:prstGeom>
          <a:noFill/>
          <a:ln/>
        </p:spPr>
        <p:txBody>
          <a:bodyPr wrap="non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Top-Selling Products</a:t>
            </a:r>
            <a:endParaRPr lang="en-US" sz="850" dirty="0"/>
          </a:p>
        </p:txBody>
      </p:sp>
      <p:sp>
        <p:nvSpPr>
          <p:cNvPr id="8" name="Text 4"/>
          <p:cNvSpPr/>
          <p:nvPr/>
        </p:nvSpPr>
        <p:spPr>
          <a:xfrm>
            <a:off x="3969306" y="2193012"/>
            <a:ext cx="3232547" cy="922496"/>
          </a:xfrm>
          <a:prstGeom prst="rect">
            <a:avLst/>
          </a:prstGeom>
          <a:noFill/>
          <a:ln/>
        </p:spPr>
        <p:txBody>
          <a:bodyPr wrap="squar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SQL Query</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dirty="0">
                <a:solidFill>
                  <a:srgbClr val="464646"/>
                </a:solidFill>
                <a:highlight>
                  <a:srgbClr val="D4F7EC"/>
                </a:highlight>
                <a:latin typeface="Consolas" pitchFamily="34" charset="0"/>
                <a:ea typeface="Consolas" pitchFamily="34" charset="-122"/>
                <a:cs typeface="Consolas" pitchFamily="34" charset="-120"/>
              </a:rPr>
              <a:t>SELECT ProductKey, SUM(Quantity) AS TotalSales FROM Sales GROUP BY ProductKey ORDER BY TotalSales DESC LIMIT 10</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Use Case</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Discover the best-performing products based on sales volume.</a:t>
            </a:r>
            <a:endParaRPr lang="en-US" sz="850" dirty="0"/>
          </a:p>
        </p:txBody>
      </p:sp>
      <p:pic>
        <p:nvPicPr>
          <p:cNvPr id="9" name="Image 2" descr="preencoded.png">    </p:cNvPr>
          <p:cNvPicPr>
            <a:picLocks noChangeAspect="1"/>
          </p:cNvPicPr>
          <p:nvPr/>
        </p:nvPicPr>
        <p:blipFill>
          <a:blip r:embed="rId3"/>
          <a:stretch>
            <a:fillRect/>
          </a:stretch>
        </p:blipFill>
        <p:spPr>
          <a:xfrm>
            <a:off x="7315200" y="1319927"/>
            <a:ext cx="3459123" cy="453628"/>
          </a:xfrm>
          <a:prstGeom prst="rect">
            <a:avLst/>
          </a:prstGeom>
        </p:spPr>
      </p:pic>
      <p:sp>
        <p:nvSpPr>
          <p:cNvPr id="10" name="Text 5"/>
          <p:cNvSpPr/>
          <p:nvPr/>
        </p:nvSpPr>
        <p:spPr>
          <a:xfrm>
            <a:off x="7428548" y="1943576"/>
            <a:ext cx="3232428" cy="181451"/>
          </a:xfrm>
          <a:prstGeom prst="rect">
            <a:avLst/>
          </a:prstGeom>
          <a:noFill/>
          <a:ln/>
        </p:spPr>
        <p:txBody>
          <a:bodyPr wrap="non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Sales by Region</a:t>
            </a:r>
            <a:endParaRPr lang="en-US" sz="850" dirty="0"/>
          </a:p>
        </p:txBody>
      </p:sp>
      <p:sp>
        <p:nvSpPr>
          <p:cNvPr id="11" name="Text 6"/>
          <p:cNvSpPr/>
          <p:nvPr/>
        </p:nvSpPr>
        <p:spPr>
          <a:xfrm>
            <a:off x="7428548" y="2193012"/>
            <a:ext cx="3232428" cy="922496"/>
          </a:xfrm>
          <a:prstGeom prst="rect">
            <a:avLst/>
          </a:prstGeom>
          <a:noFill/>
          <a:ln/>
        </p:spPr>
        <p:txBody>
          <a:bodyPr wrap="squar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SQL Query</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dirty="0">
                <a:solidFill>
                  <a:srgbClr val="464646"/>
                </a:solidFill>
                <a:highlight>
                  <a:srgbClr val="D4F7EC"/>
                </a:highlight>
                <a:latin typeface="Consolas" pitchFamily="34" charset="0"/>
                <a:ea typeface="Consolas" pitchFamily="34" charset="-122"/>
                <a:cs typeface="Consolas" pitchFamily="34" charset="-120"/>
              </a:rPr>
              <a:t>SELECT Region, SUM(SalesAmount) AS TotalSales FROM Sales GROUP BY Region</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Use Case</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Analyze sales performance by region to identify geographical strengths.</a:t>
            </a:r>
            <a:endParaRPr lang="en-US" sz="850" dirty="0"/>
          </a:p>
        </p:txBody>
      </p:sp>
      <p:pic>
        <p:nvPicPr>
          <p:cNvPr id="12" name="Image 3" descr="preencoded.png">    </p:cNvPr>
          <p:cNvPicPr>
            <a:picLocks noChangeAspect="1"/>
          </p:cNvPicPr>
          <p:nvPr/>
        </p:nvPicPr>
        <p:blipFill>
          <a:blip r:embed="rId4"/>
          <a:stretch>
            <a:fillRect/>
          </a:stretch>
        </p:blipFill>
        <p:spPr>
          <a:xfrm>
            <a:off x="10774323" y="1319927"/>
            <a:ext cx="3459242" cy="453628"/>
          </a:xfrm>
          <a:prstGeom prst="rect">
            <a:avLst/>
          </a:prstGeom>
        </p:spPr>
      </p:pic>
      <p:sp>
        <p:nvSpPr>
          <p:cNvPr id="13" name="Text 7"/>
          <p:cNvSpPr/>
          <p:nvPr/>
        </p:nvSpPr>
        <p:spPr>
          <a:xfrm>
            <a:off x="10887670" y="1943576"/>
            <a:ext cx="3232547" cy="181451"/>
          </a:xfrm>
          <a:prstGeom prst="rect">
            <a:avLst/>
          </a:prstGeom>
          <a:noFill/>
          <a:ln/>
        </p:spPr>
        <p:txBody>
          <a:bodyPr wrap="non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Average Basket Size (Number of Products per Order)</a:t>
            </a:r>
            <a:endParaRPr lang="en-US" sz="850" dirty="0"/>
          </a:p>
        </p:txBody>
      </p:sp>
      <p:sp>
        <p:nvSpPr>
          <p:cNvPr id="14" name="Text 8"/>
          <p:cNvSpPr/>
          <p:nvPr/>
        </p:nvSpPr>
        <p:spPr>
          <a:xfrm>
            <a:off x="10887670" y="2193012"/>
            <a:ext cx="3232547" cy="922496"/>
          </a:xfrm>
          <a:prstGeom prst="rect">
            <a:avLst/>
          </a:prstGeom>
          <a:noFill/>
          <a:ln/>
        </p:spPr>
        <p:txBody>
          <a:bodyPr wrap="squar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SQL Query</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dirty="0">
                <a:solidFill>
                  <a:srgbClr val="464646"/>
                </a:solidFill>
                <a:highlight>
                  <a:srgbClr val="D4F7EC"/>
                </a:highlight>
                <a:latin typeface="Consolas" pitchFamily="34" charset="0"/>
                <a:ea typeface="Consolas" pitchFamily="34" charset="-122"/>
                <a:cs typeface="Consolas" pitchFamily="34" charset="-120"/>
              </a:rPr>
              <a:t>SELECT OrderNumber, COUNT(ProductKey) AS BasketSize FROM Sales GROUP BY OrderNumber</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Use Case</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Understand the average number of products per order, which can inform marketing strategies.</a:t>
            </a:r>
            <a:endParaRPr lang="en-US" sz="850" dirty="0"/>
          </a:p>
        </p:txBody>
      </p:sp>
      <p:pic>
        <p:nvPicPr>
          <p:cNvPr id="15" name="Image 4" descr="preencoded.png">    </p:cNvPr>
          <p:cNvPicPr>
            <a:picLocks noChangeAspect="1"/>
          </p:cNvPicPr>
          <p:nvPr/>
        </p:nvPicPr>
        <p:blipFill>
          <a:blip r:embed="rId5"/>
          <a:stretch>
            <a:fillRect/>
          </a:stretch>
        </p:blipFill>
        <p:spPr>
          <a:xfrm>
            <a:off x="396835" y="3356372"/>
            <a:ext cx="3459123" cy="453628"/>
          </a:xfrm>
          <a:prstGeom prst="rect">
            <a:avLst/>
          </a:prstGeom>
        </p:spPr>
      </p:pic>
      <p:sp>
        <p:nvSpPr>
          <p:cNvPr id="16" name="Text 9"/>
          <p:cNvSpPr/>
          <p:nvPr/>
        </p:nvSpPr>
        <p:spPr>
          <a:xfrm>
            <a:off x="510183" y="3980021"/>
            <a:ext cx="3232428" cy="181451"/>
          </a:xfrm>
          <a:prstGeom prst="rect">
            <a:avLst/>
          </a:prstGeom>
          <a:noFill/>
          <a:ln/>
        </p:spPr>
        <p:txBody>
          <a:bodyPr wrap="non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Discounted vs. Non-Discounted Sales Performance</a:t>
            </a:r>
            <a:endParaRPr lang="en-US" sz="850" dirty="0"/>
          </a:p>
        </p:txBody>
      </p:sp>
      <p:sp>
        <p:nvSpPr>
          <p:cNvPr id="17" name="Text 10"/>
          <p:cNvSpPr/>
          <p:nvPr/>
        </p:nvSpPr>
        <p:spPr>
          <a:xfrm>
            <a:off x="510183" y="4229457"/>
            <a:ext cx="3232428" cy="922496"/>
          </a:xfrm>
          <a:prstGeom prst="rect">
            <a:avLst/>
          </a:prstGeom>
          <a:noFill/>
          <a:ln/>
        </p:spPr>
        <p:txBody>
          <a:bodyPr wrap="squar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SQL Query</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dirty="0">
                <a:solidFill>
                  <a:srgbClr val="464646"/>
                </a:solidFill>
                <a:highlight>
                  <a:srgbClr val="D4F7EC"/>
                </a:highlight>
                <a:latin typeface="Consolas" pitchFamily="34" charset="0"/>
                <a:ea typeface="Consolas" pitchFamily="34" charset="-122"/>
                <a:cs typeface="Consolas" pitchFamily="34" charset="-120"/>
              </a:rPr>
              <a:t>SELECT DiscountFlag, SUM(SalesAmount) AS TotalSales FROM Sales GROUP BY DiscountFlag</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Use Case</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Compare sales performance between discounted and non-discounted products.</a:t>
            </a:r>
            <a:endParaRPr lang="en-US" sz="850" dirty="0"/>
          </a:p>
        </p:txBody>
      </p:sp>
      <p:pic>
        <p:nvPicPr>
          <p:cNvPr id="18" name="Image 5" descr="preencoded.png">    </p:cNvPr>
          <p:cNvPicPr>
            <a:picLocks noChangeAspect="1"/>
          </p:cNvPicPr>
          <p:nvPr/>
        </p:nvPicPr>
        <p:blipFill>
          <a:blip r:embed="rId6"/>
          <a:stretch>
            <a:fillRect/>
          </a:stretch>
        </p:blipFill>
        <p:spPr>
          <a:xfrm>
            <a:off x="3855958" y="3356372"/>
            <a:ext cx="3459242" cy="453628"/>
          </a:xfrm>
          <a:prstGeom prst="rect">
            <a:avLst/>
          </a:prstGeom>
        </p:spPr>
      </p:pic>
      <p:sp>
        <p:nvSpPr>
          <p:cNvPr id="19" name="Text 11"/>
          <p:cNvSpPr/>
          <p:nvPr/>
        </p:nvSpPr>
        <p:spPr>
          <a:xfrm>
            <a:off x="3969306" y="3980021"/>
            <a:ext cx="3232547" cy="181451"/>
          </a:xfrm>
          <a:prstGeom prst="rect">
            <a:avLst/>
          </a:prstGeom>
          <a:noFill/>
          <a:ln/>
        </p:spPr>
        <p:txBody>
          <a:bodyPr wrap="non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Store Performance</a:t>
            </a:r>
            <a:endParaRPr lang="en-US" sz="850" dirty="0"/>
          </a:p>
        </p:txBody>
      </p:sp>
      <p:sp>
        <p:nvSpPr>
          <p:cNvPr id="20" name="Text 12"/>
          <p:cNvSpPr/>
          <p:nvPr/>
        </p:nvSpPr>
        <p:spPr>
          <a:xfrm>
            <a:off x="3969306" y="4229457"/>
            <a:ext cx="3232547" cy="922496"/>
          </a:xfrm>
          <a:prstGeom prst="rect">
            <a:avLst/>
          </a:prstGeom>
          <a:noFill/>
          <a:ln/>
        </p:spPr>
        <p:txBody>
          <a:bodyPr wrap="squar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SQL Query</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dirty="0">
                <a:solidFill>
                  <a:srgbClr val="464646"/>
                </a:solidFill>
                <a:highlight>
                  <a:srgbClr val="D4F7EC"/>
                </a:highlight>
                <a:latin typeface="Consolas" pitchFamily="34" charset="0"/>
                <a:ea typeface="Consolas" pitchFamily="34" charset="-122"/>
                <a:cs typeface="Consolas" pitchFamily="34" charset="-120"/>
              </a:rPr>
              <a:t>SELECT StoreKey, SUM(SalesAmount) AS TotalSales FROM Sales GROUP BY StoreKey</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Use Case</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Evaluate the performance of individual stores and identify areas for improvement.</a:t>
            </a:r>
            <a:endParaRPr lang="en-US" sz="850" dirty="0"/>
          </a:p>
        </p:txBody>
      </p:sp>
      <p:pic>
        <p:nvPicPr>
          <p:cNvPr id="21" name="Image 6" descr="preencoded.png">    </p:cNvPr>
          <p:cNvPicPr>
            <a:picLocks noChangeAspect="1"/>
          </p:cNvPicPr>
          <p:nvPr/>
        </p:nvPicPr>
        <p:blipFill>
          <a:blip r:embed="rId7"/>
          <a:stretch>
            <a:fillRect/>
          </a:stretch>
        </p:blipFill>
        <p:spPr>
          <a:xfrm>
            <a:off x="7315200" y="3356372"/>
            <a:ext cx="3459123" cy="453628"/>
          </a:xfrm>
          <a:prstGeom prst="rect">
            <a:avLst/>
          </a:prstGeom>
        </p:spPr>
      </p:pic>
      <p:sp>
        <p:nvSpPr>
          <p:cNvPr id="22" name="Text 13"/>
          <p:cNvSpPr/>
          <p:nvPr/>
        </p:nvSpPr>
        <p:spPr>
          <a:xfrm>
            <a:off x="7428548" y="3980021"/>
            <a:ext cx="3232428" cy="181451"/>
          </a:xfrm>
          <a:prstGeom prst="rect">
            <a:avLst/>
          </a:prstGeom>
          <a:noFill/>
          <a:ln/>
        </p:spPr>
        <p:txBody>
          <a:bodyPr wrap="non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Product Category Performance</a:t>
            </a:r>
            <a:endParaRPr lang="en-US" sz="850" dirty="0"/>
          </a:p>
        </p:txBody>
      </p:sp>
      <p:sp>
        <p:nvSpPr>
          <p:cNvPr id="23" name="Text 14"/>
          <p:cNvSpPr/>
          <p:nvPr/>
        </p:nvSpPr>
        <p:spPr>
          <a:xfrm>
            <a:off x="7428548" y="4229457"/>
            <a:ext cx="3232428" cy="1111568"/>
          </a:xfrm>
          <a:prstGeom prst="rect">
            <a:avLst/>
          </a:prstGeom>
          <a:noFill/>
          <a:ln/>
        </p:spPr>
        <p:txBody>
          <a:bodyPr wrap="squar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SQL Query</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dirty="0">
                <a:solidFill>
                  <a:srgbClr val="464646"/>
                </a:solidFill>
                <a:highlight>
                  <a:srgbClr val="D4F7EC"/>
                </a:highlight>
                <a:latin typeface="Consolas" pitchFamily="34" charset="0"/>
                <a:ea typeface="Consolas" pitchFamily="34" charset="-122"/>
                <a:cs typeface="Consolas" pitchFamily="34" charset="-120"/>
              </a:rPr>
              <a:t>SELECT Category, SUM(SalesAmount) AS TotalSales FROM Sales JOIN Products ON Sales.ProductKey = Products.ProductKey GROUP BY Category</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Use Case</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Analyze the sales contribution by each product category.</a:t>
            </a:r>
            <a:endParaRPr lang="en-US" sz="850" dirty="0"/>
          </a:p>
        </p:txBody>
      </p:sp>
      <p:pic>
        <p:nvPicPr>
          <p:cNvPr id="24" name="Image 7" descr="preencoded.png">    </p:cNvPr>
          <p:cNvPicPr>
            <a:picLocks noChangeAspect="1"/>
          </p:cNvPicPr>
          <p:nvPr/>
        </p:nvPicPr>
        <p:blipFill>
          <a:blip r:embed="rId8"/>
          <a:stretch>
            <a:fillRect/>
          </a:stretch>
        </p:blipFill>
        <p:spPr>
          <a:xfrm>
            <a:off x="10774323" y="3356372"/>
            <a:ext cx="3459242" cy="453628"/>
          </a:xfrm>
          <a:prstGeom prst="rect">
            <a:avLst/>
          </a:prstGeom>
        </p:spPr>
      </p:pic>
      <p:sp>
        <p:nvSpPr>
          <p:cNvPr id="25" name="Text 15"/>
          <p:cNvSpPr/>
          <p:nvPr/>
        </p:nvSpPr>
        <p:spPr>
          <a:xfrm>
            <a:off x="10887670" y="3980021"/>
            <a:ext cx="3232547" cy="181451"/>
          </a:xfrm>
          <a:prstGeom prst="rect">
            <a:avLst/>
          </a:prstGeom>
          <a:noFill/>
          <a:ln/>
        </p:spPr>
        <p:txBody>
          <a:bodyPr wrap="non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Customer Age Distribution</a:t>
            </a:r>
            <a:endParaRPr lang="en-US" sz="850" dirty="0"/>
          </a:p>
        </p:txBody>
      </p:sp>
      <p:sp>
        <p:nvSpPr>
          <p:cNvPr id="26" name="Text 16"/>
          <p:cNvSpPr/>
          <p:nvPr/>
        </p:nvSpPr>
        <p:spPr>
          <a:xfrm>
            <a:off x="10887670" y="4229457"/>
            <a:ext cx="3232547" cy="1111568"/>
          </a:xfrm>
          <a:prstGeom prst="rect">
            <a:avLst/>
          </a:prstGeom>
          <a:noFill/>
          <a:ln/>
        </p:spPr>
        <p:txBody>
          <a:bodyPr wrap="squar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SQL Query</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dirty="0">
                <a:solidFill>
                  <a:srgbClr val="464646"/>
                </a:solidFill>
                <a:highlight>
                  <a:srgbClr val="D4F7EC"/>
                </a:highlight>
                <a:latin typeface="Consolas" pitchFamily="34" charset="0"/>
                <a:ea typeface="Consolas" pitchFamily="34" charset="-122"/>
                <a:cs typeface="Consolas" pitchFamily="34" charset="-120"/>
              </a:rPr>
              <a:t>SELECT FLOOR(DATEDIFF(CURDATE(), Birthday)/365) AS AgeRange, COUNT(CustomerKey) AS CustomerCount FROM Customers GROUP BY AgeRange</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Use Case</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Segment customers based on age groups to target marketing efforts effectively.</a:t>
            </a:r>
            <a:endParaRPr lang="en-US" sz="850" dirty="0"/>
          </a:p>
        </p:txBody>
      </p:sp>
      <p:pic>
        <p:nvPicPr>
          <p:cNvPr id="27" name="Image 8" descr="preencoded.png">    </p:cNvPr>
          <p:cNvPicPr>
            <a:picLocks noChangeAspect="1"/>
          </p:cNvPicPr>
          <p:nvPr/>
        </p:nvPicPr>
        <p:blipFill>
          <a:blip r:embed="rId9"/>
          <a:stretch>
            <a:fillRect/>
          </a:stretch>
        </p:blipFill>
        <p:spPr>
          <a:xfrm>
            <a:off x="396835" y="5581888"/>
            <a:ext cx="4612243" cy="453628"/>
          </a:xfrm>
          <a:prstGeom prst="rect">
            <a:avLst/>
          </a:prstGeom>
        </p:spPr>
      </p:pic>
      <p:sp>
        <p:nvSpPr>
          <p:cNvPr id="28" name="Text 17"/>
          <p:cNvSpPr/>
          <p:nvPr/>
        </p:nvSpPr>
        <p:spPr>
          <a:xfrm>
            <a:off x="510183" y="6205538"/>
            <a:ext cx="4385548" cy="181451"/>
          </a:xfrm>
          <a:prstGeom prst="rect">
            <a:avLst/>
          </a:prstGeom>
          <a:noFill/>
          <a:ln/>
        </p:spPr>
        <p:txBody>
          <a:bodyPr wrap="non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Product Return Rate</a:t>
            </a:r>
            <a:endParaRPr lang="en-US" sz="850" dirty="0"/>
          </a:p>
        </p:txBody>
      </p:sp>
      <p:sp>
        <p:nvSpPr>
          <p:cNvPr id="29" name="Text 18"/>
          <p:cNvSpPr/>
          <p:nvPr/>
        </p:nvSpPr>
        <p:spPr>
          <a:xfrm>
            <a:off x="510183" y="6454973"/>
            <a:ext cx="4385548" cy="922496"/>
          </a:xfrm>
          <a:prstGeom prst="rect">
            <a:avLst/>
          </a:prstGeom>
          <a:noFill/>
          <a:ln/>
        </p:spPr>
        <p:txBody>
          <a:bodyPr wrap="squar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SQL Query</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dirty="0">
                <a:solidFill>
                  <a:srgbClr val="464646"/>
                </a:solidFill>
                <a:highlight>
                  <a:srgbClr val="D4F7EC"/>
                </a:highlight>
                <a:latin typeface="Consolas" pitchFamily="34" charset="0"/>
                <a:ea typeface="Consolas" pitchFamily="34" charset="-122"/>
                <a:cs typeface="Consolas" pitchFamily="34" charset="-120"/>
              </a:rPr>
              <a:t>SELECT ProductKey, COUNT(DISTINCT OrderNumber) AS TotalReturns FROM Returns GROUP BY ProductKey</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Use Case</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Identify products with a high return rate and assess product quality or satisfaction issues.</a:t>
            </a:r>
            <a:endParaRPr lang="en-US" sz="850" dirty="0"/>
          </a:p>
        </p:txBody>
      </p:sp>
      <p:pic>
        <p:nvPicPr>
          <p:cNvPr id="30" name="Image 9" descr="preencoded.png">    </p:cNvPr>
          <p:cNvPicPr>
            <a:picLocks noChangeAspect="1"/>
          </p:cNvPicPr>
          <p:nvPr/>
        </p:nvPicPr>
        <p:blipFill>
          <a:blip r:embed="rId10"/>
          <a:stretch>
            <a:fillRect/>
          </a:stretch>
        </p:blipFill>
        <p:spPr>
          <a:xfrm>
            <a:off x="5009078" y="5581888"/>
            <a:ext cx="4612243" cy="453628"/>
          </a:xfrm>
          <a:prstGeom prst="rect">
            <a:avLst/>
          </a:prstGeom>
        </p:spPr>
      </p:pic>
      <p:sp>
        <p:nvSpPr>
          <p:cNvPr id="31" name="Text 19"/>
          <p:cNvSpPr/>
          <p:nvPr/>
        </p:nvSpPr>
        <p:spPr>
          <a:xfrm>
            <a:off x="5122426" y="6205538"/>
            <a:ext cx="4385548" cy="181451"/>
          </a:xfrm>
          <a:prstGeom prst="rect">
            <a:avLst/>
          </a:prstGeom>
          <a:noFill/>
          <a:ln/>
        </p:spPr>
        <p:txBody>
          <a:bodyPr wrap="non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Customer Retention</a:t>
            </a:r>
            <a:endParaRPr lang="en-US" sz="850" dirty="0"/>
          </a:p>
        </p:txBody>
      </p:sp>
      <p:sp>
        <p:nvSpPr>
          <p:cNvPr id="32" name="Text 20"/>
          <p:cNvSpPr/>
          <p:nvPr/>
        </p:nvSpPr>
        <p:spPr>
          <a:xfrm>
            <a:off x="5122426" y="6454973"/>
            <a:ext cx="4385548" cy="741045"/>
          </a:xfrm>
          <a:prstGeom prst="rect">
            <a:avLst/>
          </a:prstGeom>
          <a:noFill/>
          <a:ln/>
        </p:spPr>
        <p:txBody>
          <a:bodyPr wrap="squar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SQL Query</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dirty="0">
                <a:solidFill>
                  <a:srgbClr val="464646"/>
                </a:solidFill>
                <a:highlight>
                  <a:srgbClr val="D4F7EC"/>
                </a:highlight>
                <a:latin typeface="Consolas" pitchFamily="34" charset="0"/>
                <a:ea typeface="Consolas" pitchFamily="34" charset="-122"/>
                <a:cs typeface="Consolas" pitchFamily="34" charset="-120"/>
              </a:rPr>
              <a:t>SELECT CustomerKey, COUNT(DISTINCT OrderNumber) AS RepeatPurchases FROM Sales GROUP BY CustomerKey HAVING COUNT(DISTINCT OrderNumber) &gt; 1</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Use Case</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Identify repeat customers to measure customer retention and loyalty.</a:t>
            </a:r>
            <a:endParaRPr lang="en-US" sz="850" dirty="0"/>
          </a:p>
        </p:txBody>
      </p:sp>
      <p:pic>
        <p:nvPicPr>
          <p:cNvPr id="33" name="Image 10" descr="preencoded.png">    </p:cNvPr>
          <p:cNvPicPr>
            <a:picLocks noChangeAspect="1"/>
          </p:cNvPicPr>
          <p:nvPr/>
        </p:nvPicPr>
        <p:blipFill>
          <a:blip r:embed="rId11"/>
          <a:stretch>
            <a:fillRect/>
          </a:stretch>
        </p:blipFill>
        <p:spPr>
          <a:xfrm>
            <a:off x="9621322" y="5581888"/>
            <a:ext cx="4612243" cy="453628"/>
          </a:xfrm>
          <a:prstGeom prst="rect">
            <a:avLst/>
          </a:prstGeom>
        </p:spPr>
      </p:pic>
      <p:sp>
        <p:nvSpPr>
          <p:cNvPr id="34" name="Text 21"/>
          <p:cNvSpPr/>
          <p:nvPr/>
        </p:nvSpPr>
        <p:spPr>
          <a:xfrm>
            <a:off x="9734669" y="6205538"/>
            <a:ext cx="4385548" cy="181451"/>
          </a:xfrm>
          <a:prstGeom prst="rect">
            <a:avLst/>
          </a:prstGeom>
          <a:noFill/>
          <a:ln/>
        </p:spPr>
        <p:txBody>
          <a:bodyPr wrap="non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Relationship Between Store Size and Total Sales</a:t>
            </a:r>
            <a:endParaRPr lang="en-US" sz="850" dirty="0"/>
          </a:p>
        </p:txBody>
      </p:sp>
      <p:sp>
        <p:nvSpPr>
          <p:cNvPr id="35" name="Text 22"/>
          <p:cNvSpPr/>
          <p:nvPr/>
        </p:nvSpPr>
        <p:spPr>
          <a:xfrm>
            <a:off x="9734669" y="6454973"/>
            <a:ext cx="4385548" cy="922496"/>
          </a:xfrm>
          <a:prstGeom prst="rect">
            <a:avLst/>
          </a:prstGeom>
          <a:noFill/>
          <a:ln/>
        </p:spPr>
        <p:txBody>
          <a:bodyPr wrap="square" lIns="0" tIns="0" rIns="0" bIns="0" rtlCol="0" anchor="t"/>
          <a:lstStyle/>
          <a:p>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SQL Query</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dirty="0">
                <a:solidFill>
                  <a:srgbClr val="464646"/>
                </a:solidFill>
                <a:highlight>
                  <a:srgbClr val="D4F7EC"/>
                </a:highlight>
                <a:latin typeface="Consolas" pitchFamily="34" charset="0"/>
                <a:ea typeface="Consolas" pitchFamily="34" charset="-122"/>
                <a:cs typeface="Consolas" pitchFamily="34" charset="-120"/>
              </a:rPr>
              <a:t>SELECT StoreSize, SUM(SalesAmount) AS TotalSales FROM Sales JOIN Stores ON Sales.StoreKey = Stores.StoreKey GROUP BY StoreSize</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t>
            </a:r>
            <a:pPr algn="l" indent="0" marL="0">
              <a:lnSpc>
                <a:spcPts val="1400"/>
              </a:lnSpc>
              <a:buNone/>
            </a:pPr>
            <a:r>
              <a:rPr lang="en-US" sz="850" b="1" dirty="0">
                <a:solidFill>
                  <a:srgbClr val="464646"/>
                </a:solidFill>
                <a:latin typeface="Inter" pitchFamily="34" charset="0"/>
                <a:ea typeface="Inter" pitchFamily="34" charset="-122"/>
                <a:cs typeface="Inter" pitchFamily="34" charset="-120"/>
              </a:rPr>
              <a:t>Use Case</a:t>
            </a:r>
            <a:pPr algn="l" indent="0" marL="0">
              <a:lnSpc>
                <a:spcPts val="1400"/>
              </a:lnSpc>
              <a:buNone/>
            </a:pPr>
            <a:r>
              <a:rPr lang="en-US" sz="850" dirty="0">
                <a:solidFill>
                  <a:srgbClr val="464646"/>
                </a:solidFill>
                <a:latin typeface="Inter" pitchFamily="34" charset="0"/>
                <a:ea typeface="Inter" pitchFamily="34" charset="-122"/>
                <a:cs typeface="Inter" pitchFamily="34" charset="-120"/>
              </a:rPr>
              <a:t>: Analyze how store size correlates with sales performance to plan for future expansions.</a:t>
            </a:r>
            <a:endParaRPr lang="en-US" sz="8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396835" y="311825"/>
            <a:ext cx="6825258" cy="354330"/>
          </a:xfrm>
          <a:prstGeom prst="rect">
            <a:avLst/>
          </a:prstGeom>
          <a:noFill/>
          <a:ln/>
        </p:spPr>
        <p:txBody>
          <a:bodyPr wrap="none" lIns="0" tIns="0" rIns="0" bIns="0" rtlCol="0" anchor="t"/>
          <a:lstStyle/>
          <a:p>
            <a:pPr indent="0" marL="0">
              <a:lnSpc>
                <a:spcPts val="2750"/>
              </a:lnSpc>
              <a:buNone/>
            </a:pPr>
            <a:r>
              <a:rPr lang="en-US" sz="2200" b="1" dirty="0">
                <a:solidFill>
                  <a:srgbClr val="20A77B"/>
                </a:solidFill>
                <a:latin typeface="Inter Bold" pitchFamily="34" charset="0"/>
                <a:ea typeface="Inter Bold" pitchFamily="34" charset="-122"/>
                <a:cs typeface="Inter Bold" pitchFamily="34" charset="-120"/>
              </a:rPr>
              <a:t>5. Recommendations for Enhanced Performance  </a:t>
            </a:r>
            <a:endParaRPr lang="en-US" sz="2200" dirty="0"/>
          </a:p>
        </p:txBody>
      </p:sp>
      <p:sp>
        <p:nvSpPr>
          <p:cNvPr id="3" name="Shape 1"/>
          <p:cNvSpPr/>
          <p:nvPr/>
        </p:nvSpPr>
        <p:spPr>
          <a:xfrm>
            <a:off x="396835" y="2367082"/>
            <a:ext cx="13836729" cy="15240"/>
          </a:xfrm>
          <a:prstGeom prst="roundRect">
            <a:avLst>
              <a:gd name="adj" fmla="val 669768"/>
            </a:avLst>
          </a:prstGeom>
          <a:solidFill>
            <a:srgbClr val="D4F7EC"/>
          </a:solidFill>
          <a:ln/>
        </p:spPr>
      </p:sp>
      <p:sp>
        <p:nvSpPr>
          <p:cNvPr id="4" name="Shape 2"/>
          <p:cNvSpPr/>
          <p:nvPr/>
        </p:nvSpPr>
        <p:spPr>
          <a:xfrm>
            <a:off x="3819882" y="1970306"/>
            <a:ext cx="15240" cy="396835"/>
          </a:xfrm>
          <a:prstGeom prst="roundRect">
            <a:avLst>
              <a:gd name="adj" fmla="val 669768"/>
            </a:avLst>
          </a:prstGeom>
          <a:solidFill>
            <a:srgbClr val="D4F7EC"/>
          </a:solidFill>
          <a:ln/>
        </p:spPr>
      </p:sp>
      <p:sp>
        <p:nvSpPr>
          <p:cNvPr id="5" name="Shape 3"/>
          <p:cNvSpPr/>
          <p:nvPr/>
        </p:nvSpPr>
        <p:spPr>
          <a:xfrm>
            <a:off x="3699986" y="2239506"/>
            <a:ext cx="255151" cy="255151"/>
          </a:xfrm>
          <a:prstGeom prst="roundRect">
            <a:avLst>
              <a:gd name="adj" fmla="val 40005"/>
            </a:avLst>
          </a:prstGeom>
          <a:solidFill>
            <a:srgbClr val="FFFFFF"/>
          </a:solidFill>
          <a:ln w="7620">
            <a:solidFill>
              <a:srgbClr val="D4F7EC"/>
            </a:solidFill>
            <a:prstDash val="solid"/>
          </a:ln>
          <a:effectLst>
            <a:outerShdw sx="100000" sy="100000" kx="0" ky="0" algn="bl" rotWithShape="0" blurRad="168910" dist="0" dir="0">
              <a:srgbClr val="333333">
                <a:alpha val="10000"/>
              </a:srgbClr>
            </a:outerShdw>
          </a:effectLst>
        </p:spPr>
      </p:sp>
      <p:sp>
        <p:nvSpPr>
          <p:cNvPr id="6" name="Text 4"/>
          <p:cNvSpPr/>
          <p:nvPr/>
        </p:nvSpPr>
        <p:spPr>
          <a:xfrm>
            <a:off x="3790831" y="2282011"/>
            <a:ext cx="73343" cy="170140"/>
          </a:xfrm>
          <a:prstGeom prst="rect">
            <a:avLst/>
          </a:prstGeom>
          <a:noFill/>
          <a:ln/>
        </p:spPr>
        <p:txBody>
          <a:bodyPr wrap="none" lIns="0" tIns="0" rIns="0" bIns="0" rtlCol="0" anchor="t"/>
          <a:lstStyle/>
          <a:p>
            <a:pPr algn="ctr" indent="0" marL="0">
              <a:lnSpc>
                <a:spcPts val="1300"/>
              </a:lnSpc>
              <a:buNone/>
            </a:pPr>
            <a:r>
              <a:rPr lang="en-US" sz="1300" b="1" dirty="0">
                <a:solidFill>
                  <a:srgbClr val="464646"/>
                </a:solidFill>
                <a:latin typeface="Inter Bold" pitchFamily="34" charset="0"/>
                <a:ea typeface="Inter Bold" pitchFamily="34" charset="-122"/>
                <a:cs typeface="Inter Bold" pitchFamily="34" charset="-120"/>
              </a:rPr>
              <a:t>1</a:t>
            </a:r>
            <a:endParaRPr lang="en-US" sz="1300" dirty="0"/>
          </a:p>
        </p:txBody>
      </p:sp>
      <p:sp>
        <p:nvSpPr>
          <p:cNvPr id="7" name="Text 5"/>
          <p:cNvSpPr/>
          <p:nvPr/>
        </p:nvSpPr>
        <p:spPr>
          <a:xfrm>
            <a:off x="2357676" y="1074420"/>
            <a:ext cx="2940010" cy="283488"/>
          </a:xfrm>
          <a:prstGeom prst="rect">
            <a:avLst/>
          </a:prstGeom>
          <a:noFill/>
          <a:ln/>
        </p:spPr>
        <p:txBody>
          <a:bodyPr wrap="none" lIns="0" tIns="0" rIns="0" bIns="0" rtlCol="0" anchor="t"/>
          <a:lstStyle/>
          <a:p>
            <a:pPr algn="ctr" indent="0" marL="0">
              <a:lnSpc>
                <a:spcPts val="2200"/>
              </a:lnSpc>
              <a:buNone/>
            </a:pPr>
            <a:r>
              <a:rPr lang="en-US" sz="1750" b="1" dirty="0">
                <a:solidFill>
                  <a:srgbClr val="464646"/>
                </a:solidFill>
                <a:latin typeface="Inter Bold" pitchFamily="34" charset="0"/>
                <a:ea typeface="Inter Bold" pitchFamily="34" charset="-122"/>
                <a:cs typeface="Inter Bold" pitchFamily="34" charset="-120"/>
              </a:rPr>
              <a:t>Win Over Loyal Customers</a:t>
            </a:r>
            <a:endParaRPr lang="en-US" sz="1750" dirty="0"/>
          </a:p>
        </p:txBody>
      </p:sp>
      <p:sp>
        <p:nvSpPr>
          <p:cNvPr id="8" name="Text 6"/>
          <p:cNvSpPr/>
          <p:nvPr/>
        </p:nvSpPr>
        <p:spPr>
          <a:xfrm>
            <a:off x="510183" y="1425893"/>
            <a:ext cx="6634996" cy="181451"/>
          </a:xfrm>
          <a:prstGeom prst="rect">
            <a:avLst/>
          </a:prstGeom>
          <a:noFill/>
          <a:ln/>
        </p:spPr>
        <p:txBody>
          <a:bodyPr wrap="non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Insight:</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The Customer Purchase Distribution reveals your most loyal buyers and popular products.</a:t>
            </a:r>
            <a:endParaRPr lang="en-US" sz="850" dirty="0"/>
          </a:p>
        </p:txBody>
      </p:sp>
      <p:sp>
        <p:nvSpPr>
          <p:cNvPr id="9" name="Text 7"/>
          <p:cNvSpPr/>
          <p:nvPr/>
        </p:nvSpPr>
        <p:spPr>
          <a:xfrm>
            <a:off x="510183" y="1675328"/>
            <a:ext cx="6634996" cy="181451"/>
          </a:xfrm>
          <a:prstGeom prst="rect">
            <a:avLst/>
          </a:prstGeom>
          <a:noFill/>
          <a:ln/>
        </p:spPr>
        <p:txBody>
          <a:bodyPr wrap="non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Recommendation:</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Delight your top customers with personalized loyalty programs and tailored marketing.</a:t>
            </a:r>
            <a:endParaRPr lang="en-US" sz="850" dirty="0"/>
          </a:p>
        </p:txBody>
      </p:sp>
      <p:sp>
        <p:nvSpPr>
          <p:cNvPr id="10" name="Shape 8"/>
          <p:cNvSpPr/>
          <p:nvPr/>
        </p:nvSpPr>
        <p:spPr>
          <a:xfrm>
            <a:off x="7307342" y="2367022"/>
            <a:ext cx="15240" cy="396835"/>
          </a:xfrm>
          <a:prstGeom prst="roundRect">
            <a:avLst>
              <a:gd name="adj" fmla="val 669768"/>
            </a:avLst>
          </a:prstGeom>
          <a:solidFill>
            <a:srgbClr val="D4F7EC"/>
          </a:solidFill>
          <a:ln/>
        </p:spPr>
      </p:sp>
      <p:sp>
        <p:nvSpPr>
          <p:cNvPr id="11" name="Shape 9"/>
          <p:cNvSpPr/>
          <p:nvPr/>
        </p:nvSpPr>
        <p:spPr>
          <a:xfrm>
            <a:off x="7187446" y="2239506"/>
            <a:ext cx="255151" cy="255151"/>
          </a:xfrm>
          <a:prstGeom prst="roundRect">
            <a:avLst>
              <a:gd name="adj" fmla="val 40005"/>
            </a:avLst>
          </a:prstGeom>
          <a:solidFill>
            <a:srgbClr val="FFFFFF"/>
          </a:solidFill>
          <a:ln w="7620">
            <a:solidFill>
              <a:srgbClr val="D4F7EC"/>
            </a:solidFill>
            <a:prstDash val="solid"/>
          </a:ln>
          <a:effectLst>
            <a:outerShdw sx="100000" sy="100000" kx="0" ky="0" algn="bl" rotWithShape="0" blurRad="168910" dist="0" dir="0">
              <a:srgbClr val="333333">
                <a:alpha val="10000"/>
              </a:srgbClr>
            </a:outerShdw>
          </a:effectLst>
        </p:spPr>
      </p:sp>
      <p:sp>
        <p:nvSpPr>
          <p:cNvPr id="12" name="Text 10"/>
          <p:cNvSpPr/>
          <p:nvPr/>
        </p:nvSpPr>
        <p:spPr>
          <a:xfrm>
            <a:off x="7261503" y="2282011"/>
            <a:ext cx="107037" cy="170140"/>
          </a:xfrm>
          <a:prstGeom prst="rect">
            <a:avLst/>
          </a:prstGeom>
          <a:noFill/>
          <a:ln/>
        </p:spPr>
        <p:txBody>
          <a:bodyPr wrap="none" lIns="0" tIns="0" rIns="0" bIns="0" rtlCol="0" anchor="t"/>
          <a:lstStyle/>
          <a:p>
            <a:pPr algn="ctr" indent="0" marL="0">
              <a:lnSpc>
                <a:spcPts val="1300"/>
              </a:lnSpc>
              <a:buNone/>
            </a:pPr>
            <a:r>
              <a:rPr lang="en-US" sz="1300" b="1" dirty="0">
                <a:solidFill>
                  <a:srgbClr val="464646"/>
                </a:solidFill>
                <a:latin typeface="Inter Bold" pitchFamily="34" charset="0"/>
                <a:ea typeface="Inter Bold" pitchFamily="34" charset="-122"/>
                <a:cs typeface="Inter Bold" pitchFamily="34" charset="-120"/>
              </a:rPr>
              <a:t>2</a:t>
            </a:r>
            <a:endParaRPr lang="en-US" sz="1300" dirty="0"/>
          </a:p>
        </p:txBody>
      </p:sp>
      <p:sp>
        <p:nvSpPr>
          <p:cNvPr id="13" name="Text 11"/>
          <p:cNvSpPr/>
          <p:nvPr/>
        </p:nvSpPr>
        <p:spPr>
          <a:xfrm>
            <a:off x="5594985" y="2877383"/>
            <a:ext cx="3440311" cy="283488"/>
          </a:xfrm>
          <a:prstGeom prst="rect">
            <a:avLst/>
          </a:prstGeom>
          <a:noFill/>
          <a:ln/>
        </p:spPr>
        <p:txBody>
          <a:bodyPr wrap="none" lIns="0" tIns="0" rIns="0" bIns="0" rtlCol="0" anchor="t"/>
          <a:lstStyle/>
          <a:p>
            <a:pPr algn="ctr" indent="0" marL="0">
              <a:lnSpc>
                <a:spcPts val="2200"/>
              </a:lnSpc>
              <a:buNone/>
            </a:pPr>
            <a:r>
              <a:rPr lang="en-US" sz="1750" b="1" dirty="0">
                <a:solidFill>
                  <a:srgbClr val="464646"/>
                </a:solidFill>
                <a:latin typeface="Inter Bold" pitchFamily="34" charset="0"/>
                <a:ea typeface="Inter Bold" pitchFamily="34" charset="-122"/>
                <a:cs typeface="Inter Bold" pitchFamily="34" charset="-120"/>
              </a:rPr>
              <a:t>Keep Your Best Sellers in Stock</a:t>
            </a:r>
            <a:endParaRPr lang="en-US" sz="1750" dirty="0"/>
          </a:p>
        </p:txBody>
      </p:sp>
      <p:sp>
        <p:nvSpPr>
          <p:cNvPr id="14" name="Text 12"/>
          <p:cNvSpPr/>
          <p:nvPr/>
        </p:nvSpPr>
        <p:spPr>
          <a:xfrm>
            <a:off x="3997643" y="3228856"/>
            <a:ext cx="6634996" cy="181451"/>
          </a:xfrm>
          <a:prstGeom prst="rect">
            <a:avLst/>
          </a:prstGeom>
          <a:noFill/>
          <a:ln/>
        </p:spPr>
        <p:txBody>
          <a:bodyPr wrap="non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Insight:</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The Top-Selling Products and Regional Sales data pinpoint your high-demand items and best-performing regions.</a:t>
            </a:r>
            <a:endParaRPr lang="en-US" sz="850" dirty="0"/>
          </a:p>
        </p:txBody>
      </p:sp>
      <p:sp>
        <p:nvSpPr>
          <p:cNvPr id="15" name="Text 13"/>
          <p:cNvSpPr/>
          <p:nvPr/>
        </p:nvSpPr>
        <p:spPr>
          <a:xfrm>
            <a:off x="3997643" y="3478292"/>
            <a:ext cx="6634996" cy="362903"/>
          </a:xfrm>
          <a:prstGeom prst="rect">
            <a:avLst/>
          </a:prstGeom>
          <a:noFill/>
          <a:ln/>
        </p:spPr>
        <p:txBody>
          <a:bodyPr wrap="squar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Recommendation:</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Strategically stock up on your hottest-selling products and distribute inventory based on regional demand.</a:t>
            </a:r>
            <a:endParaRPr lang="en-US" sz="850" dirty="0"/>
          </a:p>
        </p:txBody>
      </p:sp>
      <p:sp>
        <p:nvSpPr>
          <p:cNvPr id="16" name="Shape 14"/>
          <p:cNvSpPr/>
          <p:nvPr/>
        </p:nvSpPr>
        <p:spPr>
          <a:xfrm>
            <a:off x="10794921" y="1970306"/>
            <a:ext cx="15240" cy="396835"/>
          </a:xfrm>
          <a:prstGeom prst="roundRect">
            <a:avLst>
              <a:gd name="adj" fmla="val 669768"/>
            </a:avLst>
          </a:prstGeom>
          <a:solidFill>
            <a:srgbClr val="D4F7EC"/>
          </a:solidFill>
          <a:ln/>
        </p:spPr>
      </p:sp>
      <p:sp>
        <p:nvSpPr>
          <p:cNvPr id="17" name="Shape 15"/>
          <p:cNvSpPr/>
          <p:nvPr/>
        </p:nvSpPr>
        <p:spPr>
          <a:xfrm>
            <a:off x="10675025" y="2239506"/>
            <a:ext cx="255151" cy="255151"/>
          </a:xfrm>
          <a:prstGeom prst="roundRect">
            <a:avLst>
              <a:gd name="adj" fmla="val 40005"/>
            </a:avLst>
          </a:prstGeom>
          <a:solidFill>
            <a:srgbClr val="FFFFFF"/>
          </a:solidFill>
          <a:ln w="7620">
            <a:solidFill>
              <a:srgbClr val="D4F7EC"/>
            </a:solidFill>
            <a:prstDash val="solid"/>
          </a:ln>
          <a:effectLst>
            <a:outerShdw sx="100000" sy="100000" kx="0" ky="0" algn="bl" rotWithShape="0" blurRad="168910" dist="0" dir="0">
              <a:srgbClr val="333333">
                <a:alpha val="10000"/>
              </a:srgbClr>
            </a:outerShdw>
          </a:effectLst>
        </p:spPr>
      </p:sp>
      <p:sp>
        <p:nvSpPr>
          <p:cNvPr id="18" name="Text 16"/>
          <p:cNvSpPr/>
          <p:nvPr/>
        </p:nvSpPr>
        <p:spPr>
          <a:xfrm>
            <a:off x="10747653" y="2282011"/>
            <a:ext cx="109776" cy="170140"/>
          </a:xfrm>
          <a:prstGeom prst="rect">
            <a:avLst/>
          </a:prstGeom>
          <a:noFill/>
          <a:ln/>
        </p:spPr>
        <p:txBody>
          <a:bodyPr wrap="none" lIns="0" tIns="0" rIns="0" bIns="0" rtlCol="0" anchor="t"/>
          <a:lstStyle/>
          <a:p>
            <a:pPr algn="ctr" indent="0" marL="0">
              <a:lnSpc>
                <a:spcPts val="1300"/>
              </a:lnSpc>
              <a:buNone/>
            </a:pPr>
            <a:r>
              <a:rPr lang="en-US" sz="1300" b="1" dirty="0">
                <a:solidFill>
                  <a:srgbClr val="464646"/>
                </a:solidFill>
                <a:latin typeface="Inter Bold" pitchFamily="34" charset="0"/>
                <a:ea typeface="Inter Bold" pitchFamily="34" charset="-122"/>
                <a:cs typeface="Inter Bold" pitchFamily="34" charset="-120"/>
              </a:rPr>
              <a:t>3</a:t>
            </a:r>
            <a:endParaRPr lang="en-US" sz="1300" dirty="0"/>
          </a:p>
        </p:txBody>
      </p:sp>
      <p:sp>
        <p:nvSpPr>
          <p:cNvPr id="19" name="Text 17"/>
          <p:cNvSpPr/>
          <p:nvPr/>
        </p:nvSpPr>
        <p:spPr>
          <a:xfrm>
            <a:off x="9174599" y="892969"/>
            <a:ext cx="3256240" cy="283488"/>
          </a:xfrm>
          <a:prstGeom prst="rect">
            <a:avLst/>
          </a:prstGeom>
          <a:noFill/>
          <a:ln/>
        </p:spPr>
        <p:txBody>
          <a:bodyPr wrap="none" lIns="0" tIns="0" rIns="0" bIns="0" rtlCol="0" anchor="t"/>
          <a:lstStyle/>
          <a:p>
            <a:pPr algn="ctr" indent="0" marL="0">
              <a:lnSpc>
                <a:spcPts val="2200"/>
              </a:lnSpc>
              <a:buNone/>
            </a:pPr>
            <a:r>
              <a:rPr lang="en-US" sz="1750" b="1" dirty="0">
                <a:solidFill>
                  <a:srgbClr val="464646"/>
                </a:solidFill>
                <a:latin typeface="Inter Bold" pitchFamily="34" charset="0"/>
                <a:ea typeface="Inter Bold" pitchFamily="34" charset="-122"/>
                <a:cs typeface="Inter Bold" pitchFamily="34" charset="-120"/>
              </a:rPr>
              <a:t>Smart Pricing for Better Sales</a:t>
            </a:r>
            <a:endParaRPr lang="en-US" sz="1750" dirty="0"/>
          </a:p>
        </p:txBody>
      </p:sp>
      <p:sp>
        <p:nvSpPr>
          <p:cNvPr id="20" name="Text 18"/>
          <p:cNvSpPr/>
          <p:nvPr/>
        </p:nvSpPr>
        <p:spPr>
          <a:xfrm>
            <a:off x="7485221" y="1244441"/>
            <a:ext cx="6634996" cy="181451"/>
          </a:xfrm>
          <a:prstGeom prst="rect">
            <a:avLst/>
          </a:prstGeom>
          <a:noFill/>
          <a:ln/>
        </p:spPr>
        <p:txBody>
          <a:bodyPr wrap="non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Insight:</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The Discounted vs. Non-Discounted Sales analysis shows the impact of promotions on volume.</a:t>
            </a:r>
            <a:endParaRPr lang="en-US" sz="850" dirty="0"/>
          </a:p>
        </p:txBody>
      </p:sp>
      <p:sp>
        <p:nvSpPr>
          <p:cNvPr id="21" name="Text 19"/>
          <p:cNvSpPr/>
          <p:nvPr/>
        </p:nvSpPr>
        <p:spPr>
          <a:xfrm>
            <a:off x="7485221" y="1493877"/>
            <a:ext cx="6634996" cy="362903"/>
          </a:xfrm>
          <a:prstGeom prst="rect">
            <a:avLst/>
          </a:prstGeom>
          <a:noFill/>
          <a:ln/>
        </p:spPr>
        <p:txBody>
          <a:bodyPr wrap="squar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Recommendation:</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Experiment with pricing, using discounts for slower movers and premium pricing for high-demand products.</a:t>
            </a:r>
            <a:endParaRPr lang="en-US" sz="850" dirty="0"/>
          </a:p>
        </p:txBody>
      </p:sp>
      <p:sp>
        <p:nvSpPr>
          <p:cNvPr id="22" name="Shape 20"/>
          <p:cNvSpPr/>
          <p:nvPr/>
        </p:nvSpPr>
        <p:spPr>
          <a:xfrm>
            <a:off x="396835" y="5442823"/>
            <a:ext cx="13836729" cy="15240"/>
          </a:xfrm>
          <a:prstGeom prst="roundRect">
            <a:avLst>
              <a:gd name="adj" fmla="val 669768"/>
            </a:avLst>
          </a:prstGeom>
          <a:solidFill>
            <a:srgbClr val="D4F7EC"/>
          </a:solidFill>
          <a:ln/>
        </p:spPr>
      </p:sp>
      <p:sp>
        <p:nvSpPr>
          <p:cNvPr id="23" name="Shape 21"/>
          <p:cNvSpPr/>
          <p:nvPr/>
        </p:nvSpPr>
        <p:spPr>
          <a:xfrm>
            <a:off x="3819882" y="5046047"/>
            <a:ext cx="15240" cy="396835"/>
          </a:xfrm>
          <a:prstGeom prst="roundRect">
            <a:avLst>
              <a:gd name="adj" fmla="val 669768"/>
            </a:avLst>
          </a:prstGeom>
          <a:solidFill>
            <a:srgbClr val="D4F7EC"/>
          </a:solidFill>
          <a:ln/>
        </p:spPr>
      </p:sp>
      <p:sp>
        <p:nvSpPr>
          <p:cNvPr id="24" name="Shape 22"/>
          <p:cNvSpPr/>
          <p:nvPr/>
        </p:nvSpPr>
        <p:spPr>
          <a:xfrm>
            <a:off x="3699986" y="5315248"/>
            <a:ext cx="255151" cy="255151"/>
          </a:xfrm>
          <a:prstGeom prst="roundRect">
            <a:avLst>
              <a:gd name="adj" fmla="val 40005"/>
            </a:avLst>
          </a:prstGeom>
          <a:solidFill>
            <a:srgbClr val="FFFFFF"/>
          </a:solidFill>
          <a:ln w="7620">
            <a:solidFill>
              <a:srgbClr val="D4F7EC"/>
            </a:solidFill>
            <a:prstDash val="solid"/>
          </a:ln>
          <a:effectLst>
            <a:outerShdw sx="100000" sy="100000" kx="0" ky="0" algn="bl" rotWithShape="0" blurRad="168910" dist="0" dir="0">
              <a:srgbClr val="333333">
                <a:alpha val="10000"/>
              </a:srgbClr>
            </a:outerShdw>
          </a:effectLst>
        </p:spPr>
      </p:sp>
      <p:sp>
        <p:nvSpPr>
          <p:cNvPr id="25" name="Text 23"/>
          <p:cNvSpPr/>
          <p:nvPr/>
        </p:nvSpPr>
        <p:spPr>
          <a:xfrm>
            <a:off x="3790831" y="5357753"/>
            <a:ext cx="73343" cy="170140"/>
          </a:xfrm>
          <a:prstGeom prst="rect">
            <a:avLst/>
          </a:prstGeom>
          <a:noFill/>
          <a:ln/>
        </p:spPr>
        <p:txBody>
          <a:bodyPr wrap="none" lIns="0" tIns="0" rIns="0" bIns="0" rtlCol="0" anchor="t"/>
          <a:lstStyle/>
          <a:p>
            <a:pPr algn="ctr" indent="0" marL="0">
              <a:lnSpc>
                <a:spcPts val="1300"/>
              </a:lnSpc>
              <a:buNone/>
            </a:pPr>
            <a:r>
              <a:rPr lang="en-US" sz="1300" b="1" dirty="0">
                <a:solidFill>
                  <a:srgbClr val="464646"/>
                </a:solidFill>
                <a:latin typeface="Inter Bold" pitchFamily="34" charset="0"/>
                <a:ea typeface="Inter Bold" pitchFamily="34" charset="-122"/>
                <a:cs typeface="Inter Bold" pitchFamily="34" charset="-120"/>
              </a:rPr>
              <a:t>1</a:t>
            </a:r>
            <a:endParaRPr lang="en-US" sz="1300" dirty="0"/>
          </a:p>
        </p:txBody>
      </p:sp>
      <p:sp>
        <p:nvSpPr>
          <p:cNvPr id="26" name="Text 24"/>
          <p:cNvSpPr/>
          <p:nvPr/>
        </p:nvSpPr>
        <p:spPr>
          <a:xfrm>
            <a:off x="1931432" y="4150162"/>
            <a:ext cx="3792379" cy="283488"/>
          </a:xfrm>
          <a:prstGeom prst="rect">
            <a:avLst/>
          </a:prstGeom>
          <a:noFill/>
          <a:ln/>
        </p:spPr>
        <p:txBody>
          <a:bodyPr wrap="none" lIns="0" tIns="0" rIns="0" bIns="0" rtlCol="0" anchor="t"/>
          <a:lstStyle/>
          <a:p>
            <a:pPr algn="ctr" indent="0" marL="0">
              <a:lnSpc>
                <a:spcPts val="2200"/>
              </a:lnSpc>
              <a:buNone/>
            </a:pPr>
            <a:r>
              <a:rPr lang="en-US" sz="1750" b="1" dirty="0">
                <a:solidFill>
                  <a:srgbClr val="464646"/>
                </a:solidFill>
                <a:latin typeface="Inter Bold" pitchFamily="34" charset="0"/>
                <a:ea typeface="Inter Bold" pitchFamily="34" charset="-122"/>
                <a:cs typeface="Inter Bold" pitchFamily="34" charset="-120"/>
              </a:rPr>
              <a:t>Improved Customer Segmentation</a:t>
            </a:r>
            <a:endParaRPr lang="en-US" sz="1750" dirty="0"/>
          </a:p>
        </p:txBody>
      </p:sp>
      <p:sp>
        <p:nvSpPr>
          <p:cNvPr id="27" name="Text 25"/>
          <p:cNvSpPr/>
          <p:nvPr/>
        </p:nvSpPr>
        <p:spPr>
          <a:xfrm>
            <a:off x="510183" y="4501634"/>
            <a:ext cx="6634996" cy="181451"/>
          </a:xfrm>
          <a:prstGeom prst="rect">
            <a:avLst/>
          </a:prstGeom>
          <a:noFill/>
          <a:ln/>
        </p:spPr>
        <p:txBody>
          <a:bodyPr wrap="non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Insight:</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Customer Age Distribution helps target marketing by age groups.</a:t>
            </a:r>
            <a:endParaRPr lang="en-US" sz="850" dirty="0"/>
          </a:p>
        </p:txBody>
      </p:sp>
      <p:sp>
        <p:nvSpPr>
          <p:cNvPr id="28" name="Text 26"/>
          <p:cNvSpPr/>
          <p:nvPr/>
        </p:nvSpPr>
        <p:spPr>
          <a:xfrm>
            <a:off x="510183" y="4751070"/>
            <a:ext cx="6634996" cy="181451"/>
          </a:xfrm>
          <a:prstGeom prst="rect">
            <a:avLst/>
          </a:prstGeom>
          <a:noFill/>
          <a:ln/>
        </p:spPr>
        <p:txBody>
          <a:bodyPr wrap="non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Recommendation:</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Tailor promotions and advertisements based on age demographics to maximize engagement and sales.</a:t>
            </a:r>
            <a:endParaRPr lang="en-US" sz="850" dirty="0"/>
          </a:p>
        </p:txBody>
      </p:sp>
      <p:sp>
        <p:nvSpPr>
          <p:cNvPr id="29" name="Shape 27"/>
          <p:cNvSpPr/>
          <p:nvPr/>
        </p:nvSpPr>
        <p:spPr>
          <a:xfrm>
            <a:off x="7307342" y="5442764"/>
            <a:ext cx="15240" cy="396835"/>
          </a:xfrm>
          <a:prstGeom prst="roundRect">
            <a:avLst>
              <a:gd name="adj" fmla="val 669768"/>
            </a:avLst>
          </a:prstGeom>
          <a:solidFill>
            <a:srgbClr val="D4F7EC"/>
          </a:solidFill>
          <a:ln/>
        </p:spPr>
      </p:sp>
      <p:sp>
        <p:nvSpPr>
          <p:cNvPr id="30" name="Shape 28"/>
          <p:cNvSpPr/>
          <p:nvPr/>
        </p:nvSpPr>
        <p:spPr>
          <a:xfrm>
            <a:off x="7187446" y="5315248"/>
            <a:ext cx="255151" cy="255151"/>
          </a:xfrm>
          <a:prstGeom prst="roundRect">
            <a:avLst>
              <a:gd name="adj" fmla="val 40005"/>
            </a:avLst>
          </a:prstGeom>
          <a:solidFill>
            <a:srgbClr val="FFFFFF"/>
          </a:solidFill>
          <a:ln w="7620">
            <a:solidFill>
              <a:srgbClr val="D4F7EC"/>
            </a:solidFill>
            <a:prstDash val="solid"/>
          </a:ln>
          <a:effectLst>
            <a:outerShdw sx="100000" sy="100000" kx="0" ky="0" algn="bl" rotWithShape="0" blurRad="168910" dist="0" dir="0">
              <a:srgbClr val="333333">
                <a:alpha val="10000"/>
              </a:srgbClr>
            </a:outerShdw>
          </a:effectLst>
        </p:spPr>
      </p:sp>
      <p:sp>
        <p:nvSpPr>
          <p:cNvPr id="31" name="Text 29"/>
          <p:cNvSpPr/>
          <p:nvPr/>
        </p:nvSpPr>
        <p:spPr>
          <a:xfrm>
            <a:off x="7261503" y="5357753"/>
            <a:ext cx="107037" cy="170140"/>
          </a:xfrm>
          <a:prstGeom prst="rect">
            <a:avLst/>
          </a:prstGeom>
          <a:noFill/>
          <a:ln/>
        </p:spPr>
        <p:txBody>
          <a:bodyPr wrap="none" lIns="0" tIns="0" rIns="0" bIns="0" rtlCol="0" anchor="t"/>
          <a:lstStyle/>
          <a:p>
            <a:pPr algn="ctr" indent="0" marL="0">
              <a:lnSpc>
                <a:spcPts val="1300"/>
              </a:lnSpc>
              <a:buNone/>
            </a:pPr>
            <a:r>
              <a:rPr lang="en-US" sz="1300" b="1" dirty="0">
                <a:solidFill>
                  <a:srgbClr val="464646"/>
                </a:solidFill>
                <a:latin typeface="Inter Bold" pitchFamily="34" charset="0"/>
                <a:ea typeface="Inter Bold" pitchFamily="34" charset="-122"/>
                <a:cs typeface="Inter Bold" pitchFamily="34" charset="-120"/>
              </a:rPr>
              <a:t>2</a:t>
            </a:r>
            <a:endParaRPr lang="en-US" sz="1300" dirty="0"/>
          </a:p>
        </p:txBody>
      </p:sp>
      <p:sp>
        <p:nvSpPr>
          <p:cNvPr id="32" name="Text 30"/>
          <p:cNvSpPr/>
          <p:nvPr/>
        </p:nvSpPr>
        <p:spPr>
          <a:xfrm>
            <a:off x="5426988" y="5953125"/>
            <a:ext cx="3776305" cy="283488"/>
          </a:xfrm>
          <a:prstGeom prst="rect">
            <a:avLst/>
          </a:prstGeom>
          <a:noFill/>
          <a:ln/>
        </p:spPr>
        <p:txBody>
          <a:bodyPr wrap="none" lIns="0" tIns="0" rIns="0" bIns="0" rtlCol="0" anchor="t"/>
          <a:lstStyle/>
          <a:p>
            <a:pPr algn="ctr" indent="0" marL="0">
              <a:lnSpc>
                <a:spcPts val="2200"/>
              </a:lnSpc>
              <a:buNone/>
            </a:pPr>
            <a:r>
              <a:rPr lang="en-US" sz="1750" b="1" dirty="0">
                <a:solidFill>
                  <a:srgbClr val="464646"/>
                </a:solidFill>
                <a:latin typeface="Inter Bold" pitchFamily="34" charset="0"/>
                <a:ea typeface="Inter Bold" pitchFamily="34" charset="-122"/>
                <a:cs typeface="Inter Bold" pitchFamily="34" charset="-120"/>
              </a:rPr>
              <a:t>Make Every Store a Top Performer</a:t>
            </a:r>
            <a:endParaRPr lang="en-US" sz="1750" dirty="0"/>
          </a:p>
        </p:txBody>
      </p:sp>
      <p:sp>
        <p:nvSpPr>
          <p:cNvPr id="33" name="Text 31"/>
          <p:cNvSpPr/>
          <p:nvPr/>
        </p:nvSpPr>
        <p:spPr>
          <a:xfrm>
            <a:off x="3997643" y="6304597"/>
            <a:ext cx="6634996" cy="181451"/>
          </a:xfrm>
          <a:prstGeom prst="rect">
            <a:avLst/>
          </a:prstGeom>
          <a:noFill/>
          <a:ln/>
        </p:spPr>
        <p:txBody>
          <a:bodyPr wrap="non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Insight:</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The Store Productivity and Optimal Store Size data reveal the blueprint for your high-performing locations.</a:t>
            </a:r>
            <a:endParaRPr lang="en-US" sz="850" dirty="0"/>
          </a:p>
        </p:txBody>
      </p:sp>
      <p:sp>
        <p:nvSpPr>
          <p:cNvPr id="34" name="Text 32"/>
          <p:cNvSpPr/>
          <p:nvPr/>
        </p:nvSpPr>
        <p:spPr>
          <a:xfrm>
            <a:off x="3997643" y="6554033"/>
            <a:ext cx="6634996" cy="362903"/>
          </a:xfrm>
          <a:prstGeom prst="rect">
            <a:avLst/>
          </a:prstGeom>
          <a:noFill/>
          <a:ln/>
        </p:spPr>
        <p:txBody>
          <a:bodyPr wrap="squar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Recommendation:</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Focus your expansion efforts on stores that match the winning formula, and optimize layouts for efficiency.</a:t>
            </a:r>
            <a:endParaRPr lang="en-US" sz="850" dirty="0"/>
          </a:p>
        </p:txBody>
      </p:sp>
      <p:sp>
        <p:nvSpPr>
          <p:cNvPr id="35" name="Shape 33"/>
          <p:cNvSpPr/>
          <p:nvPr/>
        </p:nvSpPr>
        <p:spPr>
          <a:xfrm>
            <a:off x="10794921" y="5046047"/>
            <a:ext cx="15240" cy="396835"/>
          </a:xfrm>
          <a:prstGeom prst="roundRect">
            <a:avLst>
              <a:gd name="adj" fmla="val 669768"/>
            </a:avLst>
          </a:prstGeom>
          <a:solidFill>
            <a:srgbClr val="D4F7EC"/>
          </a:solidFill>
          <a:ln/>
        </p:spPr>
      </p:sp>
      <p:sp>
        <p:nvSpPr>
          <p:cNvPr id="36" name="Shape 34"/>
          <p:cNvSpPr/>
          <p:nvPr/>
        </p:nvSpPr>
        <p:spPr>
          <a:xfrm>
            <a:off x="10675025" y="5315248"/>
            <a:ext cx="255151" cy="255151"/>
          </a:xfrm>
          <a:prstGeom prst="roundRect">
            <a:avLst>
              <a:gd name="adj" fmla="val 40005"/>
            </a:avLst>
          </a:prstGeom>
          <a:solidFill>
            <a:srgbClr val="FFFFFF"/>
          </a:solidFill>
          <a:ln w="7620">
            <a:solidFill>
              <a:srgbClr val="D4F7EC"/>
            </a:solidFill>
            <a:prstDash val="solid"/>
          </a:ln>
          <a:effectLst>
            <a:outerShdw sx="100000" sy="100000" kx="0" ky="0" algn="bl" rotWithShape="0" blurRad="168910" dist="0" dir="0">
              <a:srgbClr val="333333">
                <a:alpha val="10000"/>
              </a:srgbClr>
            </a:outerShdw>
          </a:effectLst>
        </p:spPr>
      </p:sp>
      <p:sp>
        <p:nvSpPr>
          <p:cNvPr id="37" name="Text 35"/>
          <p:cNvSpPr/>
          <p:nvPr/>
        </p:nvSpPr>
        <p:spPr>
          <a:xfrm>
            <a:off x="10747653" y="5357753"/>
            <a:ext cx="109776" cy="170140"/>
          </a:xfrm>
          <a:prstGeom prst="rect">
            <a:avLst/>
          </a:prstGeom>
          <a:noFill/>
          <a:ln/>
        </p:spPr>
        <p:txBody>
          <a:bodyPr wrap="none" lIns="0" tIns="0" rIns="0" bIns="0" rtlCol="0" anchor="t"/>
          <a:lstStyle/>
          <a:p>
            <a:pPr algn="ctr" indent="0" marL="0">
              <a:lnSpc>
                <a:spcPts val="1300"/>
              </a:lnSpc>
              <a:buNone/>
            </a:pPr>
            <a:r>
              <a:rPr lang="en-US" sz="1300" b="1" dirty="0">
                <a:solidFill>
                  <a:srgbClr val="464646"/>
                </a:solidFill>
                <a:latin typeface="Inter Bold" pitchFamily="34" charset="0"/>
                <a:ea typeface="Inter Bold" pitchFamily="34" charset="-122"/>
                <a:cs typeface="Inter Bold" pitchFamily="34" charset="-120"/>
              </a:rPr>
              <a:t>3</a:t>
            </a:r>
            <a:endParaRPr lang="en-US" sz="1300" dirty="0"/>
          </a:p>
        </p:txBody>
      </p:sp>
      <p:sp>
        <p:nvSpPr>
          <p:cNvPr id="38" name="Text 36"/>
          <p:cNvSpPr/>
          <p:nvPr/>
        </p:nvSpPr>
        <p:spPr>
          <a:xfrm>
            <a:off x="9621203" y="3968710"/>
            <a:ext cx="2363033" cy="283488"/>
          </a:xfrm>
          <a:prstGeom prst="rect">
            <a:avLst/>
          </a:prstGeom>
          <a:noFill/>
          <a:ln/>
        </p:spPr>
        <p:txBody>
          <a:bodyPr wrap="none" lIns="0" tIns="0" rIns="0" bIns="0" rtlCol="0" anchor="t"/>
          <a:lstStyle/>
          <a:p>
            <a:pPr algn="ctr" indent="0" marL="0">
              <a:lnSpc>
                <a:spcPts val="2200"/>
              </a:lnSpc>
              <a:buNone/>
            </a:pPr>
            <a:r>
              <a:rPr lang="en-US" sz="1750" b="1" dirty="0">
                <a:solidFill>
                  <a:srgbClr val="464646"/>
                </a:solidFill>
                <a:latin typeface="Inter Bold" pitchFamily="34" charset="0"/>
                <a:ea typeface="Inter Bold" pitchFamily="34" charset="-122"/>
                <a:cs typeface="Inter Bold" pitchFamily="34" charset="-120"/>
              </a:rPr>
              <a:t>Regions Optimization</a:t>
            </a:r>
            <a:endParaRPr lang="en-US" sz="1750" dirty="0"/>
          </a:p>
        </p:txBody>
      </p:sp>
      <p:sp>
        <p:nvSpPr>
          <p:cNvPr id="39" name="Text 37"/>
          <p:cNvSpPr/>
          <p:nvPr/>
        </p:nvSpPr>
        <p:spPr>
          <a:xfrm>
            <a:off x="7485221" y="4320183"/>
            <a:ext cx="6634996" cy="181451"/>
          </a:xfrm>
          <a:prstGeom prst="rect">
            <a:avLst/>
          </a:prstGeom>
          <a:noFill/>
          <a:ln/>
        </p:spPr>
        <p:txBody>
          <a:bodyPr wrap="non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Insight:</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Top-Selling Products and Sales by Region identify high-demand items and best-performing regions.</a:t>
            </a:r>
            <a:endParaRPr lang="en-US" sz="850" dirty="0"/>
          </a:p>
        </p:txBody>
      </p:sp>
      <p:sp>
        <p:nvSpPr>
          <p:cNvPr id="40" name="Text 38"/>
          <p:cNvSpPr/>
          <p:nvPr/>
        </p:nvSpPr>
        <p:spPr>
          <a:xfrm>
            <a:off x="7485221" y="4569619"/>
            <a:ext cx="6634996" cy="362903"/>
          </a:xfrm>
          <a:prstGeom prst="rect">
            <a:avLst/>
          </a:prstGeom>
          <a:noFill/>
          <a:ln/>
        </p:spPr>
        <p:txBody>
          <a:bodyPr wrap="squar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Recommendation:</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Allocate inventory based on regional demand and prioritize stock for high-demand products to reduce stockouts.</a:t>
            </a:r>
            <a:endParaRPr lang="en-US" sz="850" dirty="0"/>
          </a:p>
        </p:txBody>
      </p:sp>
      <p:sp>
        <p:nvSpPr>
          <p:cNvPr id="41" name="Shape 39"/>
          <p:cNvSpPr/>
          <p:nvPr/>
        </p:nvSpPr>
        <p:spPr>
          <a:xfrm>
            <a:off x="396835" y="8518565"/>
            <a:ext cx="13836729" cy="15240"/>
          </a:xfrm>
          <a:prstGeom prst="roundRect">
            <a:avLst>
              <a:gd name="adj" fmla="val 669768"/>
            </a:avLst>
          </a:prstGeom>
          <a:solidFill>
            <a:srgbClr val="D4F7EC"/>
          </a:solidFill>
          <a:ln/>
        </p:spPr>
      </p:sp>
      <p:sp>
        <p:nvSpPr>
          <p:cNvPr id="42" name="Shape 40"/>
          <p:cNvSpPr/>
          <p:nvPr/>
        </p:nvSpPr>
        <p:spPr>
          <a:xfrm>
            <a:off x="3819882" y="8121789"/>
            <a:ext cx="15240" cy="396835"/>
          </a:xfrm>
          <a:prstGeom prst="roundRect">
            <a:avLst>
              <a:gd name="adj" fmla="val 669768"/>
            </a:avLst>
          </a:prstGeom>
          <a:solidFill>
            <a:srgbClr val="D4F7EC"/>
          </a:solidFill>
          <a:ln/>
        </p:spPr>
      </p:sp>
      <p:sp>
        <p:nvSpPr>
          <p:cNvPr id="43" name="Shape 41"/>
          <p:cNvSpPr/>
          <p:nvPr/>
        </p:nvSpPr>
        <p:spPr>
          <a:xfrm>
            <a:off x="3699986" y="8390989"/>
            <a:ext cx="255151" cy="255151"/>
          </a:xfrm>
          <a:prstGeom prst="roundRect">
            <a:avLst>
              <a:gd name="adj" fmla="val 40005"/>
            </a:avLst>
          </a:prstGeom>
          <a:solidFill>
            <a:srgbClr val="FFFFFF"/>
          </a:solidFill>
          <a:ln w="7620">
            <a:solidFill>
              <a:srgbClr val="D4F7EC"/>
            </a:solidFill>
            <a:prstDash val="solid"/>
          </a:ln>
          <a:effectLst>
            <a:outerShdw sx="100000" sy="100000" kx="0" ky="0" algn="bl" rotWithShape="0" blurRad="168910" dist="0" dir="0">
              <a:srgbClr val="333333">
                <a:alpha val="10000"/>
              </a:srgbClr>
            </a:outerShdw>
          </a:effectLst>
        </p:spPr>
      </p:sp>
      <p:sp>
        <p:nvSpPr>
          <p:cNvPr id="44" name="Text 42"/>
          <p:cNvSpPr/>
          <p:nvPr/>
        </p:nvSpPr>
        <p:spPr>
          <a:xfrm>
            <a:off x="3790831" y="8433495"/>
            <a:ext cx="73343" cy="170140"/>
          </a:xfrm>
          <a:prstGeom prst="rect">
            <a:avLst/>
          </a:prstGeom>
          <a:noFill/>
          <a:ln/>
        </p:spPr>
        <p:txBody>
          <a:bodyPr wrap="none" lIns="0" tIns="0" rIns="0" bIns="0" rtlCol="0" anchor="t"/>
          <a:lstStyle/>
          <a:p>
            <a:pPr algn="ctr" indent="0" marL="0">
              <a:lnSpc>
                <a:spcPts val="1300"/>
              </a:lnSpc>
              <a:buNone/>
            </a:pPr>
            <a:r>
              <a:rPr lang="en-US" sz="1300" b="1" dirty="0">
                <a:solidFill>
                  <a:srgbClr val="464646"/>
                </a:solidFill>
                <a:latin typeface="Inter Bold" pitchFamily="34" charset="0"/>
                <a:ea typeface="Inter Bold" pitchFamily="34" charset="-122"/>
                <a:cs typeface="Inter Bold" pitchFamily="34" charset="-120"/>
              </a:rPr>
              <a:t>1</a:t>
            </a:r>
            <a:endParaRPr lang="en-US" sz="1300" dirty="0"/>
          </a:p>
        </p:txBody>
      </p:sp>
      <p:sp>
        <p:nvSpPr>
          <p:cNvPr id="45" name="Text 43"/>
          <p:cNvSpPr/>
          <p:nvPr/>
        </p:nvSpPr>
        <p:spPr>
          <a:xfrm>
            <a:off x="2266474" y="7225903"/>
            <a:ext cx="3122295" cy="283488"/>
          </a:xfrm>
          <a:prstGeom prst="rect">
            <a:avLst/>
          </a:prstGeom>
          <a:noFill/>
          <a:ln/>
        </p:spPr>
        <p:txBody>
          <a:bodyPr wrap="none" lIns="0" tIns="0" rIns="0" bIns="0" rtlCol="0" anchor="t"/>
          <a:lstStyle/>
          <a:p>
            <a:pPr algn="ctr" indent="0" marL="0">
              <a:lnSpc>
                <a:spcPts val="2200"/>
              </a:lnSpc>
              <a:buNone/>
            </a:pPr>
            <a:r>
              <a:rPr lang="en-US" sz="1750" b="1" dirty="0">
                <a:solidFill>
                  <a:srgbClr val="464646"/>
                </a:solidFill>
                <a:latin typeface="Inter Bold" pitchFamily="34" charset="0"/>
                <a:ea typeface="Inter Bold" pitchFamily="34" charset="-122"/>
                <a:cs typeface="Inter Bold" pitchFamily="34" charset="-120"/>
              </a:rPr>
              <a:t>Get Ready for Busy Seasons</a:t>
            </a:r>
            <a:endParaRPr lang="en-US" sz="1750" dirty="0"/>
          </a:p>
        </p:txBody>
      </p:sp>
      <p:sp>
        <p:nvSpPr>
          <p:cNvPr id="46" name="Text 44"/>
          <p:cNvSpPr/>
          <p:nvPr/>
        </p:nvSpPr>
        <p:spPr>
          <a:xfrm>
            <a:off x="510183" y="7577376"/>
            <a:ext cx="6634996" cy="181451"/>
          </a:xfrm>
          <a:prstGeom prst="rect">
            <a:avLst/>
          </a:prstGeom>
          <a:noFill/>
          <a:ln/>
        </p:spPr>
        <p:txBody>
          <a:bodyPr wrap="non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Insight:</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The Seasonality of Sales data highlights your peak and off-peak times.</a:t>
            </a:r>
            <a:endParaRPr lang="en-US" sz="850" dirty="0"/>
          </a:p>
        </p:txBody>
      </p:sp>
      <p:sp>
        <p:nvSpPr>
          <p:cNvPr id="47" name="Text 45"/>
          <p:cNvSpPr/>
          <p:nvPr/>
        </p:nvSpPr>
        <p:spPr>
          <a:xfrm>
            <a:off x="510183" y="7826812"/>
            <a:ext cx="6634996" cy="181451"/>
          </a:xfrm>
          <a:prstGeom prst="rect">
            <a:avLst/>
          </a:prstGeom>
          <a:noFill/>
          <a:ln/>
        </p:spPr>
        <p:txBody>
          <a:bodyPr wrap="non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Recommendation:</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Ramp up marketing and inventory ahead of high-demand seasons to maximize sales.</a:t>
            </a:r>
            <a:endParaRPr lang="en-US" sz="850" dirty="0"/>
          </a:p>
        </p:txBody>
      </p:sp>
      <p:sp>
        <p:nvSpPr>
          <p:cNvPr id="48" name="Shape 46"/>
          <p:cNvSpPr/>
          <p:nvPr/>
        </p:nvSpPr>
        <p:spPr>
          <a:xfrm>
            <a:off x="7307342" y="8518505"/>
            <a:ext cx="15240" cy="396835"/>
          </a:xfrm>
          <a:prstGeom prst="roundRect">
            <a:avLst>
              <a:gd name="adj" fmla="val 669768"/>
            </a:avLst>
          </a:prstGeom>
          <a:solidFill>
            <a:srgbClr val="D4F7EC"/>
          </a:solidFill>
          <a:ln/>
        </p:spPr>
      </p:sp>
      <p:sp>
        <p:nvSpPr>
          <p:cNvPr id="49" name="Shape 47"/>
          <p:cNvSpPr/>
          <p:nvPr/>
        </p:nvSpPr>
        <p:spPr>
          <a:xfrm>
            <a:off x="7187446" y="8390989"/>
            <a:ext cx="255151" cy="255151"/>
          </a:xfrm>
          <a:prstGeom prst="roundRect">
            <a:avLst>
              <a:gd name="adj" fmla="val 40005"/>
            </a:avLst>
          </a:prstGeom>
          <a:solidFill>
            <a:srgbClr val="FFFFFF"/>
          </a:solidFill>
          <a:ln w="7620">
            <a:solidFill>
              <a:srgbClr val="D4F7EC"/>
            </a:solidFill>
            <a:prstDash val="solid"/>
          </a:ln>
          <a:effectLst>
            <a:outerShdw sx="100000" sy="100000" kx="0" ky="0" algn="bl" rotWithShape="0" blurRad="168910" dist="0" dir="0">
              <a:srgbClr val="333333">
                <a:alpha val="10000"/>
              </a:srgbClr>
            </a:outerShdw>
          </a:effectLst>
        </p:spPr>
      </p:sp>
      <p:sp>
        <p:nvSpPr>
          <p:cNvPr id="50" name="Text 48"/>
          <p:cNvSpPr/>
          <p:nvPr/>
        </p:nvSpPr>
        <p:spPr>
          <a:xfrm>
            <a:off x="7261503" y="8433495"/>
            <a:ext cx="107037" cy="170140"/>
          </a:xfrm>
          <a:prstGeom prst="rect">
            <a:avLst/>
          </a:prstGeom>
          <a:noFill/>
          <a:ln/>
        </p:spPr>
        <p:txBody>
          <a:bodyPr wrap="none" lIns="0" tIns="0" rIns="0" bIns="0" rtlCol="0" anchor="t"/>
          <a:lstStyle/>
          <a:p>
            <a:pPr algn="ctr" indent="0" marL="0">
              <a:lnSpc>
                <a:spcPts val="1300"/>
              </a:lnSpc>
              <a:buNone/>
            </a:pPr>
            <a:r>
              <a:rPr lang="en-US" sz="1300" b="1" dirty="0">
                <a:solidFill>
                  <a:srgbClr val="464646"/>
                </a:solidFill>
                <a:latin typeface="Inter Bold" pitchFamily="34" charset="0"/>
                <a:ea typeface="Inter Bold" pitchFamily="34" charset="-122"/>
                <a:cs typeface="Inter Bold" pitchFamily="34" charset="-120"/>
              </a:rPr>
              <a:t>2</a:t>
            </a:r>
            <a:endParaRPr lang="en-US" sz="1300" dirty="0"/>
          </a:p>
        </p:txBody>
      </p:sp>
      <p:sp>
        <p:nvSpPr>
          <p:cNvPr id="51" name="Text 49"/>
          <p:cNvSpPr/>
          <p:nvPr/>
        </p:nvSpPr>
        <p:spPr>
          <a:xfrm>
            <a:off x="5236964" y="9028867"/>
            <a:ext cx="4156353" cy="283488"/>
          </a:xfrm>
          <a:prstGeom prst="rect">
            <a:avLst/>
          </a:prstGeom>
          <a:noFill/>
          <a:ln/>
        </p:spPr>
        <p:txBody>
          <a:bodyPr wrap="none" lIns="0" tIns="0" rIns="0" bIns="0" rtlCol="0" anchor="t"/>
          <a:lstStyle/>
          <a:p>
            <a:pPr algn="ctr" indent="0" marL="0">
              <a:lnSpc>
                <a:spcPts val="2200"/>
              </a:lnSpc>
              <a:buNone/>
            </a:pPr>
            <a:r>
              <a:rPr lang="en-US" sz="1750" b="1" dirty="0">
                <a:solidFill>
                  <a:srgbClr val="464646"/>
                </a:solidFill>
                <a:latin typeface="Inter Bold" pitchFamily="34" charset="0"/>
                <a:ea typeface="Inter Bold" pitchFamily="34" charset="-122"/>
                <a:cs typeface="Inter Bold" pitchFamily="34" charset="-120"/>
              </a:rPr>
              <a:t>Offer Product Packs to Increase Sales</a:t>
            </a:r>
            <a:endParaRPr lang="en-US" sz="1750" dirty="0"/>
          </a:p>
        </p:txBody>
      </p:sp>
      <p:sp>
        <p:nvSpPr>
          <p:cNvPr id="52" name="Text 50"/>
          <p:cNvSpPr/>
          <p:nvPr/>
        </p:nvSpPr>
        <p:spPr>
          <a:xfrm>
            <a:off x="3997643" y="9380339"/>
            <a:ext cx="6634996" cy="181451"/>
          </a:xfrm>
          <a:prstGeom prst="rect">
            <a:avLst/>
          </a:prstGeom>
          <a:noFill/>
          <a:ln/>
        </p:spPr>
        <p:txBody>
          <a:bodyPr wrap="non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Insight:</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The Average Basket Size reveals your commonly purchased products together.</a:t>
            </a:r>
            <a:endParaRPr lang="en-US" sz="850" dirty="0"/>
          </a:p>
        </p:txBody>
      </p:sp>
      <p:sp>
        <p:nvSpPr>
          <p:cNvPr id="53" name="Text 51"/>
          <p:cNvSpPr/>
          <p:nvPr/>
        </p:nvSpPr>
        <p:spPr>
          <a:xfrm>
            <a:off x="3997643" y="9629775"/>
            <a:ext cx="6634996" cy="181451"/>
          </a:xfrm>
          <a:prstGeom prst="rect">
            <a:avLst/>
          </a:prstGeom>
          <a:noFill/>
          <a:ln/>
        </p:spPr>
        <p:txBody>
          <a:bodyPr wrap="non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Recommendation:</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Offer bundled deals for frequently bought-together items to boost average order value.</a:t>
            </a:r>
            <a:endParaRPr lang="en-US" sz="850" dirty="0"/>
          </a:p>
        </p:txBody>
      </p:sp>
      <p:sp>
        <p:nvSpPr>
          <p:cNvPr id="54" name="Shape 52"/>
          <p:cNvSpPr/>
          <p:nvPr/>
        </p:nvSpPr>
        <p:spPr>
          <a:xfrm>
            <a:off x="10794921" y="8121789"/>
            <a:ext cx="15240" cy="396835"/>
          </a:xfrm>
          <a:prstGeom prst="roundRect">
            <a:avLst>
              <a:gd name="adj" fmla="val 669768"/>
            </a:avLst>
          </a:prstGeom>
          <a:solidFill>
            <a:srgbClr val="D4F7EC"/>
          </a:solidFill>
          <a:ln/>
        </p:spPr>
      </p:sp>
      <p:sp>
        <p:nvSpPr>
          <p:cNvPr id="55" name="Shape 53"/>
          <p:cNvSpPr/>
          <p:nvPr/>
        </p:nvSpPr>
        <p:spPr>
          <a:xfrm>
            <a:off x="10675025" y="8390989"/>
            <a:ext cx="255151" cy="255151"/>
          </a:xfrm>
          <a:prstGeom prst="roundRect">
            <a:avLst>
              <a:gd name="adj" fmla="val 40005"/>
            </a:avLst>
          </a:prstGeom>
          <a:solidFill>
            <a:srgbClr val="FFFFFF"/>
          </a:solidFill>
          <a:ln w="7620">
            <a:solidFill>
              <a:srgbClr val="D4F7EC"/>
            </a:solidFill>
            <a:prstDash val="solid"/>
          </a:ln>
          <a:effectLst>
            <a:outerShdw sx="100000" sy="100000" kx="0" ky="0" algn="bl" rotWithShape="0" blurRad="168910" dist="0" dir="0">
              <a:srgbClr val="333333">
                <a:alpha val="10000"/>
              </a:srgbClr>
            </a:outerShdw>
          </a:effectLst>
        </p:spPr>
      </p:sp>
      <p:sp>
        <p:nvSpPr>
          <p:cNvPr id="56" name="Text 54"/>
          <p:cNvSpPr/>
          <p:nvPr/>
        </p:nvSpPr>
        <p:spPr>
          <a:xfrm>
            <a:off x="10747653" y="8433495"/>
            <a:ext cx="109776" cy="170140"/>
          </a:xfrm>
          <a:prstGeom prst="rect">
            <a:avLst/>
          </a:prstGeom>
          <a:noFill/>
          <a:ln/>
        </p:spPr>
        <p:txBody>
          <a:bodyPr wrap="none" lIns="0" tIns="0" rIns="0" bIns="0" rtlCol="0" anchor="t"/>
          <a:lstStyle/>
          <a:p>
            <a:pPr algn="ctr" indent="0" marL="0">
              <a:lnSpc>
                <a:spcPts val="1300"/>
              </a:lnSpc>
              <a:buNone/>
            </a:pPr>
            <a:r>
              <a:rPr lang="en-US" sz="1300" b="1" dirty="0">
                <a:solidFill>
                  <a:srgbClr val="464646"/>
                </a:solidFill>
                <a:latin typeface="Inter Bold" pitchFamily="34" charset="0"/>
                <a:ea typeface="Inter Bold" pitchFamily="34" charset="-122"/>
                <a:cs typeface="Inter Bold" pitchFamily="34" charset="-120"/>
              </a:rPr>
              <a:t>3</a:t>
            </a:r>
            <a:endParaRPr lang="en-US" sz="1300" dirty="0"/>
          </a:p>
        </p:txBody>
      </p:sp>
      <p:sp>
        <p:nvSpPr>
          <p:cNvPr id="57" name="Text 55"/>
          <p:cNvSpPr/>
          <p:nvPr/>
        </p:nvSpPr>
        <p:spPr>
          <a:xfrm>
            <a:off x="9103162" y="7044452"/>
            <a:ext cx="3399115" cy="283488"/>
          </a:xfrm>
          <a:prstGeom prst="rect">
            <a:avLst/>
          </a:prstGeom>
          <a:noFill/>
          <a:ln/>
        </p:spPr>
        <p:txBody>
          <a:bodyPr wrap="none" lIns="0" tIns="0" rIns="0" bIns="0" rtlCol="0" anchor="t"/>
          <a:lstStyle/>
          <a:p>
            <a:pPr algn="ctr" indent="0" marL="0">
              <a:lnSpc>
                <a:spcPts val="2200"/>
              </a:lnSpc>
              <a:buNone/>
            </a:pPr>
            <a:r>
              <a:rPr lang="en-US" sz="1750" b="1" dirty="0">
                <a:solidFill>
                  <a:srgbClr val="464646"/>
                </a:solidFill>
                <a:latin typeface="Inter Bold" pitchFamily="34" charset="0"/>
                <a:ea typeface="Inter Bold" pitchFamily="34" charset="-122"/>
                <a:cs typeface="Inter Bold" pitchFamily="34" charset="-120"/>
              </a:rPr>
              <a:t>Dynamic Currency Adjustment</a:t>
            </a:r>
            <a:endParaRPr lang="en-US" sz="1750" dirty="0"/>
          </a:p>
        </p:txBody>
      </p:sp>
      <p:sp>
        <p:nvSpPr>
          <p:cNvPr id="58" name="Text 56"/>
          <p:cNvSpPr/>
          <p:nvPr/>
        </p:nvSpPr>
        <p:spPr>
          <a:xfrm>
            <a:off x="7485221" y="7395924"/>
            <a:ext cx="6634996" cy="181451"/>
          </a:xfrm>
          <a:prstGeom prst="rect">
            <a:avLst/>
          </a:prstGeom>
          <a:noFill/>
          <a:ln/>
        </p:spPr>
        <p:txBody>
          <a:bodyPr wrap="non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Insight:</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Currency exchange rates impact international sales profitability.</a:t>
            </a:r>
            <a:endParaRPr lang="en-US" sz="850" dirty="0"/>
          </a:p>
        </p:txBody>
      </p:sp>
      <p:sp>
        <p:nvSpPr>
          <p:cNvPr id="59" name="Text 57"/>
          <p:cNvSpPr/>
          <p:nvPr/>
        </p:nvSpPr>
        <p:spPr>
          <a:xfrm>
            <a:off x="7485221" y="7645360"/>
            <a:ext cx="6634996" cy="362903"/>
          </a:xfrm>
          <a:prstGeom prst="rect">
            <a:avLst/>
          </a:prstGeom>
          <a:noFill/>
          <a:ln/>
        </p:spPr>
        <p:txBody>
          <a:bodyPr wrap="square" lIns="0" tIns="0" rIns="0" bIns="0" rtlCol="0" anchor="t"/>
          <a:lstStyle/>
          <a:p>
            <a:pPr algn="ctr" indent="0" marL="0">
              <a:lnSpc>
                <a:spcPts val="1400"/>
              </a:lnSpc>
              <a:buNone/>
            </a:pPr>
            <a:r>
              <a:rPr lang="en-US" sz="850" b="1" dirty="0">
                <a:solidFill>
                  <a:srgbClr val="464646"/>
                </a:solidFill>
                <a:latin typeface="Inter" pitchFamily="34" charset="0"/>
                <a:ea typeface="Inter" pitchFamily="34" charset="-122"/>
                <a:cs typeface="Inter" pitchFamily="34" charset="-120"/>
              </a:rPr>
              <a:t>Recommendation:</a:t>
            </a:r>
            <a:pPr algn="ctr" indent="0" marL="0">
              <a:lnSpc>
                <a:spcPts val="1400"/>
              </a:lnSpc>
              <a:buNone/>
            </a:pPr>
            <a:r>
              <a:rPr lang="en-US" sz="850" dirty="0">
                <a:solidFill>
                  <a:srgbClr val="464646"/>
                </a:solidFill>
                <a:latin typeface="Inter" pitchFamily="34" charset="0"/>
                <a:ea typeface="Inter" pitchFamily="34" charset="-122"/>
                <a:cs typeface="Inter" pitchFamily="34" charset="-120"/>
              </a:rPr>
              <a:t> Implement a real-time pricing adjustment strategy based on currency fluctuations to protect profit margins in international markets.</a:t>
            </a:r>
            <a:endParaRPr lang="en-US" sz="850" dirty="0"/>
          </a:p>
        </p:txBody>
      </p:sp>
      <p:sp>
        <p:nvSpPr>
          <p:cNvPr id="60" name="Text 58"/>
          <p:cNvSpPr/>
          <p:nvPr/>
        </p:nvSpPr>
        <p:spPr>
          <a:xfrm>
            <a:off x="396835" y="9938742"/>
            <a:ext cx="13836729" cy="181451"/>
          </a:xfrm>
          <a:prstGeom prst="rect">
            <a:avLst/>
          </a:prstGeom>
          <a:noFill/>
          <a:ln/>
        </p:spPr>
        <p:txBody>
          <a:bodyPr wrap="none" lIns="0" tIns="0" rIns="0" bIns="0" rtlCol="0" anchor="t"/>
          <a:lstStyle/>
          <a:p>
            <a:pPr indent="0" marL="0">
              <a:lnSpc>
                <a:spcPts val="1400"/>
              </a:lnSpc>
              <a:buNone/>
            </a:pPr>
            <a:endParaRPr lang="en-US" sz="8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1171099"/>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20A77B"/>
                </a:solidFill>
                <a:latin typeface="Inter Bold" pitchFamily="34" charset="0"/>
                <a:ea typeface="Inter Bold" pitchFamily="34" charset="-122"/>
                <a:cs typeface="Inter Bold" pitchFamily="34" charset="-120"/>
              </a:rPr>
              <a:t>6. Conclusion </a:t>
            </a:r>
            <a:endParaRPr lang="en-US" sz="4450" dirty="0"/>
          </a:p>
        </p:txBody>
      </p:sp>
      <p:sp>
        <p:nvSpPr>
          <p:cNvPr id="3" name="Text 1"/>
          <p:cNvSpPr/>
          <p:nvPr/>
        </p:nvSpPr>
        <p:spPr>
          <a:xfrm>
            <a:off x="793790" y="2333506"/>
            <a:ext cx="13042821" cy="1814513"/>
          </a:xfrm>
          <a:prstGeom prst="rect">
            <a:avLst/>
          </a:prstGeom>
          <a:noFill/>
          <a:ln/>
        </p:spPr>
        <p:txBody>
          <a:bodyPr wrap="square" lIns="0" tIns="0" rIns="0" bIns="0" rtlCol="0" anchor="t"/>
          <a:lstStyle/>
          <a:p>
            <a:pPr indent="0" marL="0">
              <a:lnSpc>
                <a:spcPts val="2850"/>
              </a:lnSpc>
              <a:buNone/>
            </a:pPr>
            <a:r>
              <a:rPr lang="en-US" sz="1750" dirty="0">
                <a:solidFill>
                  <a:srgbClr val="464646"/>
                </a:solidFill>
                <a:latin typeface="Inter" pitchFamily="34" charset="0"/>
                <a:ea typeface="Inter" pitchFamily="34" charset="-122"/>
                <a:cs typeface="Inter" pitchFamily="34" charset="-120"/>
              </a:rPr>
              <a:t>Our analysis of Global Electronics’ sales, customer behavior, and product performance reveals valuable insights that can drive smarter business decisions. By targeting high-demand products, optimizing store performance, and refining marketing strategies, we can effectively enhance customer satisfaction and sales. Implementing these data-driven recommendations—like creating product packs, adjusting pricing, and preparing for seasonal demand—positions us to increase profitability, streamline operations, and deliver greater value to our customers.</a:t>
            </a:r>
            <a:endParaRPr lang="en-US" sz="1750" dirty="0"/>
          </a:p>
        </p:txBody>
      </p:sp>
      <p:sp>
        <p:nvSpPr>
          <p:cNvPr id="4" name="Text 2"/>
          <p:cNvSpPr/>
          <p:nvPr/>
        </p:nvSpPr>
        <p:spPr>
          <a:xfrm>
            <a:off x="793790" y="4403169"/>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464646"/>
                </a:solidFill>
                <a:latin typeface="Inter" pitchFamily="34" charset="0"/>
                <a:ea typeface="Inter" pitchFamily="34" charset="-122"/>
                <a:cs typeface="Inter" pitchFamily="34" charset="-120"/>
              </a:rPr>
              <a:t>Thank you for your attention, and let’s discuss how we can start implementing these strategies for maximum impact!</a:t>
            </a:r>
            <a:endParaRPr lang="en-US" sz="1750" dirty="0"/>
          </a:p>
        </p:txBody>
      </p:sp>
      <p:sp>
        <p:nvSpPr>
          <p:cNvPr id="5" name="Text 3"/>
          <p:cNvSpPr/>
          <p:nvPr/>
        </p:nvSpPr>
        <p:spPr>
          <a:xfrm>
            <a:off x="793790" y="5021223"/>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20A77B"/>
                </a:solidFill>
                <a:latin typeface="Inter" pitchFamily="34" charset="0"/>
                <a:ea typeface="Inter" pitchFamily="34" charset="-122"/>
                <a:cs typeface="Inter" pitchFamily="34" charset="-120"/>
              </a:rPr>
              <a:t>Connect with me :</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793790" y="5639276"/>
            <a:ext cx="541853" cy="559237"/>
          </a:xfrm>
          <a:prstGeom prst="rect">
            <a:avLst/>
          </a:prstGeom>
        </p:spPr>
      </p:pic>
      <p:pic>
        <p:nvPicPr>
          <p:cNvPr id="7" name="Image 1" descr="preencoded.png">
            <a:hlinkClick r:id="rId4" tooltip=""/>
          </p:cNvPr>
          <p:cNvPicPr>
            <a:picLocks noChangeAspect="1"/>
          </p:cNvPicPr>
          <p:nvPr/>
        </p:nvPicPr>
        <p:blipFill>
          <a:blip r:embed="rId3"/>
          <a:stretch>
            <a:fillRect/>
          </a:stretch>
        </p:blipFill>
        <p:spPr>
          <a:xfrm>
            <a:off x="793790" y="6453664"/>
            <a:ext cx="529233" cy="6048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822484"/>
            <a:ext cx="5857399" cy="716399"/>
          </a:xfrm>
          <a:prstGeom prst="rect">
            <a:avLst/>
          </a:prstGeom>
          <a:noFill/>
          <a:ln/>
        </p:spPr>
        <p:txBody>
          <a:bodyPr wrap="none" lIns="0" tIns="0" rIns="0" bIns="0" rtlCol="0" anchor="t"/>
          <a:lstStyle/>
          <a:p>
            <a:pPr indent="0" marL="0">
              <a:lnSpc>
                <a:spcPts val="5550"/>
              </a:lnSpc>
              <a:buNone/>
            </a:pPr>
            <a:r>
              <a:rPr lang="en-US" sz="4450" b="1" dirty="0">
                <a:solidFill>
                  <a:srgbClr val="20A77B"/>
                </a:solidFill>
                <a:latin typeface="Inter Bold" pitchFamily="34" charset="0"/>
                <a:ea typeface="Inter Bold" pitchFamily="34" charset="-122"/>
                <a:cs typeface="Inter Bold" pitchFamily="34" charset="-120"/>
              </a:rPr>
              <a:t>Agenda/Overview </a:t>
            </a:r>
            <a:pPr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a:t>
            </a:r>
            <a:endParaRPr lang="en-US" sz="4450" dirty="0"/>
          </a:p>
        </p:txBody>
      </p:sp>
      <p:sp>
        <p:nvSpPr>
          <p:cNvPr id="3" name="Text 1"/>
          <p:cNvSpPr/>
          <p:nvPr/>
        </p:nvSpPr>
        <p:spPr>
          <a:xfrm>
            <a:off x="793790" y="1879044"/>
            <a:ext cx="3402330" cy="425291"/>
          </a:xfrm>
          <a:prstGeom prst="rect">
            <a:avLst/>
          </a:prstGeom>
          <a:noFill/>
          <a:ln/>
        </p:spPr>
        <p:txBody>
          <a:bodyPr wrap="none" lIns="0" tIns="0" rIns="0" bIns="0" rtlCol="0" anchor="t"/>
          <a:lstStyle/>
          <a:p>
            <a:pPr indent="0" marL="0">
              <a:lnSpc>
                <a:spcPts val="3300"/>
              </a:lnSpc>
              <a:buNone/>
            </a:pPr>
            <a:r>
              <a:rPr lang="en-US" sz="2650" b="1" dirty="0">
                <a:solidFill>
                  <a:srgbClr val="20A77B"/>
                </a:solidFill>
                <a:latin typeface="Inter Bold" pitchFamily="34" charset="0"/>
                <a:ea typeface="Inter Bold" pitchFamily="34" charset="-122"/>
                <a:cs typeface="Inter Bold" pitchFamily="34" charset="-120"/>
              </a:rPr>
              <a:t>Table of contents</a:t>
            </a:r>
            <a:endParaRPr lang="en-US" sz="2650" dirty="0"/>
          </a:p>
        </p:txBody>
      </p:sp>
      <p:sp>
        <p:nvSpPr>
          <p:cNvPr id="4" name="Text 2"/>
          <p:cNvSpPr/>
          <p:nvPr/>
        </p:nvSpPr>
        <p:spPr>
          <a:xfrm>
            <a:off x="1156692" y="2644497"/>
            <a:ext cx="1575792" cy="362903"/>
          </a:xfrm>
          <a:prstGeom prst="rect">
            <a:avLst/>
          </a:prstGeom>
          <a:noFill/>
          <a:ln/>
        </p:spPr>
        <p:txBody>
          <a:bodyPr wrap="none" lIns="0" tIns="0" rIns="0" bIns="0" rtlCol="0" anchor="t"/>
          <a:lstStyle/>
          <a:p>
            <a:pPr algn="l" indent="0" marL="0">
              <a:lnSpc>
                <a:spcPts val="2850"/>
              </a:lnSpc>
              <a:buNone/>
            </a:pPr>
            <a:r>
              <a:rPr lang="en-US" sz="1750" b="1" dirty="0">
                <a:solidFill>
                  <a:srgbClr val="20A77B"/>
                </a:solidFill>
                <a:latin typeface="Inter Bold" pitchFamily="34" charset="0"/>
                <a:ea typeface="Inter Bold" pitchFamily="34" charset="-122"/>
                <a:cs typeface="Inter Bold" pitchFamily="34" charset="-120"/>
              </a:rPr>
              <a:t>1. Introduction</a:t>
            </a:r>
            <a:endParaRPr lang="en-US" sz="1750" dirty="0"/>
          </a:p>
        </p:txBody>
      </p:sp>
      <p:sp>
        <p:nvSpPr>
          <p:cNvPr id="5" name="Text 3"/>
          <p:cNvSpPr/>
          <p:nvPr/>
        </p:nvSpPr>
        <p:spPr>
          <a:xfrm>
            <a:off x="1156692" y="3120747"/>
            <a:ext cx="2074069" cy="362903"/>
          </a:xfrm>
          <a:prstGeom prst="rect">
            <a:avLst/>
          </a:prstGeom>
          <a:noFill/>
          <a:ln/>
        </p:spPr>
        <p:txBody>
          <a:bodyPr wrap="none" lIns="0" tIns="0" rIns="0" bIns="0" rtlCol="0" anchor="t"/>
          <a:lstStyle/>
          <a:p>
            <a:pPr algn="l" indent="0" marL="0">
              <a:lnSpc>
                <a:spcPts val="2850"/>
              </a:lnSpc>
              <a:buNone/>
            </a:pPr>
            <a:r>
              <a:rPr lang="en-US" sz="1750" b="1" dirty="0">
                <a:solidFill>
                  <a:srgbClr val="20A77B"/>
                </a:solidFill>
                <a:latin typeface="Inter Bold" pitchFamily="34" charset="0"/>
                <a:ea typeface="Inter Bold" pitchFamily="34" charset="-122"/>
                <a:cs typeface="Inter Bold" pitchFamily="34" charset="-120"/>
              </a:rPr>
              <a:t>2.Data Preparation</a:t>
            </a:r>
            <a:endParaRPr lang="en-US" sz="1750" dirty="0"/>
          </a:p>
        </p:txBody>
      </p:sp>
      <p:sp>
        <p:nvSpPr>
          <p:cNvPr id="6" name="Text 4"/>
          <p:cNvSpPr/>
          <p:nvPr/>
        </p:nvSpPr>
        <p:spPr>
          <a:xfrm>
            <a:off x="1156692" y="3596997"/>
            <a:ext cx="3768804" cy="362903"/>
          </a:xfrm>
          <a:prstGeom prst="rect">
            <a:avLst/>
          </a:prstGeom>
          <a:noFill/>
          <a:ln/>
        </p:spPr>
        <p:txBody>
          <a:bodyPr wrap="none" lIns="0" tIns="0" rIns="0" bIns="0" rtlCol="0" anchor="t"/>
          <a:lstStyle/>
          <a:p>
            <a:pPr algn="l" indent="0" marL="0">
              <a:lnSpc>
                <a:spcPts val="2850"/>
              </a:lnSpc>
              <a:buNone/>
            </a:pPr>
            <a:r>
              <a:rPr lang="en-US" sz="1750" b="1" dirty="0">
                <a:solidFill>
                  <a:srgbClr val="20A77B"/>
                </a:solidFill>
                <a:latin typeface="Inter Bold" pitchFamily="34" charset="0"/>
                <a:ea typeface="Inter Bold" pitchFamily="34" charset="-122"/>
                <a:cs typeface="Inter Bold" pitchFamily="34" charset="-120"/>
              </a:rPr>
              <a:t>3.Exploratory Data Analysis (EDA)</a:t>
            </a:r>
            <a:endParaRPr lang="en-US" sz="1750" dirty="0"/>
          </a:p>
        </p:txBody>
      </p:sp>
      <p:sp>
        <p:nvSpPr>
          <p:cNvPr id="7" name="Text 5"/>
          <p:cNvSpPr/>
          <p:nvPr/>
        </p:nvSpPr>
        <p:spPr>
          <a:xfrm>
            <a:off x="1156692" y="4073247"/>
            <a:ext cx="5258395" cy="362903"/>
          </a:xfrm>
          <a:prstGeom prst="rect">
            <a:avLst/>
          </a:prstGeom>
          <a:noFill/>
          <a:ln/>
        </p:spPr>
        <p:txBody>
          <a:bodyPr wrap="none" lIns="0" tIns="0" rIns="0" bIns="0" rtlCol="0" anchor="t"/>
          <a:lstStyle/>
          <a:p>
            <a:pPr algn="l" indent="0" marL="0">
              <a:lnSpc>
                <a:spcPts val="2850"/>
              </a:lnSpc>
              <a:buNone/>
            </a:pPr>
            <a:r>
              <a:rPr lang="en-US" sz="1750" b="1" dirty="0">
                <a:solidFill>
                  <a:srgbClr val="20A77B"/>
                </a:solidFill>
                <a:latin typeface="Inter Bold" pitchFamily="34" charset="0"/>
                <a:ea typeface="Inter Bold" pitchFamily="34" charset="-122"/>
                <a:cs typeface="Inter Bold" pitchFamily="34" charset="-120"/>
              </a:rPr>
              <a:t>3.1 Customer Spend Distribution with Violin Plot</a:t>
            </a:r>
            <a:endParaRPr lang="en-US" sz="1750" dirty="0"/>
          </a:p>
        </p:txBody>
      </p:sp>
      <p:sp>
        <p:nvSpPr>
          <p:cNvPr id="8" name="Text 6"/>
          <p:cNvSpPr/>
          <p:nvPr/>
        </p:nvSpPr>
        <p:spPr>
          <a:xfrm>
            <a:off x="1156692" y="4549497"/>
            <a:ext cx="5852755" cy="362903"/>
          </a:xfrm>
          <a:prstGeom prst="rect">
            <a:avLst/>
          </a:prstGeom>
          <a:noFill/>
          <a:ln/>
        </p:spPr>
        <p:txBody>
          <a:bodyPr wrap="none" lIns="0" tIns="0" rIns="0" bIns="0" rtlCol="0" anchor="t"/>
          <a:lstStyle/>
          <a:p>
            <a:pPr algn="l" indent="0" marL="0">
              <a:lnSpc>
                <a:spcPts val="2850"/>
              </a:lnSpc>
              <a:buNone/>
            </a:pPr>
            <a:r>
              <a:rPr lang="en-US" sz="1750" b="1" dirty="0">
                <a:solidFill>
                  <a:srgbClr val="20A77B"/>
                </a:solidFill>
                <a:latin typeface="Inter Bold" pitchFamily="34" charset="0"/>
                <a:ea typeface="Inter Bold" pitchFamily="34" charset="-122"/>
                <a:cs typeface="Inter Bold" pitchFamily="34" charset="-120"/>
              </a:rPr>
              <a:t>3.2 Stacked Area Chart of Sales by Region Over Time</a:t>
            </a:r>
            <a:endParaRPr lang="en-US" sz="1750" dirty="0"/>
          </a:p>
        </p:txBody>
      </p:sp>
      <p:sp>
        <p:nvSpPr>
          <p:cNvPr id="9" name="Text 7"/>
          <p:cNvSpPr/>
          <p:nvPr/>
        </p:nvSpPr>
        <p:spPr>
          <a:xfrm>
            <a:off x="1156692" y="5025747"/>
            <a:ext cx="5149929" cy="362903"/>
          </a:xfrm>
          <a:prstGeom prst="rect">
            <a:avLst/>
          </a:prstGeom>
          <a:noFill/>
          <a:ln/>
        </p:spPr>
        <p:txBody>
          <a:bodyPr wrap="none" lIns="0" tIns="0" rIns="0" bIns="0" rtlCol="0" anchor="t"/>
          <a:lstStyle/>
          <a:p>
            <a:pPr algn="l" indent="0" marL="0">
              <a:lnSpc>
                <a:spcPts val="2850"/>
              </a:lnSpc>
              <a:buNone/>
            </a:pPr>
            <a:r>
              <a:rPr lang="en-US" sz="1750" b="1" dirty="0">
                <a:solidFill>
                  <a:srgbClr val="20A77B"/>
                </a:solidFill>
                <a:latin typeface="Inter Bold" pitchFamily="34" charset="0"/>
                <a:ea typeface="Inter Bold" pitchFamily="34" charset="-122"/>
                <a:cs typeface="Inter Bold" pitchFamily="34" charset="-120"/>
              </a:rPr>
              <a:t>3.3 Circular Bar Plot of Product Category Sales</a:t>
            </a:r>
            <a:endParaRPr lang="en-US" sz="1750" dirty="0"/>
          </a:p>
        </p:txBody>
      </p:sp>
      <p:sp>
        <p:nvSpPr>
          <p:cNvPr id="10" name="Text 8"/>
          <p:cNvSpPr/>
          <p:nvPr/>
        </p:nvSpPr>
        <p:spPr>
          <a:xfrm>
            <a:off x="1156692" y="5501997"/>
            <a:ext cx="2667833" cy="362903"/>
          </a:xfrm>
          <a:prstGeom prst="rect">
            <a:avLst/>
          </a:prstGeom>
          <a:noFill/>
          <a:ln/>
        </p:spPr>
        <p:txBody>
          <a:bodyPr wrap="none" lIns="0" tIns="0" rIns="0" bIns="0" rtlCol="0" anchor="t"/>
          <a:lstStyle/>
          <a:p>
            <a:pPr algn="l" indent="0" marL="0">
              <a:lnSpc>
                <a:spcPts val="2850"/>
              </a:lnSpc>
              <a:buNone/>
            </a:pPr>
            <a:r>
              <a:rPr lang="en-US" sz="1750" b="1" dirty="0">
                <a:solidFill>
                  <a:srgbClr val="20A77B"/>
                </a:solidFill>
                <a:latin typeface="Inter Bold" pitchFamily="34" charset="0"/>
                <a:ea typeface="Inter Bold" pitchFamily="34" charset="-122"/>
                <a:cs typeface="Inter Bold" pitchFamily="34" charset="-120"/>
              </a:rPr>
              <a:t>3.4 Seasonality of Sales</a:t>
            </a:r>
            <a:endParaRPr lang="en-US" sz="1750" dirty="0"/>
          </a:p>
        </p:txBody>
      </p:sp>
      <p:sp>
        <p:nvSpPr>
          <p:cNvPr id="11" name="Text 9"/>
          <p:cNvSpPr/>
          <p:nvPr/>
        </p:nvSpPr>
        <p:spPr>
          <a:xfrm>
            <a:off x="1156692" y="5978247"/>
            <a:ext cx="5200531" cy="362903"/>
          </a:xfrm>
          <a:prstGeom prst="rect">
            <a:avLst/>
          </a:prstGeom>
          <a:noFill/>
          <a:ln/>
        </p:spPr>
        <p:txBody>
          <a:bodyPr wrap="none" lIns="0" tIns="0" rIns="0" bIns="0" rtlCol="0" anchor="t"/>
          <a:lstStyle/>
          <a:p>
            <a:pPr algn="l" indent="0" marL="0">
              <a:lnSpc>
                <a:spcPts val="2850"/>
              </a:lnSpc>
              <a:buNone/>
            </a:pPr>
            <a:r>
              <a:rPr lang="en-US" sz="1750" b="1" dirty="0">
                <a:solidFill>
                  <a:srgbClr val="20A77B"/>
                </a:solidFill>
                <a:latin typeface="Inter Bold" pitchFamily="34" charset="0"/>
                <a:ea typeface="Inter Bold" pitchFamily="34" charset="-122"/>
                <a:cs typeface="Inter Bold" pitchFamily="34" charset="-120"/>
              </a:rPr>
              <a:t>4.SQL Queries for Data Extraction and Analysis</a:t>
            </a:r>
            <a:endParaRPr lang="en-US" sz="1750" dirty="0"/>
          </a:p>
        </p:txBody>
      </p:sp>
      <p:sp>
        <p:nvSpPr>
          <p:cNvPr id="12" name="Text 10"/>
          <p:cNvSpPr/>
          <p:nvPr/>
        </p:nvSpPr>
        <p:spPr>
          <a:xfrm>
            <a:off x="1156692" y="6454497"/>
            <a:ext cx="5352812" cy="362903"/>
          </a:xfrm>
          <a:prstGeom prst="rect">
            <a:avLst/>
          </a:prstGeom>
          <a:noFill/>
          <a:ln/>
        </p:spPr>
        <p:txBody>
          <a:bodyPr wrap="none" lIns="0" tIns="0" rIns="0" bIns="0" rtlCol="0" anchor="t"/>
          <a:lstStyle/>
          <a:p>
            <a:pPr algn="l" indent="0" marL="0">
              <a:lnSpc>
                <a:spcPts val="2850"/>
              </a:lnSpc>
              <a:buNone/>
            </a:pPr>
            <a:r>
              <a:rPr lang="en-US" sz="1750" b="1" dirty="0">
                <a:solidFill>
                  <a:srgbClr val="20A77B"/>
                </a:solidFill>
                <a:latin typeface="Inter Bold" pitchFamily="34" charset="0"/>
                <a:ea typeface="Inter Bold" pitchFamily="34" charset="-122"/>
                <a:cs typeface="Inter Bold" pitchFamily="34" charset="-120"/>
              </a:rPr>
              <a:t>5. Recommendations for Enhanced Performance </a:t>
            </a:r>
            <a:endParaRPr lang="en-US" sz="1750" dirty="0"/>
          </a:p>
        </p:txBody>
      </p:sp>
      <p:sp>
        <p:nvSpPr>
          <p:cNvPr id="13" name="Text 11"/>
          <p:cNvSpPr/>
          <p:nvPr/>
        </p:nvSpPr>
        <p:spPr>
          <a:xfrm>
            <a:off x="1156692" y="6930747"/>
            <a:ext cx="1515308" cy="362903"/>
          </a:xfrm>
          <a:prstGeom prst="rect">
            <a:avLst/>
          </a:prstGeom>
          <a:noFill/>
          <a:ln/>
        </p:spPr>
        <p:txBody>
          <a:bodyPr wrap="none" lIns="0" tIns="0" rIns="0" bIns="0" rtlCol="0" anchor="t"/>
          <a:lstStyle/>
          <a:p>
            <a:pPr algn="l" indent="0" marL="0">
              <a:lnSpc>
                <a:spcPts val="2850"/>
              </a:lnSpc>
              <a:buNone/>
            </a:pPr>
            <a:r>
              <a:rPr lang="en-US" sz="1750" b="1" dirty="0">
                <a:solidFill>
                  <a:srgbClr val="20A77B"/>
                </a:solidFill>
                <a:latin typeface="Inter Bold" pitchFamily="34" charset="0"/>
                <a:ea typeface="Inter Bold" pitchFamily="34" charset="-122"/>
                <a:cs typeface="Inter Bold" pitchFamily="34" charset="-120"/>
              </a:rPr>
              <a:t>6. Conclusion </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689378"/>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20A77B"/>
                </a:solidFill>
                <a:latin typeface="Inter Bold" pitchFamily="34" charset="0"/>
                <a:ea typeface="Inter Bold" pitchFamily="34" charset="-122"/>
                <a:cs typeface="Inter Bold" pitchFamily="34" charset="-120"/>
              </a:rPr>
              <a:t>1. Introduction</a:t>
            </a:r>
            <a:endParaRPr lang="en-US" sz="4450" dirty="0"/>
          </a:p>
        </p:txBody>
      </p:sp>
      <p:sp>
        <p:nvSpPr>
          <p:cNvPr id="3" name="Text 1"/>
          <p:cNvSpPr/>
          <p:nvPr/>
        </p:nvSpPr>
        <p:spPr>
          <a:xfrm>
            <a:off x="793790" y="2851785"/>
            <a:ext cx="13042821" cy="725805"/>
          </a:xfrm>
          <a:prstGeom prst="rect">
            <a:avLst/>
          </a:prstGeom>
          <a:noFill/>
          <a:ln/>
        </p:spPr>
        <p:txBody>
          <a:bodyPr wrap="square" lIns="0" tIns="0" rIns="0" bIns="0" rtlCol="0" anchor="t"/>
          <a:lstStyle/>
          <a:p>
            <a:pPr indent="0" marL="0">
              <a:lnSpc>
                <a:spcPts val="2850"/>
              </a:lnSpc>
              <a:buNone/>
            </a:pPr>
            <a:r>
              <a:rPr lang="en-US" sz="1750" b="1" dirty="0">
                <a:solidFill>
                  <a:srgbClr val="464646"/>
                </a:solidFill>
                <a:latin typeface="Inter" pitchFamily="34" charset="0"/>
                <a:ea typeface="Inter" pitchFamily="34" charset="-122"/>
                <a:cs typeface="Inter" pitchFamily="34" charset="-120"/>
              </a:rPr>
              <a:t>1.1 Objective</a:t>
            </a:r>
            <a:pPr indent="0" marL="0">
              <a:lnSpc>
                <a:spcPts val="2850"/>
              </a:lnSpc>
              <a:buNone/>
            </a:pPr>
            <a:r>
              <a:rPr lang="en-US" sz="1750" dirty="0">
                <a:solidFill>
                  <a:srgbClr val="464646"/>
                </a:solidFill>
                <a:latin typeface="Inter" pitchFamily="34" charset="0"/>
                <a:ea typeface="Inter" pitchFamily="34" charset="-122"/>
                <a:cs typeface="Inter" pitchFamily="34" charset="-120"/>
              </a:rPr>
              <a:t>: The purpose of this analysis is to understand the key drivers of sales, customer behavior, product performance, and store distribution.</a:t>
            </a:r>
            <a:endParaRPr lang="en-US" sz="1750" dirty="0"/>
          </a:p>
        </p:txBody>
      </p:sp>
      <p:sp>
        <p:nvSpPr>
          <p:cNvPr id="4" name="Text 2"/>
          <p:cNvSpPr/>
          <p:nvPr/>
        </p:nvSpPr>
        <p:spPr>
          <a:xfrm>
            <a:off x="793790" y="3832741"/>
            <a:ext cx="13042821" cy="362903"/>
          </a:xfrm>
          <a:prstGeom prst="rect">
            <a:avLst/>
          </a:prstGeom>
          <a:noFill/>
          <a:ln/>
        </p:spPr>
        <p:txBody>
          <a:bodyPr wrap="none" lIns="0" tIns="0" rIns="0" bIns="0" rtlCol="0" anchor="t"/>
          <a:lstStyle/>
          <a:p>
            <a:pPr indent="0" marL="0">
              <a:lnSpc>
                <a:spcPts val="2850"/>
              </a:lnSpc>
              <a:buNone/>
            </a:pPr>
            <a:r>
              <a:rPr lang="en-US" sz="1750" b="1" dirty="0">
                <a:solidFill>
                  <a:srgbClr val="464646"/>
                </a:solidFill>
                <a:latin typeface="Inter" pitchFamily="34" charset="0"/>
                <a:ea typeface="Inter" pitchFamily="34" charset="-122"/>
                <a:cs typeface="Inter" pitchFamily="34" charset="-120"/>
              </a:rPr>
              <a:t>1.2 Data Overview</a:t>
            </a:r>
            <a:pPr indent="0" marL="0">
              <a:lnSpc>
                <a:spcPts val="2850"/>
              </a:lnSpc>
              <a:buNone/>
            </a:pPr>
            <a:r>
              <a:rPr lang="en-US" sz="1750" dirty="0">
                <a:solidFill>
                  <a:srgbClr val="464646"/>
                </a:solidFill>
                <a:latin typeface="Inter" pitchFamily="34" charset="0"/>
                <a:ea typeface="Inter" pitchFamily="34" charset="-122"/>
                <a:cs typeface="Inter" pitchFamily="34" charset="-120"/>
              </a:rPr>
              <a:t>: The dataset consists of </a:t>
            </a:r>
            <a:pPr indent="0" marL="0">
              <a:lnSpc>
                <a:spcPts val="2850"/>
              </a:lnSpc>
              <a:buNone/>
            </a:pPr>
            <a:r>
              <a:rPr lang="en-US" sz="1750" b="1" dirty="0">
                <a:solidFill>
                  <a:srgbClr val="464646"/>
                </a:solidFill>
                <a:latin typeface="Inter" pitchFamily="34" charset="0"/>
                <a:ea typeface="Inter" pitchFamily="34" charset="-122"/>
                <a:cs typeface="Inter" pitchFamily="34" charset="-120"/>
              </a:rPr>
              <a:t>62,884 records</a:t>
            </a:r>
            <a:pPr indent="0" marL="0">
              <a:lnSpc>
                <a:spcPts val="2850"/>
              </a:lnSpc>
              <a:buNone/>
            </a:pPr>
            <a:r>
              <a:rPr lang="en-US" sz="1750" dirty="0">
                <a:solidFill>
                  <a:srgbClr val="464646"/>
                </a:solidFill>
                <a:latin typeface="Inter" pitchFamily="34" charset="0"/>
                <a:ea typeface="Inter" pitchFamily="34" charset="-122"/>
                <a:cs typeface="Inter" pitchFamily="34" charset="-120"/>
              </a:rPr>
              <a:t> related to sales, customers, products, and stores.</a:t>
            </a:r>
            <a:endParaRPr lang="en-US" sz="1750" dirty="0"/>
          </a:p>
        </p:txBody>
      </p:sp>
      <p:sp>
        <p:nvSpPr>
          <p:cNvPr id="5" name="Text 3"/>
          <p:cNvSpPr/>
          <p:nvPr/>
        </p:nvSpPr>
        <p:spPr>
          <a:xfrm>
            <a:off x="793790" y="4450794"/>
            <a:ext cx="13042821" cy="362903"/>
          </a:xfrm>
          <a:prstGeom prst="rect">
            <a:avLst/>
          </a:prstGeom>
          <a:noFill/>
          <a:ln/>
        </p:spPr>
        <p:txBody>
          <a:bodyPr wrap="none" lIns="0" tIns="0" rIns="0" bIns="0" rtlCol="0" anchor="t"/>
          <a:lstStyle/>
          <a:p>
            <a:pPr indent="0" marL="0">
              <a:lnSpc>
                <a:spcPts val="2850"/>
              </a:lnSpc>
              <a:buNone/>
            </a:pPr>
            <a:r>
              <a:rPr lang="en-US" sz="1750" b="1" dirty="0">
                <a:solidFill>
                  <a:srgbClr val="464646"/>
                </a:solidFill>
                <a:latin typeface="Inter" pitchFamily="34" charset="0"/>
                <a:ea typeface="Inter" pitchFamily="34" charset="-122"/>
                <a:cs typeface="Inter" pitchFamily="34" charset="-120"/>
              </a:rPr>
              <a:t>1.3 Tools Used</a:t>
            </a:r>
            <a:pPr indent="0" marL="0">
              <a:lnSpc>
                <a:spcPts val="2850"/>
              </a:lnSpc>
              <a:buNone/>
            </a:pPr>
            <a:r>
              <a:rPr lang="en-US" sz="1750" dirty="0">
                <a:solidFill>
                  <a:srgbClr val="464646"/>
                </a:solidFill>
                <a:latin typeface="Inter" pitchFamily="34" charset="0"/>
                <a:ea typeface="Inter" pitchFamily="34" charset="-122"/>
                <a:cs typeface="Inter" pitchFamily="34" charset="-120"/>
              </a:rPr>
              <a:t>:</a:t>
            </a:r>
            <a:endParaRPr lang="en-US" sz="1750" dirty="0"/>
          </a:p>
        </p:txBody>
      </p:sp>
      <p:sp>
        <p:nvSpPr>
          <p:cNvPr id="6" name="Shape 4"/>
          <p:cNvSpPr/>
          <p:nvPr/>
        </p:nvSpPr>
        <p:spPr>
          <a:xfrm>
            <a:off x="793790" y="5323999"/>
            <a:ext cx="510302" cy="510302"/>
          </a:xfrm>
          <a:prstGeom prst="roundRect">
            <a:avLst>
              <a:gd name="adj" fmla="val 40005"/>
            </a:avLst>
          </a:prstGeom>
          <a:solidFill>
            <a:srgbClr val="FFFFFF"/>
          </a:solidFill>
          <a:ln w="22860">
            <a:solidFill>
              <a:srgbClr val="D4F7EC"/>
            </a:solidFill>
            <a:prstDash val="solid"/>
          </a:ln>
          <a:effectLst>
            <a:outerShdw sx="100000" sy="100000" kx="0" ky="0" algn="bl" rotWithShape="0" blurRad="339090" dist="0" dir="0">
              <a:srgbClr val="333333">
                <a:alpha val="10000"/>
              </a:srgbClr>
            </a:outerShdw>
          </a:effectLst>
        </p:spPr>
      </p:sp>
      <p:sp>
        <p:nvSpPr>
          <p:cNvPr id="7" name="Text 5"/>
          <p:cNvSpPr/>
          <p:nvPr/>
        </p:nvSpPr>
        <p:spPr>
          <a:xfrm>
            <a:off x="975598" y="5409009"/>
            <a:ext cx="146685" cy="340281"/>
          </a:xfrm>
          <a:prstGeom prst="rect">
            <a:avLst/>
          </a:prstGeom>
          <a:noFill/>
          <a:ln/>
        </p:spPr>
        <p:txBody>
          <a:bodyPr wrap="none" lIns="0" tIns="0" rIns="0" bIns="0" rtlCol="0" anchor="t"/>
          <a:lstStyle/>
          <a:p>
            <a:pPr algn="ctr" indent="0" marL="0">
              <a:lnSpc>
                <a:spcPts val="2650"/>
              </a:lnSpc>
              <a:buNone/>
            </a:pPr>
            <a:r>
              <a:rPr lang="en-US" sz="2650" b="1" dirty="0">
                <a:solidFill>
                  <a:srgbClr val="464646"/>
                </a:solidFill>
                <a:latin typeface="Inter Bold" pitchFamily="34" charset="0"/>
                <a:ea typeface="Inter Bold" pitchFamily="34" charset="-122"/>
                <a:cs typeface="Inter Bold" pitchFamily="34" charset="-120"/>
              </a:rPr>
              <a:t>1</a:t>
            </a:r>
            <a:endParaRPr lang="en-US" sz="2650" dirty="0"/>
          </a:p>
        </p:txBody>
      </p:sp>
      <p:sp>
        <p:nvSpPr>
          <p:cNvPr id="8" name="Text 6"/>
          <p:cNvSpPr/>
          <p:nvPr/>
        </p:nvSpPr>
        <p:spPr>
          <a:xfrm>
            <a:off x="1530906" y="5323999"/>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64646"/>
                </a:solidFill>
                <a:latin typeface="Inter Bold" pitchFamily="34" charset="0"/>
                <a:ea typeface="Inter Bold" pitchFamily="34" charset="-122"/>
                <a:cs typeface="Inter Bold" pitchFamily="34" charset="-120"/>
              </a:rPr>
              <a:t>SQLite</a:t>
            </a:r>
            <a:endParaRPr lang="en-US" sz="2200" dirty="0"/>
          </a:p>
        </p:txBody>
      </p:sp>
      <p:sp>
        <p:nvSpPr>
          <p:cNvPr id="9" name="Text 7"/>
          <p:cNvSpPr/>
          <p:nvPr/>
        </p:nvSpPr>
        <p:spPr>
          <a:xfrm>
            <a:off x="1530906" y="5814417"/>
            <a:ext cx="3459242" cy="725805"/>
          </a:xfrm>
          <a:prstGeom prst="rect">
            <a:avLst/>
          </a:prstGeom>
          <a:noFill/>
          <a:ln/>
        </p:spPr>
        <p:txBody>
          <a:bodyPr wrap="square" lIns="0" tIns="0" rIns="0" bIns="0" rtlCol="0" anchor="t"/>
          <a:lstStyle/>
          <a:p>
            <a:pPr indent="0" marL="0">
              <a:lnSpc>
                <a:spcPts val="2850"/>
              </a:lnSpc>
              <a:buNone/>
            </a:pPr>
            <a:r>
              <a:rPr lang="en-US" sz="1750" dirty="0">
                <a:solidFill>
                  <a:srgbClr val="464646"/>
                </a:solidFill>
                <a:latin typeface="Inter" pitchFamily="34" charset="0"/>
                <a:ea typeface="Inter" pitchFamily="34" charset="-122"/>
                <a:cs typeface="Inter" pitchFamily="34" charset="-120"/>
              </a:rPr>
              <a:t>Reliable data storage and SQL query powerhouse</a:t>
            </a:r>
            <a:endParaRPr lang="en-US" sz="1750" dirty="0"/>
          </a:p>
        </p:txBody>
      </p:sp>
      <p:sp>
        <p:nvSpPr>
          <p:cNvPr id="10" name="Shape 8"/>
          <p:cNvSpPr/>
          <p:nvPr/>
        </p:nvSpPr>
        <p:spPr>
          <a:xfrm>
            <a:off x="5216962" y="5323999"/>
            <a:ext cx="510302" cy="510302"/>
          </a:xfrm>
          <a:prstGeom prst="roundRect">
            <a:avLst>
              <a:gd name="adj" fmla="val 40005"/>
            </a:avLst>
          </a:prstGeom>
          <a:solidFill>
            <a:srgbClr val="FFFFFF"/>
          </a:solidFill>
          <a:ln w="22860">
            <a:solidFill>
              <a:srgbClr val="D4F7EC"/>
            </a:solidFill>
            <a:prstDash val="solid"/>
          </a:ln>
          <a:effectLst>
            <a:outerShdw sx="100000" sy="100000" kx="0" ky="0" algn="bl" rotWithShape="0" blurRad="339090" dist="0" dir="0">
              <a:srgbClr val="333333">
                <a:alpha val="10000"/>
              </a:srgbClr>
            </a:outerShdw>
          </a:effectLst>
        </p:spPr>
      </p:sp>
      <p:sp>
        <p:nvSpPr>
          <p:cNvPr id="11" name="Text 9"/>
          <p:cNvSpPr/>
          <p:nvPr/>
        </p:nvSpPr>
        <p:spPr>
          <a:xfrm>
            <a:off x="5364956" y="5409009"/>
            <a:ext cx="214193" cy="340281"/>
          </a:xfrm>
          <a:prstGeom prst="rect">
            <a:avLst/>
          </a:prstGeom>
          <a:noFill/>
          <a:ln/>
        </p:spPr>
        <p:txBody>
          <a:bodyPr wrap="none" lIns="0" tIns="0" rIns="0" bIns="0" rtlCol="0" anchor="t"/>
          <a:lstStyle/>
          <a:p>
            <a:pPr algn="ctr" indent="0" marL="0">
              <a:lnSpc>
                <a:spcPts val="2650"/>
              </a:lnSpc>
              <a:buNone/>
            </a:pPr>
            <a:r>
              <a:rPr lang="en-US" sz="2650" b="1" dirty="0">
                <a:solidFill>
                  <a:srgbClr val="464646"/>
                </a:solidFill>
                <a:latin typeface="Inter Bold" pitchFamily="34" charset="0"/>
                <a:ea typeface="Inter Bold" pitchFamily="34" charset="-122"/>
                <a:cs typeface="Inter Bold" pitchFamily="34" charset="-120"/>
              </a:rPr>
              <a:t>2</a:t>
            </a:r>
            <a:endParaRPr lang="en-US" sz="2650" dirty="0"/>
          </a:p>
        </p:txBody>
      </p:sp>
      <p:sp>
        <p:nvSpPr>
          <p:cNvPr id="12" name="Text 10"/>
          <p:cNvSpPr/>
          <p:nvPr/>
        </p:nvSpPr>
        <p:spPr>
          <a:xfrm>
            <a:off x="5954078" y="5323999"/>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64646"/>
                </a:solidFill>
                <a:latin typeface="Inter Bold" pitchFamily="34" charset="0"/>
                <a:ea typeface="Inter Bold" pitchFamily="34" charset="-122"/>
                <a:cs typeface="Inter Bold" pitchFamily="34" charset="-120"/>
              </a:rPr>
              <a:t>Pandas &amp; Matplotlib</a:t>
            </a:r>
            <a:endParaRPr lang="en-US" sz="2200" dirty="0"/>
          </a:p>
        </p:txBody>
      </p:sp>
      <p:sp>
        <p:nvSpPr>
          <p:cNvPr id="13" name="Text 11"/>
          <p:cNvSpPr/>
          <p:nvPr/>
        </p:nvSpPr>
        <p:spPr>
          <a:xfrm>
            <a:off x="5954078" y="5814417"/>
            <a:ext cx="3459242" cy="725805"/>
          </a:xfrm>
          <a:prstGeom prst="rect">
            <a:avLst/>
          </a:prstGeom>
          <a:noFill/>
          <a:ln/>
        </p:spPr>
        <p:txBody>
          <a:bodyPr wrap="square" lIns="0" tIns="0" rIns="0" bIns="0" rtlCol="0" anchor="t"/>
          <a:lstStyle/>
          <a:p>
            <a:pPr indent="0" marL="0">
              <a:lnSpc>
                <a:spcPts val="2850"/>
              </a:lnSpc>
              <a:buNone/>
            </a:pPr>
            <a:r>
              <a:rPr lang="en-US" sz="1750" dirty="0">
                <a:solidFill>
                  <a:srgbClr val="464646"/>
                </a:solidFill>
                <a:latin typeface="Inter" pitchFamily="34" charset="0"/>
                <a:ea typeface="Inter" pitchFamily="34" charset="-122"/>
                <a:cs typeface="Inter" pitchFamily="34" charset="-120"/>
              </a:rPr>
              <a:t>Dynamic data analysis and captivating visualizations</a:t>
            </a:r>
            <a:endParaRPr lang="en-US" sz="1750" dirty="0"/>
          </a:p>
        </p:txBody>
      </p:sp>
      <p:sp>
        <p:nvSpPr>
          <p:cNvPr id="14" name="Shape 12"/>
          <p:cNvSpPr/>
          <p:nvPr/>
        </p:nvSpPr>
        <p:spPr>
          <a:xfrm>
            <a:off x="9640133" y="5323999"/>
            <a:ext cx="510302" cy="510302"/>
          </a:xfrm>
          <a:prstGeom prst="roundRect">
            <a:avLst>
              <a:gd name="adj" fmla="val 40005"/>
            </a:avLst>
          </a:prstGeom>
          <a:solidFill>
            <a:srgbClr val="FFFFFF"/>
          </a:solidFill>
          <a:ln w="22860">
            <a:solidFill>
              <a:srgbClr val="D4F7EC"/>
            </a:solidFill>
            <a:prstDash val="solid"/>
          </a:ln>
          <a:effectLst>
            <a:outerShdw sx="100000" sy="100000" kx="0" ky="0" algn="bl" rotWithShape="0" blurRad="339090" dist="0" dir="0">
              <a:srgbClr val="333333">
                <a:alpha val="10000"/>
              </a:srgbClr>
            </a:outerShdw>
          </a:effectLst>
        </p:spPr>
      </p:sp>
      <p:sp>
        <p:nvSpPr>
          <p:cNvPr id="15" name="Text 13"/>
          <p:cNvSpPr/>
          <p:nvPr/>
        </p:nvSpPr>
        <p:spPr>
          <a:xfrm>
            <a:off x="9785390" y="5409009"/>
            <a:ext cx="219670" cy="340281"/>
          </a:xfrm>
          <a:prstGeom prst="rect">
            <a:avLst/>
          </a:prstGeom>
          <a:noFill/>
          <a:ln/>
        </p:spPr>
        <p:txBody>
          <a:bodyPr wrap="none" lIns="0" tIns="0" rIns="0" bIns="0" rtlCol="0" anchor="t"/>
          <a:lstStyle/>
          <a:p>
            <a:pPr algn="ctr" indent="0" marL="0">
              <a:lnSpc>
                <a:spcPts val="2650"/>
              </a:lnSpc>
              <a:buNone/>
            </a:pPr>
            <a:r>
              <a:rPr lang="en-US" sz="2650" b="1" dirty="0">
                <a:solidFill>
                  <a:srgbClr val="464646"/>
                </a:solidFill>
                <a:latin typeface="Inter Bold" pitchFamily="34" charset="0"/>
                <a:ea typeface="Inter Bold" pitchFamily="34" charset="-122"/>
                <a:cs typeface="Inter Bold" pitchFamily="34" charset="-120"/>
              </a:rPr>
              <a:t>3</a:t>
            </a:r>
            <a:endParaRPr lang="en-US" sz="2650" dirty="0"/>
          </a:p>
        </p:txBody>
      </p:sp>
      <p:sp>
        <p:nvSpPr>
          <p:cNvPr id="16" name="Text 14"/>
          <p:cNvSpPr/>
          <p:nvPr/>
        </p:nvSpPr>
        <p:spPr>
          <a:xfrm>
            <a:off x="10377249" y="5323999"/>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464646"/>
                </a:solidFill>
                <a:latin typeface="Inter Bold" pitchFamily="34" charset="0"/>
                <a:ea typeface="Inter Bold" pitchFamily="34" charset="-122"/>
                <a:cs typeface="Inter Bold" pitchFamily="34" charset="-120"/>
              </a:rPr>
              <a:t>Power BI/Tableau</a:t>
            </a:r>
            <a:endParaRPr lang="en-US" sz="2200" dirty="0"/>
          </a:p>
        </p:txBody>
      </p:sp>
      <p:sp>
        <p:nvSpPr>
          <p:cNvPr id="17" name="Text 15"/>
          <p:cNvSpPr/>
          <p:nvPr/>
        </p:nvSpPr>
        <p:spPr>
          <a:xfrm>
            <a:off x="10377249" y="5814417"/>
            <a:ext cx="3459242" cy="725805"/>
          </a:xfrm>
          <a:prstGeom prst="rect">
            <a:avLst/>
          </a:prstGeom>
          <a:noFill/>
          <a:ln/>
        </p:spPr>
        <p:txBody>
          <a:bodyPr wrap="square" lIns="0" tIns="0" rIns="0" bIns="0" rtlCol="0" anchor="t"/>
          <a:lstStyle/>
          <a:p>
            <a:pPr indent="0" marL="0">
              <a:lnSpc>
                <a:spcPts val="2850"/>
              </a:lnSpc>
              <a:buNone/>
            </a:pPr>
            <a:r>
              <a:rPr lang="en-US" sz="1750" dirty="0">
                <a:solidFill>
                  <a:srgbClr val="464646"/>
                </a:solidFill>
                <a:latin typeface="Inter" pitchFamily="34" charset="0"/>
                <a:ea typeface="Inter" pitchFamily="34" charset="-122"/>
                <a:cs typeface="Inter" pitchFamily="34" charset="-120"/>
              </a:rPr>
              <a:t>Unlock stunning insights with these data visualization tools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959173"/>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20A77B"/>
                </a:solidFill>
                <a:latin typeface="Inter Bold" pitchFamily="34" charset="0"/>
                <a:ea typeface="Inter Bold" pitchFamily="34" charset="-122"/>
                <a:cs typeface="Inter Bold" pitchFamily="34" charset="-120"/>
              </a:rPr>
              <a:t>2.Data Preparation</a:t>
            </a:r>
            <a:endParaRPr lang="en-US" sz="4450" dirty="0"/>
          </a:p>
        </p:txBody>
      </p:sp>
      <p:sp>
        <p:nvSpPr>
          <p:cNvPr id="3" name="Text 1"/>
          <p:cNvSpPr/>
          <p:nvPr/>
        </p:nvSpPr>
        <p:spPr>
          <a:xfrm>
            <a:off x="793790" y="3121581"/>
            <a:ext cx="13042821" cy="109632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464646"/>
                </a:solidFill>
                <a:latin typeface="Inter" pitchFamily="34" charset="0"/>
                <a:ea typeface="Inter" pitchFamily="34" charset="-122"/>
                <a:cs typeface="Inter" pitchFamily="34" charset="-120"/>
              </a:rPr>
              <a:t>2.1 Data Cleaning</a:t>
            </a:r>
            <a:pPr algn="l" indent="0" marL="0">
              <a:lnSpc>
                <a:spcPts val="2850"/>
              </a:lnSpc>
              <a:buNone/>
            </a:pPr>
            <a:r>
              <a:rPr lang="en-US" sz="1750" dirty="0">
                <a:solidFill>
                  <a:srgbClr val="464646"/>
                </a:solidFill>
                <a:latin typeface="Inter" pitchFamily="34" charset="0"/>
                <a:ea typeface="Inter" pitchFamily="34" charset="-122"/>
                <a:cs typeface="Inter" pitchFamily="34" charset="-120"/>
              </a:rPr>
              <a:t>: The dataset was cleaned by</a:t>
            </a:r>
            <a:pPr algn="l" indent="0" marL="0">
              <a:lnSpc>
                <a:spcPts val="2850"/>
              </a:lnSpc>
              <a:buNone/>
            </a:pPr>
            <a:r>
              <a:rPr lang="en-US" sz="1750" dirty="0">
                <a:solidFill>
                  <a:srgbClr val="20A77B"/>
                </a:solidFill>
                <a:latin typeface="Inter" pitchFamily="34" charset="0"/>
                <a:ea typeface="Inter" pitchFamily="34" charset="-122"/>
                <a:cs typeface="Inter" pitchFamily="34" charset="-120"/>
              </a:rPr>
              <a:t> handling missing values</a:t>
            </a:r>
            <a:pPr algn="l" indent="0" marL="0">
              <a:lnSpc>
                <a:spcPts val="2850"/>
              </a:lnSpc>
              <a:buNone/>
            </a:pPr>
            <a:r>
              <a:rPr lang="en-US" sz="1750" dirty="0">
                <a:solidFill>
                  <a:srgbClr val="464646"/>
                </a:solidFill>
                <a:latin typeface="Inter" pitchFamily="34" charset="0"/>
                <a:ea typeface="Inter" pitchFamily="34" charset="-122"/>
                <a:cs typeface="Inter" pitchFamily="34" charset="-120"/>
              </a:rPr>
              <a:t>, converting date columns to </a:t>
            </a:r>
            <a:pPr algn="l" indent="0" marL="0">
              <a:lnSpc>
                <a:spcPts val="2850"/>
              </a:lnSpc>
              <a:buNone/>
            </a:pPr>
            <a:r>
              <a:rPr lang="en-US" sz="1750" dirty="0">
                <a:solidFill>
                  <a:srgbClr val="464646"/>
                </a:solidFill>
                <a:highlight>
                  <a:srgbClr val="D4F7EC"/>
                </a:highlight>
                <a:latin typeface="Consolas" pitchFamily="34" charset="0"/>
                <a:ea typeface="Consolas" pitchFamily="34" charset="-122"/>
                <a:cs typeface="Consolas" pitchFamily="34" charset="-120"/>
              </a:rPr>
              <a:t>datetime</a:t>
            </a:r>
            <a:pPr algn="l" indent="0" marL="0">
              <a:lnSpc>
                <a:spcPts val="2850"/>
              </a:lnSpc>
              <a:buNone/>
            </a:pPr>
            <a:r>
              <a:rPr lang="en-US" sz="1750" dirty="0">
                <a:solidFill>
                  <a:srgbClr val="464646"/>
                </a:solidFill>
                <a:latin typeface="Inter" pitchFamily="34" charset="0"/>
                <a:ea typeface="Inter" pitchFamily="34" charset="-122"/>
                <a:cs typeface="Inter" pitchFamily="34" charset="-120"/>
              </a:rPr>
              <a:t> format, adjusting</a:t>
            </a:r>
            <a:pPr algn="l" indent="0" marL="0">
              <a:lnSpc>
                <a:spcPts val="2850"/>
              </a:lnSpc>
              <a:buNone/>
            </a:pPr>
            <a:r>
              <a:rPr lang="en-US" sz="1750" dirty="0">
                <a:solidFill>
                  <a:srgbClr val="20A77B"/>
                </a:solidFill>
                <a:latin typeface="Inter" pitchFamily="34" charset="0"/>
                <a:ea typeface="Inter" pitchFamily="34" charset="-122"/>
                <a:cs typeface="Inter" pitchFamily="34" charset="-120"/>
              </a:rPr>
              <a:t> data types</a:t>
            </a:r>
            <a:pPr algn="l" indent="0" marL="0">
              <a:lnSpc>
                <a:spcPts val="2850"/>
              </a:lnSpc>
              <a:buNone/>
            </a:pPr>
            <a:r>
              <a:rPr lang="en-US" sz="1750" dirty="0">
                <a:solidFill>
                  <a:srgbClr val="464646"/>
                </a:solidFill>
                <a:latin typeface="Inter" pitchFamily="34" charset="0"/>
                <a:ea typeface="Inter" pitchFamily="34" charset="-122"/>
                <a:cs typeface="Inter" pitchFamily="34" charset="-120"/>
              </a:rPr>
              <a:t> for numerical and categorical consistency, and applying </a:t>
            </a:r>
            <a:pPr algn="l" indent="0" marL="0">
              <a:lnSpc>
                <a:spcPts val="2850"/>
              </a:lnSpc>
              <a:buNone/>
            </a:pPr>
            <a:r>
              <a:rPr lang="en-US" sz="1750" dirty="0">
                <a:solidFill>
                  <a:srgbClr val="20A77B"/>
                </a:solidFill>
                <a:latin typeface="Inter" pitchFamily="34" charset="0"/>
                <a:ea typeface="Inter" pitchFamily="34" charset="-122"/>
                <a:cs typeface="Inter" pitchFamily="34" charset="-120"/>
              </a:rPr>
              <a:t>categorical encoding</a:t>
            </a:r>
            <a:pPr algn="l" indent="0" marL="0">
              <a:lnSpc>
                <a:spcPts val="2850"/>
              </a:lnSpc>
              <a:buNone/>
            </a:pPr>
            <a:r>
              <a:rPr lang="en-US" sz="1750" dirty="0">
                <a:solidFill>
                  <a:srgbClr val="464646"/>
                </a:solidFill>
                <a:latin typeface="Inter" pitchFamily="34" charset="0"/>
                <a:ea typeface="Inter" pitchFamily="34" charset="-122"/>
                <a:cs typeface="Inter" pitchFamily="34" charset="-120"/>
              </a:rPr>
              <a:t> to text-based columns.</a:t>
            </a:r>
            <a:endParaRPr lang="en-US" sz="1750" dirty="0"/>
          </a:p>
        </p:txBody>
      </p:sp>
      <p:sp>
        <p:nvSpPr>
          <p:cNvPr id="4" name="Text 2"/>
          <p:cNvSpPr/>
          <p:nvPr/>
        </p:nvSpPr>
        <p:spPr>
          <a:xfrm>
            <a:off x="793790" y="4297204"/>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464646"/>
                </a:solidFill>
                <a:latin typeface="Inter" pitchFamily="34" charset="0"/>
                <a:ea typeface="Inter" pitchFamily="34" charset="-122"/>
                <a:cs typeface="Inter" pitchFamily="34" charset="-120"/>
              </a:rPr>
              <a:t>2.2 Merging Datasets: </a:t>
            </a:r>
            <a:pPr algn="l" indent="0" marL="0">
              <a:lnSpc>
                <a:spcPts val="2850"/>
              </a:lnSpc>
              <a:buNone/>
            </a:pPr>
            <a:r>
              <a:rPr lang="en-US" sz="1750" dirty="0">
                <a:solidFill>
                  <a:srgbClr val="20A77B"/>
                </a:solidFill>
                <a:latin typeface="Inter" pitchFamily="34" charset="0"/>
                <a:ea typeface="Inter" pitchFamily="34" charset="-122"/>
                <a:cs typeface="Inter" pitchFamily="34" charset="-120"/>
              </a:rPr>
              <a:t>Sales </a:t>
            </a:r>
            <a:pPr algn="l" indent="0" marL="0">
              <a:lnSpc>
                <a:spcPts val="2850"/>
              </a:lnSpc>
              <a:buNone/>
            </a:pPr>
            <a:r>
              <a:rPr lang="en-US" sz="1750" dirty="0">
                <a:solidFill>
                  <a:srgbClr val="464646"/>
                </a:solidFill>
                <a:latin typeface="Inter" pitchFamily="34" charset="0"/>
                <a:ea typeface="Inter" pitchFamily="34" charset="-122"/>
                <a:cs typeface="Inter" pitchFamily="34" charset="-120"/>
              </a:rPr>
              <a:t>data was merged with </a:t>
            </a:r>
            <a:pPr algn="l" indent="0" marL="0">
              <a:lnSpc>
                <a:spcPts val="2850"/>
              </a:lnSpc>
              <a:buNone/>
            </a:pPr>
            <a:r>
              <a:rPr lang="en-US" sz="1750" dirty="0">
                <a:solidFill>
                  <a:srgbClr val="20A77B"/>
                </a:solidFill>
                <a:latin typeface="Inter" pitchFamily="34" charset="0"/>
                <a:ea typeface="Inter" pitchFamily="34" charset="-122"/>
                <a:cs typeface="Inter" pitchFamily="34" charset="-120"/>
              </a:rPr>
              <a:t>customer</a:t>
            </a:r>
            <a:pPr algn="l" indent="0" marL="0">
              <a:lnSpc>
                <a:spcPts val="2850"/>
              </a:lnSpc>
              <a:buNone/>
            </a:pPr>
            <a:r>
              <a:rPr lang="en-US" sz="1750" dirty="0">
                <a:solidFill>
                  <a:srgbClr val="464646"/>
                </a:solidFill>
                <a:latin typeface="Inter" pitchFamily="34" charset="0"/>
                <a:ea typeface="Inter" pitchFamily="34" charset="-122"/>
                <a:cs typeface="Inter" pitchFamily="34" charset="-120"/>
              </a:rPr>
              <a:t>, </a:t>
            </a:r>
            <a:pPr algn="l" indent="0" marL="0">
              <a:lnSpc>
                <a:spcPts val="2850"/>
              </a:lnSpc>
              <a:buNone/>
            </a:pPr>
            <a:r>
              <a:rPr lang="en-US" sz="1750" dirty="0">
                <a:solidFill>
                  <a:srgbClr val="20A77B"/>
                </a:solidFill>
                <a:latin typeface="Inter" pitchFamily="34" charset="0"/>
                <a:ea typeface="Inter" pitchFamily="34" charset="-122"/>
                <a:cs typeface="Inter" pitchFamily="34" charset="-120"/>
              </a:rPr>
              <a:t>product</a:t>
            </a:r>
            <a:pPr algn="l" indent="0" marL="0">
              <a:lnSpc>
                <a:spcPts val="2850"/>
              </a:lnSpc>
              <a:buNone/>
            </a:pPr>
            <a:r>
              <a:rPr lang="en-US" sz="1750" dirty="0">
                <a:solidFill>
                  <a:srgbClr val="464646"/>
                </a:solidFill>
                <a:latin typeface="Inter" pitchFamily="34" charset="0"/>
                <a:ea typeface="Inter" pitchFamily="34" charset="-122"/>
                <a:cs typeface="Inter" pitchFamily="34" charset="-120"/>
              </a:rPr>
              <a:t>, and</a:t>
            </a:r>
            <a:pPr algn="l" indent="0" marL="0">
              <a:lnSpc>
                <a:spcPts val="2850"/>
              </a:lnSpc>
              <a:buNone/>
            </a:pPr>
            <a:r>
              <a:rPr lang="en-US" sz="1750" dirty="0">
                <a:solidFill>
                  <a:srgbClr val="20A77B"/>
                </a:solidFill>
                <a:latin typeface="Inter" pitchFamily="34" charset="0"/>
                <a:ea typeface="Inter" pitchFamily="34" charset="-122"/>
                <a:cs typeface="Inter" pitchFamily="34" charset="-120"/>
              </a:rPr>
              <a:t> store</a:t>
            </a:r>
            <a:pPr algn="l" indent="0" marL="0">
              <a:lnSpc>
                <a:spcPts val="2850"/>
              </a:lnSpc>
              <a:buNone/>
            </a:pPr>
            <a:r>
              <a:rPr lang="en-US" sz="1750" dirty="0">
                <a:solidFill>
                  <a:srgbClr val="464646"/>
                </a:solidFill>
                <a:latin typeface="Inter" pitchFamily="34" charset="0"/>
                <a:ea typeface="Inter" pitchFamily="34" charset="-122"/>
                <a:cs typeface="Inter" pitchFamily="34" charset="-120"/>
              </a:rPr>
              <a:t> information to analyze customer behavior, product popularity, and store performance.</a:t>
            </a:r>
            <a:endParaRPr lang="en-US" sz="1750" dirty="0"/>
          </a:p>
        </p:txBody>
      </p:sp>
      <p:sp>
        <p:nvSpPr>
          <p:cNvPr id="5" name="Text 3"/>
          <p:cNvSpPr/>
          <p:nvPr/>
        </p:nvSpPr>
        <p:spPr>
          <a:xfrm>
            <a:off x="793790" y="5102304"/>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464646"/>
                </a:solidFill>
                <a:latin typeface="Inter" pitchFamily="34" charset="0"/>
                <a:ea typeface="Inter" pitchFamily="34" charset="-122"/>
                <a:cs typeface="Inter" pitchFamily="34" charset="-120"/>
              </a:rPr>
              <a:t>2.3 Outlier Detection</a:t>
            </a:r>
            <a:pPr algn="l" indent="0" marL="0">
              <a:lnSpc>
                <a:spcPts val="2850"/>
              </a:lnSpc>
              <a:buNone/>
            </a:pPr>
            <a:r>
              <a:rPr lang="en-US" sz="1750" dirty="0">
                <a:solidFill>
                  <a:srgbClr val="464646"/>
                </a:solidFill>
                <a:latin typeface="Inter" pitchFamily="34" charset="0"/>
                <a:ea typeface="Inter" pitchFamily="34" charset="-122"/>
                <a:cs typeface="Inter" pitchFamily="34" charset="-120"/>
              </a:rPr>
              <a:t>:</a:t>
            </a:r>
            <a:pPr algn="l" indent="0" marL="0">
              <a:lnSpc>
                <a:spcPts val="2850"/>
              </a:lnSpc>
              <a:buNone/>
            </a:pPr>
            <a:r>
              <a:rPr lang="en-US" sz="1750" dirty="0">
                <a:solidFill>
                  <a:srgbClr val="20A77B"/>
                </a:solidFill>
                <a:latin typeface="Inter" pitchFamily="34" charset="0"/>
                <a:ea typeface="Inter" pitchFamily="34" charset="-122"/>
                <a:cs typeface="Inter" pitchFamily="34" charset="-120"/>
              </a:rPr>
              <a:t> Outliers</a:t>
            </a:r>
            <a:pPr algn="l" indent="0" marL="0">
              <a:lnSpc>
                <a:spcPts val="2850"/>
              </a:lnSpc>
              <a:buNone/>
            </a:pPr>
            <a:r>
              <a:rPr lang="en-US" sz="1750" dirty="0">
                <a:solidFill>
                  <a:srgbClr val="464646"/>
                </a:solidFill>
                <a:latin typeface="Inter" pitchFamily="34" charset="0"/>
                <a:ea typeface="Inter" pitchFamily="34" charset="-122"/>
                <a:cs typeface="Inter" pitchFamily="34" charset="-120"/>
              </a:rPr>
              <a:t> were detected using </a:t>
            </a:r>
            <a:pPr algn="l" indent="0" marL="0">
              <a:lnSpc>
                <a:spcPts val="2850"/>
              </a:lnSpc>
              <a:buNone/>
            </a:pPr>
            <a:r>
              <a:rPr lang="en-US" sz="1750" dirty="0">
                <a:solidFill>
                  <a:srgbClr val="20A77B"/>
                </a:solidFill>
                <a:latin typeface="Inter" pitchFamily="34" charset="0"/>
                <a:ea typeface="Inter" pitchFamily="34" charset="-122"/>
                <a:cs typeface="Inter" pitchFamily="34" charset="-120"/>
              </a:rPr>
              <a:t>Tukey's method</a:t>
            </a:r>
            <a:pPr algn="l" indent="0" marL="0">
              <a:lnSpc>
                <a:spcPts val="2850"/>
              </a:lnSpc>
              <a:buNone/>
            </a:pPr>
            <a:r>
              <a:rPr lang="en-US" sz="1750" dirty="0">
                <a:solidFill>
                  <a:srgbClr val="464646"/>
                </a:solidFill>
                <a:latin typeface="Inter" pitchFamily="34" charset="0"/>
                <a:ea typeface="Inter" pitchFamily="34" charset="-122"/>
                <a:cs typeface="Inter" pitchFamily="34" charset="-120"/>
              </a:rPr>
              <a:t>, revealing</a:t>
            </a:r>
            <a:pPr algn="l" indent="0" marL="0">
              <a:lnSpc>
                <a:spcPts val="2850"/>
              </a:lnSpc>
              <a:buNone/>
            </a:pPr>
            <a:r>
              <a:rPr lang="en-US" sz="1750" dirty="0">
                <a:solidFill>
                  <a:srgbClr val="20A77B"/>
                </a:solidFill>
                <a:latin typeface="Inter" pitchFamily="34" charset="0"/>
                <a:ea typeface="Inter" pitchFamily="34" charset="-122"/>
                <a:cs typeface="Inter" pitchFamily="34" charset="-120"/>
              </a:rPr>
              <a:t> 184 outliers in Square Meters </a:t>
            </a:r>
            <a:pPr algn="l" indent="0" marL="0">
              <a:lnSpc>
                <a:spcPts val="2850"/>
              </a:lnSpc>
              <a:buNone/>
            </a:pPr>
            <a:r>
              <a:rPr lang="en-US" sz="1750" dirty="0">
                <a:solidFill>
                  <a:srgbClr val="464646"/>
                </a:solidFill>
                <a:latin typeface="Inter" pitchFamily="34" charset="0"/>
                <a:ea typeface="Inter" pitchFamily="34" charset="-122"/>
                <a:cs typeface="Inter" pitchFamily="34" charset="-120"/>
              </a:rPr>
              <a:t>and </a:t>
            </a:r>
            <a:pPr algn="l" indent="0" marL="0">
              <a:lnSpc>
                <a:spcPts val="2850"/>
              </a:lnSpc>
              <a:buNone/>
            </a:pPr>
            <a:r>
              <a:rPr lang="en-US" sz="1750" dirty="0">
                <a:solidFill>
                  <a:srgbClr val="20A77B"/>
                </a:solidFill>
                <a:latin typeface="Inter" pitchFamily="34" charset="0"/>
                <a:ea typeface="Inter" pitchFamily="34" charset="-122"/>
                <a:cs typeface="Inter" pitchFamily="34" charset="-120"/>
              </a:rPr>
              <a:t>5940 outliers </a:t>
            </a:r>
            <a:pPr algn="l" indent="0" marL="0">
              <a:lnSpc>
                <a:spcPts val="2850"/>
              </a:lnSpc>
              <a:buNone/>
            </a:pPr>
            <a:r>
              <a:rPr lang="en-US" sz="1750" dirty="0">
                <a:solidFill>
                  <a:srgbClr val="000000"/>
                </a:solidFill>
                <a:latin typeface="Inter" pitchFamily="34" charset="0"/>
                <a:ea typeface="Inter" pitchFamily="34" charset="-122"/>
                <a:cs typeface="Inter" pitchFamily="34" charset="-120"/>
              </a:rPr>
              <a:t>in </a:t>
            </a:r>
            <a:pPr algn="l" indent="0" marL="0">
              <a:lnSpc>
                <a:spcPts val="2850"/>
              </a:lnSpc>
              <a:buNone/>
            </a:pPr>
            <a:r>
              <a:rPr lang="en-US" sz="1750" dirty="0">
                <a:solidFill>
                  <a:srgbClr val="20A77B"/>
                </a:solidFill>
                <a:latin typeface="Inter" pitchFamily="34" charset="0"/>
                <a:ea typeface="Inter" pitchFamily="34" charset="-122"/>
                <a:cs typeface="Inter" pitchFamily="34" charset="-120"/>
              </a:rPr>
              <a:t>Unit Price.</a:t>
            </a:r>
            <a:endParaRPr lang="en-US" sz="1750" dirty="0"/>
          </a:p>
        </p:txBody>
      </p:sp>
      <p:sp>
        <p:nvSpPr>
          <p:cNvPr id="6" name="Text 4"/>
          <p:cNvSpPr/>
          <p:nvPr/>
        </p:nvSpPr>
        <p:spPr>
          <a:xfrm>
            <a:off x="793790" y="5907405"/>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464646"/>
                </a:solidFill>
                <a:latin typeface="Inter" pitchFamily="34" charset="0"/>
                <a:ea typeface="Inter" pitchFamily="34" charset="-122"/>
                <a:cs typeface="Inter" pitchFamily="34" charset="-120"/>
              </a:rPr>
              <a:t>2.4 Handling Outliers</a:t>
            </a:r>
            <a:pPr algn="l" indent="0" marL="0">
              <a:lnSpc>
                <a:spcPts val="2850"/>
              </a:lnSpc>
              <a:buNone/>
            </a:pPr>
            <a:r>
              <a:rPr lang="en-US" sz="1750" dirty="0">
                <a:solidFill>
                  <a:srgbClr val="464646"/>
                </a:solidFill>
                <a:latin typeface="Inter" pitchFamily="34" charset="0"/>
                <a:ea typeface="Inter" pitchFamily="34" charset="-122"/>
                <a:cs typeface="Inter" pitchFamily="34" charset="-120"/>
              </a:rPr>
              <a:t>: I used </a:t>
            </a:r>
            <a:pPr algn="l" indent="0" marL="0">
              <a:lnSpc>
                <a:spcPts val="2850"/>
              </a:lnSpc>
              <a:buNone/>
            </a:pPr>
            <a:r>
              <a:rPr lang="en-US" sz="1750" dirty="0">
                <a:solidFill>
                  <a:srgbClr val="20A77B"/>
                </a:solidFill>
                <a:latin typeface="Inter" pitchFamily="34" charset="0"/>
                <a:ea typeface="Inter" pitchFamily="34" charset="-122"/>
                <a:cs typeface="Inter" pitchFamily="34" charset="-120"/>
              </a:rPr>
              <a:t>Capping method </a:t>
            </a:r>
            <a:pPr algn="l" indent="0" marL="0">
              <a:lnSpc>
                <a:spcPts val="2850"/>
              </a:lnSpc>
              <a:buNone/>
            </a:pPr>
            <a:r>
              <a:rPr lang="en-US" sz="1750" dirty="0">
                <a:solidFill>
                  <a:srgbClr val="464646"/>
                </a:solidFill>
                <a:latin typeface="Inter" pitchFamily="34" charset="0"/>
                <a:ea typeface="Inter" pitchFamily="34" charset="-122"/>
                <a:cs typeface="Inter" pitchFamily="34" charset="-120"/>
              </a:rPr>
              <a:t>to  handle the outliers in Square meters and Unit price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93790" y="1667828"/>
            <a:ext cx="6244709" cy="4893826"/>
          </a:xfrm>
          <a:prstGeom prst="rect">
            <a:avLst/>
          </a:prstGeom>
        </p:spPr>
      </p:pic>
      <p:sp>
        <p:nvSpPr>
          <p:cNvPr id="3" name="Text 0"/>
          <p:cNvSpPr/>
          <p:nvPr/>
        </p:nvSpPr>
        <p:spPr>
          <a:xfrm>
            <a:off x="7599521" y="2294573"/>
            <a:ext cx="6244709" cy="1417558"/>
          </a:xfrm>
          <a:prstGeom prst="rect">
            <a:avLst/>
          </a:prstGeom>
          <a:noFill/>
          <a:ln/>
        </p:spPr>
        <p:txBody>
          <a:bodyPr wrap="square" lIns="0" tIns="0" rIns="0" bIns="0" rtlCol="0" anchor="t"/>
          <a:lstStyle/>
          <a:p>
            <a:pPr indent="0" marL="0">
              <a:lnSpc>
                <a:spcPts val="5550"/>
              </a:lnSpc>
              <a:buNone/>
            </a:pPr>
            <a:r>
              <a:rPr lang="en-US" sz="4450" b="1" dirty="0">
                <a:solidFill>
                  <a:srgbClr val="20A77B"/>
                </a:solidFill>
                <a:latin typeface="Inter Bold" pitchFamily="34" charset="0"/>
                <a:ea typeface="Inter Bold" pitchFamily="34" charset="-122"/>
                <a:cs typeface="Inter Bold" pitchFamily="34" charset="-120"/>
              </a:rPr>
              <a:t>3.Exploratory Data Analysis (EDA)</a:t>
            </a:r>
            <a:endParaRPr lang="en-US" sz="4450" dirty="0"/>
          </a:p>
        </p:txBody>
      </p:sp>
      <p:sp>
        <p:nvSpPr>
          <p:cNvPr id="4" name="Text 1"/>
          <p:cNvSpPr/>
          <p:nvPr/>
        </p:nvSpPr>
        <p:spPr>
          <a:xfrm>
            <a:off x="7599521" y="3938945"/>
            <a:ext cx="6244709" cy="362903"/>
          </a:xfrm>
          <a:prstGeom prst="rect">
            <a:avLst/>
          </a:prstGeom>
          <a:noFill/>
          <a:ln/>
        </p:spPr>
        <p:txBody>
          <a:bodyPr wrap="none" lIns="0" tIns="0" rIns="0" bIns="0" rtlCol="0" anchor="t"/>
          <a:lstStyle/>
          <a:p>
            <a:pPr indent="0" marL="0">
              <a:lnSpc>
                <a:spcPts val="2850"/>
              </a:lnSpc>
              <a:buNone/>
            </a:pPr>
            <a:r>
              <a:rPr lang="en-US" sz="1750" b="1" dirty="0">
                <a:solidFill>
                  <a:srgbClr val="464646"/>
                </a:solidFill>
                <a:latin typeface="Inter" pitchFamily="34" charset="0"/>
                <a:ea typeface="Inter" pitchFamily="34" charset="-122"/>
                <a:cs typeface="Inter" pitchFamily="34" charset="-120"/>
              </a:rPr>
              <a:t>Key activities in EDA include</a:t>
            </a:r>
            <a:endParaRPr lang="en-US" sz="1750" dirty="0"/>
          </a:p>
        </p:txBody>
      </p:sp>
      <p:sp>
        <p:nvSpPr>
          <p:cNvPr id="5" name="Text 2"/>
          <p:cNvSpPr/>
          <p:nvPr/>
        </p:nvSpPr>
        <p:spPr>
          <a:xfrm>
            <a:off x="7599521" y="4505920"/>
            <a:ext cx="6244709" cy="1451610"/>
          </a:xfrm>
          <a:prstGeom prst="rect">
            <a:avLst/>
          </a:prstGeom>
          <a:noFill/>
          <a:ln/>
        </p:spPr>
        <p:txBody>
          <a:bodyPr wrap="square" lIns="0" tIns="0" rIns="0" bIns="0" rtlCol="0" anchor="t"/>
          <a:lstStyle/>
          <a:p>
            <a:pPr indent="0" marL="0">
              <a:lnSpc>
                <a:spcPts val="2850"/>
              </a:lnSpc>
              <a:buNone/>
            </a:pPr>
            <a:r>
              <a:rPr lang="en-US" sz="1750" i="1" dirty="0">
                <a:solidFill>
                  <a:srgbClr val="000000"/>
                </a:solidFill>
                <a:latin typeface="Inter" pitchFamily="34" charset="0"/>
                <a:ea typeface="Inter" pitchFamily="34" charset="-122"/>
                <a:cs typeface="Inter" pitchFamily="34" charset="-120"/>
              </a:rPr>
              <a:t>The goal of EDA is to understand the data’s underlying patterns, detect anomalies, test hypotheses, and check assumptions. It helps identify relationships, trends, and areas that require further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59381" y="596622"/>
            <a:ext cx="10063877" cy="542449"/>
          </a:xfrm>
          <a:prstGeom prst="rect">
            <a:avLst/>
          </a:prstGeom>
          <a:noFill/>
          <a:ln/>
        </p:spPr>
        <p:txBody>
          <a:bodyPr wrap="none" lIns="0" tIns="0" rIns="0" bIns="0" rtlCol="0" anchor="t"/>
          <a:lstStyle/>
          <a:p>
            <a:pPr indent="0" marL="0">
              <a:lnSpc>
                <a:spcPts val="4250"/>
              </a:lnSpc>
              <a:buNone/>
            </a:pPr>
            <a:r>
              <a:rPr lang="en-US" sz="3400" b="1" dirty="0">
                <a:solidFill>
                  <a:srgbClr val="20A77B"/>
                </a:solidFill>
                <a:latin typeface="Inter Bold" pitchFamily="34" charset="0"/>
                <a:ea typeface="Inter Bold" pitchFamily="34" charset="-122"/>
                <a:cs typeface="Inter Bold" pitchFamily="34" charset="-120"/>
              </a:rPr>
              <a:t>3.1 </a:t>
            </a:r>
            <a:pPr indent="0" marL="0">
              <a:lnSpc>
                <a:spcPts val="4250"/>
              </a:lnSpc>
              <a:buNone/>
            </a:pPr>
            <a:r>
              <a:rPr lang="en-US" sz="3400" b="1" dirty="0">
                <a:solidFill>
                  <a:srgbClr val="20A77B"/>
                </a:solidFill>
                <a:latin typeface="Inter Bold" pitchFamily="34" charset="0"/>
                <a:ea typeface="Inter Bold" pitchFamily="34" charset="-122"/>
                <a:cs typeface="Inter Bold" pitchFamily="34" charset="-120"/>
              </a:rPr>
              <a:t>Customer Spend Distribution with Violin Plot</a:t>
            </a:r>
            <a:endParaRPr lang="en-US" sz="3400" dirty="0"/>
          </a:p>
        </p:txBody>
      </p:sp>
      <p:sp>
        <p:nvSpPr>
          <p:cNvPr id="3" name="Text 1"/>
          <p:cNvSpPr/>
          <p:nvPr/>
        </p:nvSpPr>
        <p:spPr>
          <a:xfrm>
            <a:off x="759381" y="1572935"/>
            <a:ext cx="13111639" cy="694134"/>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464646"/>
                </a:solidFill>
                <a:latin typeface="Inter" pitchFamily="34" charset="0"/>
                <a:ea typeface="Inter" pitchFamily="34" charset="-122"/>
                <a:cs typeface="Inter" pitchFamily="34" charset="-120"/>
              </a:rPr>
              <a:t>Purpose</a:t>
            </a:r>
            <a:pPr algn="l" indent="0" marL="0">
              <a:lnSpc>
                <a:spcPts val="2700"/>
              </a:lnSpc>
              <a:buNone/>
            </a:pPr>
            <a:r>
              <a:rPr lang="en-US" sz="1700" dirty="0">
                <a:solidFill>
                  <a:srgbClr val="464646"/>
                </a:solidFill>
                <a:latin typeface="Inter" pitchFamily="34" charset="0"/>
                <a:ea typeface="Inter" pitchFamily="34" charset="-122"/>
                <a:cs typeface="Inter" pitchFamily="34" charset="-120"/>
              </a:rPr>
              <a:t>: This plot shows the distribution of customer spending, helping to identify the spread of spending amounts and the concentration of customers in different spending brackets.</a:t>
            </a:r>
            <a:endParaRPr lang="en-US" sz="1700" dirty="0"/>
          </a:p>
        </p:txBody>
      </p:sp>
      <p:sp>
        <p:nvSpPr>
          <p:cNvPr id="4" name="Text 2"/>
          <p:cNvSpPr/>
          <p:nvPr/>
        </p:nvSpPr>
        <p:spPr>
          <a:xfrm>
            <a:off x="759381" y="2342912"/>
            <a:ext cx="13111639" cy="694134"/>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464646"/>
                </a:solidFill>
                <a:latin typeface="Inter" pitchFamily="34" charset="0"/>
                <a:ea typeface="Inter" pitchFamily="34" charset="-122"/>
                <a:cs typeface="Inter" pitchFamily="34" charset="-120"/>
              </a:rPr>
              <a:t>insights</a:t>
            </a:r>
            <a:pPr algn="l" indent="0" marL="0">
              <a:lnSpc>
                <a:spcPts val="2700"/>
              </a:lnSpc>
              <a:buNone/>
            </a:pPr>
            <a:r>
              <a:rPr lang="en-US" sz="1700" dirty="0">
                <a:solidFill>
                  <a:srgbClr val="464646"/>
                </a:solidFill>
                <a:latin typeface="Inter" pitchFamily="34" charset="0"/>
                <a:ea typeface="Inter" pitchFamily="34" charset="-122"/>
                <a:cs typeface="Inter" pitchFamily="34" charset="-120"/>
              </a:rPr>
              <a:t>: A violin plot can show the distribution of customer spend across different categories, such as age groups, gender, or location.</a:t>
            </a:r>
            <a:endParaRPr lang="en-US" sz="1700" dirty="0"/>
          </a:p>
        </p:txBody>
      </p:sp>
      <p:pic>
        <p:nvPicPr>
          <p:cNvPr id="5" name="Image 0" descr="preencoded.png">    </p:cNvPr>
          <p:cNvPicPr>
            <a:picLocks noChangeAspect="1"/>
          </p:cNvPicPr>
          <p:nvPr/>
        </p:nvPicPr>
        <p:blipFill>
          <a:blip r:embed="rId1"/>
          <a:stretch>
            <a:fillRect/>
          </a:stretch>
        </p:blipFill>
        <p:spPr>
          <a:xfrm>
            <a:off x="759381" y="3281124"/>
            <a:ext cx="8100655" cy="43538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57357" y="596622"/>
            <a:ext cx="6983968" cy="338138"/>
          </a:xfrm>
          <a:prstGeom prst="rect">
            <a:avLst/>
          </a:prstGeom>
          <a:noFill/>
          <a:ln/>
        </p:spPr>
        <p:txBody>
          <a:bodyPr wrap="none" lIns="0" tIns="0" rIns="0" bIns="0" rtlCol="0" anchor="t"/>
          <a:lstStyle/>
          <a:p>
            <a:pPr indent="0" marL="0">
              <a:lnSpc>
                <a:spcPts val="2650"/>
              </a:lnSpc>
              <a:buNone/>
            </a:pPr>
            <a:r>
              <a:rPr lang="en-US" sz="2100" b="1" dirty="0">
                <a:solidFill>
                  <a:srgbClr val="20A77B"/>
                </a:solidFill>
                <a:latin typeface="Inter Bold" pitchFamily="34" charset="0"/>
                <a:ea typeface="Inter Bold" pitchFamily="34" charset="-122"/>
                <a:cs typeface="Inter Bold" pitchFamily="34" charset="-120"/>
              </a:rPr>
              <a:t>3.2 Stacked Area Chart of Sales by Region Over Time</a:t>
            </a:r>
            <a:endParaRPr lang="en-US" sz="2100" dirty="0"/>
          </a:p>
        </p:txBody>
      </p:sp>
      <p:sp>
        <p:nvSpPr>
          <p:cNvPr id="3" name="Text 1"/>
          <p:cNvSpPr/>
          <p:nvPr/>
        </p:nvSpPr>
        <p:spPr>
          <a:xfrm>
            <a:off x="757357" y="1367552"/>
            <a:ext cx="13115687" cy="692467"/>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464646"/>
                </a:solidFill>
                <a:latin typeface="Inter" pitchFamily="34" charset="0"/>
                <a:ea typeface="Inter" pitchFamily="34" charset="-122"/>
                <a:cs typeface="Inter" pitchFamily="34" charset="-120"/>
              </a:rPr>
              <a:t>Purpose</a:t>
            </a:r>
            <a:pPr algn="l" indent="0" marL="0">
              <a:lnSpc>
                <a:spcPts val="2700"/>
              </a:lnSpc>
              <a:buNone/>
            </a:pPr>
            <a:r>
              <a:rPr lang="en-US" sz="1700" dirty="0">
                <a:solidFill>
                  <a:srgbClr val="464646"/>
                </a:solidFill>
                <a:latin typeface="Inter" pitchFamily="34" charset="0"/>
                <a:ea typeface="Inter" pitchFamily="34" charset="-122"/>
                <a:cs typeface="Inter" pitchFamily="34" charset="-120"/>
              </a:rPr>
              <a:t>: The chart visualizes how sales vary by region over time, allowing us to track trends and identify seasonal patterns or regional performance differences.</a:t>
            </a:r>
            <a:endParaRPr lang="en-US" sz="1700" dirty="0"/>
          </a:p>
        </p:txBody>
      </p:sp>
      <p:sp>
        <p:nvSpPr>
          <p:cNvPr id="4" name="Text 2"/>
          <p:cNvSpPr/>
          <p:nvPr/>
        </p:nvSpPr>
        <p:spPr>
          <a:xfrm>
            <a:off x="757357" y="2135743"/>
            <a:ext cx="13115687" cy="346234"/>
          </a:xfrm>
          <a:prstGeom prst="rect">
            <a:avLst/>
          </a:prstGeom>
          <a:noFill/>
          <a:ln/>
        </p:spPr>
        <p:txBody>
          <a:bodyPr wrap="none" lIns="0" tIns="0" rIns="0" bIns="0" rtlCol="0" anchor="t"/>
          <a:lstStyle/>
          <a:p>
            <a:pPr algn="l" marL="342900" indent="-342900">
              <a:lnSpc>
                <a:spcPts val="2700"/>
              </a:lnSpc>
              <a:buSzPct val="100000"/>
              <a:buChar char="•"/>
            </a:pPr>
            <a:r>
              <a:rPr lang="en-US" sz="1700" b="1" dirty="0">
                <a:solidFill>
                  <a:srgbClr val="464646"/>
                </a:solidFill>
                <a:latin typeface="Inter" pitchFamily="34" charset="0"/>
                <a:ea typeface="Inter" pitchFamily="34" charset="-122"/>
                <a:cs typeface="Inter" pitchFamily="34" charset="-120"/>
              </a:rPr>
              <a:t>Insights</a:t>
            </a:r>
            <a:pPr algn="l" indent="0" marL="0">
              <a:lnSpc>
                <a:spcPts val="2700"/>
              </a:lnSpc>
              <a:buNone/>
            </a:pPr>
            <a:r>
              <a:rPr lang="en-US" sz="1700" dirty="0">
                <a:solidFill>
                  <a:srgbClr val="464646"/>
                </a:solidFill>
                <a:latin typeface="Inter" pitchFamily="34" charset="0"/>
                <a:ea typeface="Inter" pitchFamily="34" charset="-122"/>
                <a:cs typeface="Inter" pitchFamily="34" charset="-120"/>
              </a:rPr>
              <a:t>: generate the most revenue, highlighting top-performing categories.</a:t>
            </a:r>
            <a:endParaRPr lang="en-US" sz="1700" dirty="0"/>
          </a:p>
        </p:txBody>
      </p:sp>
      <p:pic>
        <p:nvPicPr>
          <p:cNvPr id="5" name="Image 0" descr="preencoded.png">    </p:cNvPr>
          <p:cNvPicPr>
            <a:picLocks noChangeAspect="1"/>
          </p:cNvPicPr>
          <p:nvPr/>
        </p:nvPicPr>
        <p:blipFill>
          <a:blip r:embed="rId1"/>
          <a:stretch>
            <a:fillRect/>
          </a:stretch>
        </p:blipFill>
        <p:spPr>
          <a:xfrm>
            <a:off x="757357" y="2725341"/>
            <a:ext cx="7105293" cy="49076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82347" y="537329"/>
            <a:ext cx="5534025" cy="304562"/>
          </a:xfrm>
          <a:prstGeom prst="rect">
            <a:avLst/>
          </a:prstGeom>
          <a:noFill/>
          <a:ln/>
        </p:spPr>
        <p:txBody>
          <a:bodyPr wrap="none" lIns="0" tIns="0" rIns="0" bIns="0" rtlCol="0" anchor="t"/>
          <a:lstStyle/>
          <a:p>
            <a:pPr indent="0" marL="0">
              <a:lnSpc>
                <a:spcPts val="2350"/>
              </a:lnSpc>
              <a:buNone/>
            </a:pPr>
            <a:r>
              <a:rPr lang="en-US" sz="1900" b="1" dirty="0">
                <a:solidFill>
                  <a:srgbClr val="20A77B"/>
                </a:solidFill>
                <a:latin typeface="Inter Bold" pitchFamily="34" charset="0"/>
                <a:ea typeface="Inter Bold" pitchFamily="34" charset="-122"/>
                <a:cs typeface="Inter Bold" pitchFamily="34" charset="-120"/>
              </a:rPr>
              <a:t>3.3 Circular Bar Plot of Product Category Sales</a:t>
            </a:r>
            <a:endParaRPr lang="en-US" sz="1900" dirty="0"/>
          </a:p>
        </p:txBody>
      </p:sp>
      <p:sp>
        <p:nvSpPr>
          <p:cNvPr id="3" name="Text 1"/>
          <p:cNvSpPr/>
          <p:nvPr/>
        </p:nvSpPr>
        <p:spPr>
          <a:xfrm>
            <a:off x="682347" y="1231821"/>
            <a:ext cx="13265706" cy="623887"/>
          </a:xfrm>
          <a:prstGeom prst="rect">
            <a:avLst/>
          </a:prstGeom>
          <a:noFill/>
          <a:ln/>
        </p:spPr>
        <p:txBody>
          <a:bodyPr wrap="square" lIns="0" tIns="0" rIns="0" bIns="0" rtlCol="0" anchor="t"/>
          <a:lstStyle/>
          <a:p>
            <a:pPr algn="l" marL="342900" indent="-342900">
              <a:lnSpc>
                <a:spcPts val="2450"/>
              </a:lnSpc>
              <a:buSzPct val="100000"/>
              <a:buChar char="•"/>
            </a:pPr>
            <a:r>
              <a:rPr lang="en-US" sz="1500" b="1" dirty="0">
                <a:solidFill>
                  <a:srgbClr val="464646"/>
                </a:solidFill>
                <a:latin typeface="Inter" pitchFamily="34" charset="0"/>
                <a:ea typeface="Inter" pitchFamily="34" charset="-122"/>
                <a:cs typeface="Inter" pitchFamily="34" charset="-120"/>
              </a:rPr>
              <a:t>Purpose:</a:t>
            </a:r>
            <a:pPr algn="l" indent="0" marL="0">
              <a:lnSpc>
                <a:spcPts val="2450"/>
              </a:lnSpc>
              <a:buNone/>
            </a:pPr>
            <a:r>
              <a:rPr lang="en-US" sz="1500" dirty="0">
                <a:solidFill>
                  <a:srgbClr val="464646"/>
                </a:solidFill>
                <a:latin typeface="Inter" pitchFamily="34" charset="0"/>
                <a:ea typeface="Inter" pitchFamily="34" charset="-122"/>
                <a:cs typeface="Inter" pitchFamily="34" charset="-120"/>
              </a:rPr>
              <a:t> This plot provides a clear, circular view of the sales distribution across different product categories, making it easy to identify which categories perform the best.</a:t>
            </a:r>
            <a:endParaRPr lang="en-US" sz="1500" dirty="0"/>
          </a:p>
        </p:txBody>
      </p:sp>
      <p:sp>
        <p:nvSpPr>
          <p:cNvPr id="4" name="Text 2"/>
          <p:cNvSpPr/>
          <p:nvPr/>
        </p:nvSpPr>
        <p:spPr>
          <a:xfrm>
            <a:off x="682347" y="1923931"/>
            <a:ext cx="13265706" cy="623887"/>
          </a:xfrm>
          <a:prstGeom prst="rect">
            <a:avLst/>
          </a:prstGeom>
          <a:noFill/>
          <a:ln/>
        </p:spPr>
        <p:txBody>
          <a:bodyPr wrap="square" lIns="0" tIns="0" rIns="0" bIns="0" rtlCol="0" anchor="t"/>
          <a:lstStyle/>
          <a:p>
            <a:pPr algn="l" marL="342900" indent="-342900">
              <a:lnSpc>
                <a:spcPts val="2450"/>
              </a:lnSpc>
              <a:buSzPct val="100000"/>
              <a:buChar char="•"/>
            </a:pPr>
            <a:r>
              <a:rPr lang="en-US" sz="1500" b="1" dirty="0">
                <a:solidFill>
                  <a:srgbClr val="464646"/>
                </a:solidFill>
                <a:latin typeface="Inter" pitchFamily="34" charset="0"/>
                <a:ea typeface="Inter" pitchFamily="34" charset="-122"/>
                <a:cs typeface="Inter" pitchFamily="34" charset="-120"/>
              </a:rPr>
              <a:t>Insights:</a:t>
            </a:r>
            <a:pPr algn="l" indent="0" marL="0">
              <a:lnSpc>
                <a:spcPts val="2450"/>
              </a:lnSpc>
              <a:buNone/>
            </a:pPr>
            <a:r>
              <a:rPr lang="en-US" sz="1500" dirty="0">
                <a:solidFill>
                  <a:srgbClr val="464646"/>
                </a:solidFill>
                <a:latin typeface="Inter" pitchFamily="34" charset="0"/>
                <a:ea typeface="Inter" pitchFamily="34" charset="-122"/>
                <a:cs typeface="Inter" pitchFamily="34" charset="-120"/>
              </a:rPr>
              <a:t> The circular bar plot visually represents the sales distribution by product category, highlighting that </a:t>
            </a:r>
            <a:pPr algn="l" indent="0" marL="0">
              <a:lnSpc>
                <a:spcPts val="2450"/>
              </a:lnSpc>
              <a:buNone/>
            </a:pPr>
            <a:r>
              <a:rPr lang="en-US" sz="1500" dirty="0">
                <a:solidFill>
                  <a:srgbClr val="20A77B"/>
                </a:solidFill>
                <a:latin typeface="Inter" pitchFamily="34" charset="0"/>
                <a:ea typeface="Inter" pitchFamily="34" charset="-122"/>
                <a:cs typeface="Inter" pitchFamily="34" charset="-120"/>
              </a:rPr>
              <a:t>Computer products</a:t>
            </a:r>
            <a:pPr algn="l" indent="0" marL="0">
              <a:lnSpc>
                <a:spcPts val="2450"/>
              </a:lnSpc>
              <a:buNone/>
            </a:pPr>
            <a:r>
              <a:rPr lang="en-US" sz="1500" dirty="0">
                <a:solidFill>
                  <a:srgbClr val="464646"/>
                </a:solidFill>
                <a:latin typeface="Inter" pitchFamily="34" charset="0"/>
                <a:ea typeface="Inter" pitchFamily="34" charset="-122"/>
                <a:cs typeface="Inter" pitchFamily="34" charset="-120"/>
              </a:rPr>
              <a:t> have the</a:t>
            </a:r>
            <a:pPr algn="l" indent="0" marL="0">
              <a:lnSpc>
                <a:spcPts val="2450"/>
              </a:lnSpc>
              <a:buNone/>
            </a:pPr>
            <a:r>
              <a:rPr lang="en-US" sz="1500" dirty="0">
                <a:solidFill>
                  <a:srgbClr val="20A77B"/>
                </a:solidFill>
                <a:latin typeface="Inter" pitchFamily="34" charset="0"/>
                <a:ea typeface="Inter" pitchFamily="34" charset="-122"/>
                <a:cs typeface="Inter" pitchFamily="34" charset="-120"/>
              </a:rPr>
              <a:t> highest demand </a:t>
            </a:r>
            <a:pPr algn="l" indent="0" marL="0">
              <a:lnSpc>
                <a:spcPts val="2450"/>
              </a:lnSpc>
              <a:buNone/>
            </a:pPr>
            <a:r>
              <a:rPr lang="en-US" sz="1500" dirty="0">
                <a:solidFill>
                  <a:srgbClr val="464646"/>
                </a:solidFill>
                <a:latin typeface="Inter" pitchFamily="34" charset="0"/>
                <a:ea typeface="Inter" pitchFamily="34" charset="-122"/>
                <a:cs typeface="Inter" pitchFamily="34" charset="-120"/>
              </a:rPr>
              <a:t>and perform the best in terms of sales.</a:t>
            </a:r>
            <a:endParaRPr lang="en-US" sz="1500" dirty="0"/>
          </a:p>
        </p:txBody>
      </p:sp>
      <p:pic>
        <p:nvPicPr>
          <p:cNvPr id="5" name="Image 0" descr="preencoded.png">    </p:cNvPr>
          <p:cNvPicPr>
            <a:picLocks noChangeAspect="1"/>
          </p:cNvPicPr>
          <p:nvPr/>
        </p:nvPicPr>
        <p:blipFill>
          <a:blip r:embed="rId1"/>
          <a:stretch>
            <a:fillRect/>
          </a:stretch>
        </p:blipFill>
        <p:spPr>
          <a:xfrm>
            <a:off x="682347" y="2767132"/>
            <a:ext cx="5210413" cy="4925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41628" y="648772"/>
            <a:ext cx="5391626" cy="572810"/>
          </a:xfrm>
          <a:prstGeom prst="rect">
            <a:avLst/>
          </a:prstGeom>
          <a:noFill/>
          <a:ln/>
        </p:spPr>
        <p:txBody>
          <a:bodyPr wrap="none" lIns="0" tIns="0" rIns="0" bIns="0" rtlCol="0" anchor="t"/>
          <a:lstStyle/>
          <a:p>
            <a:pPr indent="0" marL="0">
              <a:lnSpc>
                <a:spcPts val="4500"/>
              </a:lnSpc>
              <a:buNone/>
            </a:pPr>
            <a:r>
              <a:rPr lang="en-US" sz="3600" b="1" dirty="0">
                <a:solidFill>
                  <a:srgbClr val="20A77B"/>
                </a:solidFill>
                <a:latin typeface="Inter Bold" pitchFamily="34" charset="0"/>
                <a:ea typeface="Inter Bold" pitchFamily="34" charset="-122"/>
                <a:cs typeface="Inter Bold" pitchFamily="34" charset="-120"/>
              </a:rPr>
              <a:t>3.4 Seasonality of Sales</a:t>
            </a:r>
            <a:endParaRPr lang="en-US" sz="3600" dirty="0"/>
          </a:p>
        </p:txBody>
      </p:sp>
      <p:sp>
        <p:nvSpPr>
          <p:cNvPr id="3" name="Text 1"/>
          <p:cNvSpPr/>
          <p:nvPr/>
        </p:nvSpPr>
        <p:spPr>
          <a:xfrm>
            <a:off x="641628" y="1588175"/>
            <a:ext cx="13347144" cy="586740"/>
          </a:xfrm>
          <a:prstGeom prst="rect">
            <a:avLst/>
          </a:prstGeom>
          <a:noFill/>
          <a:ln/>
        </p:spPr>
        <p:txBody>
          <a:bodyPr wrap="square" lIns="0" tIns="0" rIns="0" bIns="0" rtlCol="0" anchor="t"/>
          <a:lstStyle/>
          <a:p>
            <a:pPr indent="0" marL="0">
              <a:lnSpc>
                <a:spcPts val="2300"/>
              </a:lnSpc>
              <a:buNone/>
            </a:pPr>
            <a:r>
              <a:rPr lang="en-US" sz="1400" b="1" dirty="0">
                <a:solidFill>
                  <a:srgbClr val="464646"/>
                </a:solidFill>
                <a:latin typeface="Inter" pitchFamily="34" charset="0"/>
                <a:ea typeface="Inter" pitchFamily="34" charset="-122"/>
                <a:cs typeface="Inter" pitchFamily="34" charset="-120"/>
              </a:rPr>
              <a:t>Purpose</a:t>
            </a:r>
            <a:pPr indent="0" marL="0">
              <a:lnSpc>
                <a:spcPts val="2300"/>
              </a:lnSpc>
              <a:buNone/>
            </a:pPr>
            <a:r>
              <a:rPr lang="en-US" sz="1400" dirty="0">
                <a:solidFill>
                  <a:srgbClr val="464646"/>
                </a:solidFill>
                <a:latin typeface="Inter" pitchFamily="34" charset="0"/>
                <a:ea typeface="Inter" pitchFamily="34" charset="-122"/>
                <a:cs typeface="Inter" pitchFamily="34" charset="-120"/>
              </a:rPr>
              <a:t>: The purpose of this plot is to analyze the seasonal variations in sales by plotting sales data over time, such as monthly or quarterly, to identify trends and patterns that recur at specific times of the year.</a:t>
            </a:r>
            <a:endParaRPr lang="en-US" sz="1400" dirty="0"/>
          </a:p>
        </p:txBody>
      </p:sp>
      <p:sp>
        <p:nvSpPr>
          <p:cNvPr id="4" name="Text 2"/>
          <p:cNvSpPr/>
          <p:nvPr/>
        </p:nvSpPr>
        <p:spPr>
          <a:xfrm>
            <a:off x="641628" y="2381131"/>
            <a:ext cx="13347144" cy="586740"/>
          </a:xfrm>
          <a:prstGeom prst="rect">
            <a:avLst/>
          </a:prstGeom>
          <a:noFill/>
          <a:ln/>
        </p:spPr>
        <p:txBody>
          <a:bodyPr wrap="square" lIns="0" tIns="0" rIns="0" bIns="0" rtlCol="0" anchor="t"/>
          <a:lstStyle/>
          <a:p>
            <a:pPr indent="0" marL="0">
              <a:lnSpc>
                <a:spcPts val="2300"/>
              </a:lnSpc>
              <a:buNone/>
            </a:pPr>
            <a:r>
              <a:rPr lang="en-US" sz="1400" b="1" dirty="0">
                <a:solidFill>
                  <a:srgbClr val="464646"/>
                </a:solidFill>
                <a:latin typeface="Inter" pitchFamily="34" charset="0"/>
                <a:ea typeface="Inter" pitchFamily="34" charset="-122"/>
                <a:cs typeface="Inter" pitchFamily="34" charset="-120"/>
              </a:rPr>
              <a:t>Insights</a:t>
            </a:r>
            <a:pPr indent="0" marL="0">
              <a:lnSpc>
                <a:spcPts val="2300"/>
              </a:lnSpc>
              <a:buNone/>
            </a:pPr>
            <a:r>
              <a:rPr lang="en-US" sz="1400" dirty="0">
                <a:solidFill>
                  <a:srgbClr val="464646"/>
                </a:solidFill>
                <a:latin typeface="Inter" pitchFamily="34" charset="0"/>
                <a:ea typeface="Inter" pitchFamily="34" charset="-122"/>
                <a:cs typeface="Inter" pitchFamily="34" charset="-120"/>
              </a:rPr>
              <a:t>: The seasonality plot highlights periods of high and low sales throughout the year, allowing businesses to identify peak sales periods (such as holidays or end-of-year spikes) and slow periods. This helps in planning promotions, inventory, and resource allocation more effectively.</a:t>
            </a:r>
            <a:endParaRPr lang="en-US" sz="1400" dirty="0"/>
          </a:p>
        </p:txBody>
      </p:sp>
      <p:pic>
        <p:nvPicPr>
          <p:cNvPr id="5" name="Image 0" descr="preencoded.png">    </p:cNvPr>
          <p:cNvPicPr>
            <a:picLocks noChangeAspect="1"/>
          </p:cNvPicPr>
          <p:nvPr/>
        </p:nvPicPr>
        <p:blipFill>
          <a:blip r:embed="rId1"/>
          <a:stretch>
            <a:fillRect/>
          </a:stretch>
        </p:blipFill>
        <p:spPr>
          <a:xfrm>
            <a:off x="641628" y="3174087"/>
            <a:ext cx="6735485" cy="440674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2024-11-13T17:59:12Z</dcterms:created>
  <dcterms:modified xsi:type="dcterms:W3CDTF">2024-11-13T17:59:12Z</dcterms:modified>
</cp:coreProperties>
</file>