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DM Sans Medium"/>
      <p:regular r:id="rId17"/>
    </p:embeddedFont>
    <p:embeddedFont>
      <p:font typeface="DM Sans Medium"/>
      <p:regular r:id="rId18"/>
    </p:embeddedFont>
    <p:embeddedFont>
      <p:font typeface="DM Sans Medium"/>
      <p:regular r:id="rId19"/>
    </p:embeddedFont>
    <p:embeddedFont>
      <p:font typeface="DM Sans Medium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60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i="1" dirty="0">
                <a:solidFill>
                  <a:srgbClr val="AFCB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Microsoft : Classifying Cybersecurity Incidents with Machine Learning</a:t>
            </a:r>
            <a:endParaRPr lang="en-US" sz="4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610"/>
            <a:ext cx="75510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 and Future Work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2995017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7882" y="3259336"/>
            <a:ext cx="9298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3221831"/>
            <a:ext cx="14917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816072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859649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2639" y="4036814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4086463"/>
            <a:ext cx="46546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Successfully Implemented Pipeline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724281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0258" y="4901446"/>
            <a:ext cx="1683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951095"/>
            <a:ext cx="30632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High Training Accuracy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545336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588913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66329" y="5766078"/>
            <a:ext cx="17597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815727"/>
            <a:ext cx="30646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Areas for Improvement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97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138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4" name="Text 2"/>
          <p:cNvSpPr/>
          <p:nvPr/>
        </p:nvSpPr>
        <p:spPr>
          <a:xfrm>
            <a:off x="993100" y="3398877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13867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Preprocess and Clean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15861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Preprocess and clean large-scale incident data (1.3M rows).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3138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8" name="Text 6"/>
          <p:cNvSpPr/>
          <p:nvPr/>
        </p:nvSpPr>
        <p:spPr>
          <a:xfrm>
            <a:off x="5373886" y="3398877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3138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80428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Engineer features for better model performance.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3138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2" name="Text 10"/>
          <p:cNvSpPr/>
          <p:nvPr/>
        </p:nvSpPr>
        <p:spPr>
          <a:xfrm>
            <a:off x="9794200" y="3398877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313867"/>
            <a:ext cx="33233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Train and Evaluate Model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80428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 and evaluate a high-performing classification model.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3663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6" name="Text 14"/>
          <p:cNvSpPr/>
          <p:nvPr/>
        </p:nvSpPr>
        <p:spPr>
          <a:xfrm>
            <a:off x="943213" y="5451396"/>
            <a:ext cx="21133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3663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Provide Insights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856803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interpretability and actionable insights from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Dataset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Details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Size: 1,297,443 rows × 39 columns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034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Features: Category, IncidentGrade, EntityType, Hour, DayOfWeek, etc.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532227"/>
            <a:ext cx="36289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Target Variable Distribution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1133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BenignPositive: 2,054,774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6803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TruePositive: 1,662,087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2473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FalsePositive: 1,015,782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532227"/>
            <a:ext cx="32973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Missing Values Summary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Columns dropped (missing &gt;50%): ActionGrouped, ResourceType, etc.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Imputed numerical and categorical columns with median/mode.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61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Preprocessing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25065"/>
            <a:ext cx="4196358" cy="2894648"/>
          </a:xfrm>
          <a:prstGeom prst="roundRect">
            <a:avLst>
              <a:gd name="adj" fmla="val 1175"/>
            </a:avLst>
          </a:prstGeom>
          <a:solidFill>
            <a:srgbClr val="4C505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142298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Removed duplicates (0 rows).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64128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Handled missing values by imputation.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425065"/>
            <a:ext cx="4196358" cy="2894648"/>
          </a:xfrm>
          <a:prstGeom prst="roundRect">
            <a:avLst>
              <a:gd name="adj" fmla="val 1175"/>
            </a:avLst>
          </a:prstGeom>
          <a:solidFill>
            <a:srgbClr val="4C5052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Outlier Removal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314229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IQR method for numerical features.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2425065"/>
            <a:ext cx="4196358" cy="2894648"/>
          </a:xfrm>
          <a:prstGeom prst="roundRect">
            <a:avLst>
              <a:gd name="adj" fmla="val 1175"/>
            </a:avLst>
          </a:prstGeom>
          <a:solidFill>
            <a:srgbClr val="4C5052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314229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Extracted temporal features: Year, Month, Hour, DayOfWeek.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66948" y="4004191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Encoded categorical features with Label Encoding and One-Hot Encoding.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5546527"/>
            <a:ext cx="13042821" cy="1306949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15" name="Text 13"/>
          <p:cNvSpPr/>
          <p:nvPr/>
        </p:nvSpPr>
        <p:spPr>
          <a:xfrm>
            <a:off x="1020604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Scaling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020604" y="6263759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Min-Max Scaling to numerical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503"/>
            <a:ext cx="68564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Choosing the Right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Model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Chosen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careful evaluation, we selected 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Classifier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our machine learning model.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Why Random Forest?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977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large, complex datasets efficiently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to overfitting through ensemble learning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valuable feature importance insights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039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Performs exceptionally well on imbalanced data with SMOTE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5542359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Training Process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6" name="Text 4"/>
          <p:cNvSpPr/>
          <p:nvPr/>
        </p:nvSpPr>
        <p:spPr>
          <a:xfrm>
            <a:off x="7260610" y="2078117"/>
            <a:ext cx="10906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75930" y="1967389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 data into train and test sets.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9" name="Shape 7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0" name="Text 8"/>
          <p:cNvSpPr/>
          <p:nvPr/>
        </p:nvSpPr>
        <p:spPr>
          <a:xfrm>
            <a:off x="7219295" y="3186589"/>
            <a:ext cx="19181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8534519" y="3075861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Addressed class imbalance using SMOTE.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4" name="Text 12"/>
          <p:cNvSpPr/>
          <p:nvPr/>
        </p:nvSpPr>
        <p:spPr>
          <a:xfrm>
            <a:off x="7216438" y="4184213"/>
            <a:ext cx="197525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775930" y="407348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Conducted hyperparameter tuning via GridSearchCV.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8" name="Text 16"/>
          <p:cNvSpPr/>
          <p:nvPr/>
        </p:nvSpPr>
        <p:spPr>
          <a:xfrm>
            <a:off x="7211913" y="5181838"/>
            <a:ext cx="206454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8534519" y="507111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Evaluated model with cross-validation (F1 score metric).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21" name="Shape 19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22" name="Text 20"/>
          <p:cNvSpPr/>
          <p:nvPr/>
        </p:nvSpPr>
        <p:spPr>
          <a:xfrm>
            <a:off x="7213104" y="6179463"/>
            <a:ext cx="20419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5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775930" y="606873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Saved the best-performing model for testing.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448"/>
            <a:ext cx="5146953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Test Dataset Workflow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3339" y="1636157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 and Preprocessing (same as training).</a:t>
            </a:r>
            <a:endParaRPr lang="en-US" sz="15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53339" y="3198971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alignment with training dataset.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53339" y="4761786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Loaded saved model for predictions.</a:t>
            </a:r>
            <a:endParaRPr lang="en-US" sz="15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953339" y="6324600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Evaluated test performance.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Challenges Faced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28897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Class Imbalance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573185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Solved using SMOTE.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228897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High Missing Values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3573185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Dropped columns (&gt;50%) and imputed remaining.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28897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Overfitting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3573185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Addressed with cross-validation and hyperparameter tuning.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5773222"/>
            <a:ext cx="3175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Temporal Data Handling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93790" y="626364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Extracted features like Hour, DayOfWeek, etc.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81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Final 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40474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96%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3872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Train F1 Score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485221" y="2840474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59%</a:t>
            </a:r>
            <a:endParaRPr lang="en-US" sz="5850" dirty="0"/>
          </a:p>
        </p:txBody>
      </p:sp>
      <p:sp>
        <p:nvSpPr>
          <p:cNvPr id="6" name="Text 4"/>
          <p:cNvSpPr/>
          <p:nvPr/>
        </p:nvSpPr>
        <p:spPr>
          <a:xfrm>
            <a:off x="9243298" y="3872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Test F1 Score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4817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099804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AFCBF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Reason for Difference: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Despite performing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cross-validation and hyperparameter tuning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RandomSearch to prevent overfitting, 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consistently overfit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Running adjustments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took 3–4 hours due to the large dataset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making local execution challenging. Applying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SMOTE further increased runtime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but did not resolve the overfitting issue.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2024-12-22T13:17:34Z</dcterms:created>
  <dcterms:modified xsi:type="dcterms:W3CDTF">2024-12-22T13:17:34Z</dcterms:modified>
</cp:coreProperties>
</file>