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Quattrocento"/>
      <p:regular r:id="rId16"/>
    </p:embeddedFont>
    <p:embeddedFont>
      <p:font typeface="Quattrocento"/>
      <p:regular r:id="rId17"/>
    </p:embeddedFont>
    <p:embeddedFont>
      <p:font typeface="Quattrocento"/>
      <p:regular r:id="rId18"/>
    </p:embeddedFont>
    <p:embeddedFont>
      <p:font typeface="Quattrocen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723311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Sentiment Analysis of Tweets using DistilBERT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490317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project involves building a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sentiment analysis application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using: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34006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Fine-tuned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DistilBERT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model for text classification.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48067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Gradio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for an interactive web-based user interface.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27351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Hugging Face Spaces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for deployment and hosting.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324124" y="5740241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app predicts sentiment probabilities: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Positive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Neutral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and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Negative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8429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047286"/>
            <a:ext cx="12954952" cy="1055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Goal: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
</a:t>
            </a:r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Create a real-time sentiment analysis application for textual data using a fine-tuned machine learning model.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46210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Challenges: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92883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Predicting sentiments (Negative, Neutral, Positive) with high accuracy.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39555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Developing an intuitive user interface for end users.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86228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Handling duplicate data and improving model performance.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6680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 Overview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129796"/>
            <a:ext cx="4158734" cy="3032879"/>
          </a:xfrm>
          <a:prstGeom prst="roundRect">
            <a:avLst>
              <a:gd name="adj" fmla="val 1184"/>
            </a:avLst>
          </a:prstGeom>
          <a:solidFill>
            <a:srgbClr val="315251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336911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Source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77039" y="3864650"/>
            <a:ext cx="368010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Twitter data with sentiments.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3129796"/>
            <a:ext cx="4158734" cy="3032879"/>
          </a:xfrm>
          <a:prstGeom prst="roundRect">
            <a:avLst>
              <a:gd name="adj" fmla="val 1184"/>
            </a:avLst>
          </a:prstGeom>
          <a:solidFill>
            <a:srgbClr val="315251"/>
          </a:solidFill>
          <a:ln/>
        </p:spPr>
      </p:sp>
      <p:sp>
        <p:nvSpPr>
          <p:cNvPr id="7" name="Text 5"/>
          <p:cNvSpPr/>
          <p:nvPr/>
        </p:nvSpPr>
        <p:spPr>
          <a:xfrm>
            <a:off x="5475089" y="336911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 Details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75089" y="3864650"/>
            <a:ext cx="368010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Shape: 74,681 rows, 4 columns. Columns: Tweet\_id, Location, Review, Tweets.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3129796"/>
            <a:ext cx="4158734" cy="3032879"/>
          </a:xfrm>
          <a:prstGeom prst="roundRect">
            <a:avLst>
              <a:gd name="adj" fmla="val 1184"/>
            </a:avLst>
          </a:prstGeom>
          <a:solidFill>
            <a:srgbClr val="315251"/>
          </a:solidFill>
          <a:ln/>
        </p:spPr>
      </p:sp>
      <p:sp>
        <p:nvSpPr>
          <p:cNvPr id="10" name="Text 8"/>
          <p:cNvSpPr/>
          <p:nvPr/>
        </p:nvSpPr>
        <p:spPr>
          <a:xfrm>
            <a:off x="9873139" y="336911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3139" y="3864650"/>
            <a:ext cx="36801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Replaced "Irrelevant" with "Neutral".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9873139" y="4774287"/>
            <a:ext cx="368010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Removed 2,700 duplicate entries. Tokenization using DistilBertTokenizer.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7297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Preprocessing Steps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32493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4" name="Text 2"/>
          <p:cNvSpPr/>
          <p:nvPr/>
        </p:nvSpPr>
        <p:spPr>
          <a:xfrm>
            <a:off x="1047155" y="3425190"/>
            <a:ext cx="1196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33249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Handle Missing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15559" y="3820478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No null values in key columns.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5773" y="332493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8" name="Text 6"/>
          <p:cNvSpPr/>
          <p:nvPr/>
        </p:nvSpPr>
        <p:spPr>
          <a:xfrm>
            <a:off x="5414367" y="3425190"/>
            <a:ext cx="1812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6013609" y="33249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13609" y="3820478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Removed duplicate tweets.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9633823" y="332493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2" name="Text 10"/>
          <p:cNvSpPr/>
          <p:nvPr/>
        </p:nvSpPr>
        <p:spPr>
          <a:xfrm>
            <a:off x="9811107" y="3425190"/>
            <a:ext cx="18383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1658" y="33249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Label Encoding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1658" y="3820478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Mapped sentiments to numerical labels.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837724" y="509504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6" name="Text 14"/>
          <p:cNvSpPr/>
          <p:nvPr/>
        </p:nvSpPr>
        <p:spPr>
          <a:xfrm>
            <a:off x="1021080" y="5195292"/>
            <a:ext cx="17168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615559" y="50950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Train-Test Split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615559" y="5590580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80% for training, 20% for validation.</a:t>
            </a:r>
            <a:endParaRPr lang="en-US" sz="1850" dirty="0"/>
          </a:p>
        </p:txBody>
      </p:sp>
      <p:sp>
        <p:nvSpPr>
          <p:cNvPr id="19" name="Shape 17"/>
          <p:cNvSpPr/>
          <p:nvPr/>
        </p:nvSpPr>
        <p:spPr>
          <a:xfrm>
            <a:off x="7434858" y="509504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20" name="Text 18"/>
          <p:cNvSpPr/>
          <p:nvPr/>
        </p:nvSpPr>
        <p:spPr>
          <a:xfrm>
            <a:off x="7614404" y="5195292"/>
            <a:ext cx="17942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212693" y="50950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Tokenization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212693" y="5590580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Texts converted to token IDs and attention masks with a max length of 128.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601182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Model and Architecture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Pre-trained Model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DistilBERT (base uncased).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Reason for Selection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187785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Lightweight, efficient, and suitable for text classification.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Model Setup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Adjusted for 3-class classification. Used PyTorch for training. GPU Utilization: Enabled for faster processing.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33450"/>
            <a:ext cx="629566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Fine-tuning and Training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24" y="1996440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28341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Hyperparameters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24124" y="3329702"/>
            <a:ext cx="3554730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Learning rate: 2e-5. Batch size: 16. Epochs: 5. Weight decay: 0.01. Mixed precision (fp16).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827" y="1996440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37827" y="28341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Early Stopping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37827" y="3329702"/>
            <a:ext cx="355484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Patience of 2 epochs.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5196840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324124" y="60345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Metrics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324124" y="6530102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Accuracy, Precision, Recall, F1-score.</a:t>
            </a:r>
            <a:endParaRPr lang="en-US" sz="18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7827" y="5196840"/>
            <a:ext cx="598408" cy="59840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37827" y="60345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Training Results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237827" y="6530102"/>
            <a:ext cx="35548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Best Epoch: 4. Accuracy: 92.5%. F1-score: 92.5%.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0377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Evaluation Metrics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906197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0.315</a:t>
            </a:r>
            <a:endParaRPr lang="en-US" sz="6200" dirty="0"/>
          </a:p>
        </p:txBody>
      </p:sp>
      <p:sp>
        <p:nvSpPr>
          <p:cNvPr id="4" name="Text 2"/>
          <p:cNvSpPr/>
          <p:nvPr/>
        </p:nvSpPr>
        <p:spPr>
          <a:xfrm>
            <a:off x="1469112" y="39951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Loss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275659" y="2906197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93.4%</a:t>
            </a:r>
            <a:endParaRPr lang="en-US" sz="6200" dirty="0"/>
          </a:p>
        </p:txBody>
      </p:sp>
      <p:sp>
        <p:nvSpPr>
          <p:cNvPr id="6" name="Text 4"/>
          <p:cNvSpPr/>
          <p:nvPr/>
        </p:nvSpPr>
        <p:spPr>
          <a:xfrm>
            <a:off x="5907048" y="39951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9713595" y="2906197"/>
            <a:ext cx="4079081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93.5%</a:t>
            </a:r>
            <a:endParaRPr lang="en-US" sz="6200" dirty="0"/>
          </a:p>
        </p:txBody>
      </p:sp>
      <p:sp>
        <p:nvSpPr>
          <p:cNvPr id="8" name="Text 6"/>
          <p:cNvSpPr/>
          <p:nvPr/>
        </p:nvSpPr>
        <p:spPr>
          <a:xfrm>
            <a:off x="10344983" y="39951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37724" y="5184815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93.4%</a:t>
            </a:r>
            <a:endParaRPr lang="en-US" sz="6200" dirty="0"/>
          </a:p>
        </p:txBody>
      </p:sp>
      <p:sp>
        <p:nvSpPr>
          <p:cNvPr id="10" name="Text 8"/>
          <p:cNvSpPr/>
          <p:nvPr/>
        </p:nvSpPr>
        <p:spPr>
          <a:xfrm>
            <a:off x="1469112" y="627376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Recall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75659" y="5184815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93.4%</a:t>
            </a:r>
            <a:endParaRPr lang="en-US" sz="6200" dirty="0"/>
          </a:p>
        </p:txBody>
      </p:sp>
      <p:sp>
        <p:nvSpPr>
          <p:cNvPr id="12" name="Text 10"/>
          <p:cNvSpPr/>
          <p:nvPr/>
        </p:nvSpPr>
        <p:spPr>
          <a:xfrm>
            <a:off x="5907048" y="627376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F1-score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17777"/>
            <a:ext cx="651867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Deployment using Gradio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638" y="3400544"/>
            <a:ext cx="2137529" cy="8305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3360" y="3665101"/>
            <a:ext cx="10596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384482" y="3639860"/>
            <a:ext cx="289941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204936" y="4245769"/>
            <a:ext cx="8527971" cy="15240"/>
          </a:xfrm>
          <a:prstGeom prst="roundRect">
            <a:avLst>
              <a:gd name="adj" fmla="val 235611"/>
            </a:avLst>
          </a:prstGeom>
          <a:solidFill>
            <a:srgbClr val="4A6B6A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14" y="4290893"/>
            <a:ext cx="4275058" cy="830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96095" y="4466868"/>
            <a:ext cx="160377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6453187" y="4530209"/>
            <a:ext cx="32735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Live Sentiment Prediction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73641" y="5136118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4A6B6A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9" y="5181243"/>
            <a:ext cx="6412587" cy="8305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95023" y="5357217"/>
            <a:ext cx="16275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8"/>
          <p:cNvSpPr/>
          <p:nvPr/>
        </p:nvSpPr>
        <p:spPr>
          <a:xfrm>
            <a:off x="7522012" y="5420558"/>
            <a:ext cx="37212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Displays Predicted Sentiment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1652" y="655320"/>
            <a:ext cx="5591056" cy="698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Application Workflow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1652" y="1829395"/>
            <a:ext cx="1620798" cy="1347192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4" name="Text 2"/>
          <p:cNvSpPr/>
          <p:nvPr/>
        </p:nvSpPr>
        <p:spPr>
          <a:xfrm>
            <a:off x="1069181" y="2265283"/>
            <a:ext cx="105132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2689979" y="2066925"/>
            <a:ext cx="1994059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Input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89979" y="2558891"/>
            <a:ext cx="1994059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 types a tweet.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2571155" y="3161348"/>
            <a:ext cx="11108888" cy="15240"/>
          </a:xfrm>
          <a:prstGeom prst="roundRect">
            <a:avLst>
              <a:gd name="adj" fmla="val 233879"/>
            </a:avLst>
          </a:prstGeom>
          <a:solidFill>
            <a:srgbClr val="4A6B6A"/>
          </a:solidFill>
          <a:ln/>
        </p:spPr>
      </p:sp>
      <p:sp>
        <p:nvSpPr>
          <p:cNvPr id="8" name="Shape 6"/>
          <p:cNvSpPr/>
          <p:nvPr/>
        </p:nvSpPr>
        <p:spPr>
          <a:xfrm>
            <a:off x="831652" y="3295293"/>
            <a:ext cx="3241715" cy="1347192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9" name="Text 7"/>
          <p:cNvSpPr/>
          <p:nvPr/>
        </p:nvSpPr>
        <p:spPr>
          <a:xfrm>
            <a:off x="1069181" y="3731181"/>
            <a:ext cx="159187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4310896" y="3532823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Processing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310896" y="4024789"/>
            <a:ext cx="6839426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Tokenized and passed through the fine-tuned DistilBERT model.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4192072" y="4627245"/>
            <a:ext cx="9487972" cy="15240"/>
          </a:xfrm>
          <a:prstGeom prst="roundRect">
            <a:avLst>
              <a:gd name="adj" fmla="val 233879"/>
            </a:avLst>
          </a:prstGeom>
          <a:solidFill>
            <a:srgbClr val="4A6B6A"/>
          </a:solidFill>
          <a:ln/>
        </p:spPr>
      </p:sp>
      <p:sp>
        <p:nvSpPr>
          <p:cNvPr id="13" name="Shape 11"/>
          <p:cNvSpPr/>
          <p:nvPr/>
        </p:nvSpPr>
        <p:spPr>
          <a:xfrm>
            <a:off x="831652" y="4761190"/>
            <a:ext cx="4862632" cy="1347192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14" name="Text 12"/>
          <p:cNvSpPr/>
          <p:nvPr/>
        </p:nvSpPr>
        <p:spPr>
          <a:xfrm>
            <a:off x="1069181" y="5197078"/>
            <a:ext cx="161568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5931813" y="4998720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Output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31813" y="5490686"/>
            <a:ext cx="6469618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Predicted sentiment displayed along with confidence scores.</a:t>
            </a:r>
            <a:endParaRPr lang="en-US" sz="1850" dirty="0"/>
          </a:p>
        </p:txBody>
      </p:sp>
      <p:sp>
        <p:nvSpPr>
          <p:cNvPr id="17" name="Shape 15"/>
          <p:cNvSpPr/>
          <p:nvPr/>
        </p:nvSpPr>
        <p:spPr>
          <a:xfrm>
            <a:off x="5812988" y="6093142"/>
            <a:ext cx="7867055" cy="15240"/>
          </a:xfrm>
          <a:prstGeom prst="roundRect">
            <a:avLst>
              <a:gd name="adj" fmla="val 233879"/>
            </a:avLst>
          </a:prstGeom>
          <a:solidFill>
            <a:srgbClr val="4A6B6A"/>
          </a:solidFill>
          <a:ln/>
        </p:spPr>
      </p:sp>
      <p:sp>
        <p:nvSpPr>
          <p:cNvPr id="18" name="Shape 16"/>
          <p:cNvSpPr/>
          <p:nvPr/>
        </p:nvSpPr>
        <p:spPr>
          <a:xfrm>
            <a:off x="831652" y="6227088"/>
            <a:ext cx="6483548" cy="1347192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19" name="Text 17"/>
          <p:cNvSpPr/>
          <p:nvPr/>
        </p:nvSpPr>
        <p:spPr>
          <a:xfrm>
            <a:off x="1069181" y="6662976"/>
            <a:ext cx="150852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300" dirty="0"/>
          </a:p>
        </p:txBody>
      </p:sp>
      <p:sp>
        <p:nvSpPr>
          <p:cNvPr id="20" name="Text 18"/>
          <p:cNvSpPr/>
          <p:nvPr/>
        </p:nvSpPr>
        <p:spPr>
          <a:xfrm>
            <a:off x="7552730" y="6464618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Hosting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52730" y="6956584"/>
            <a:ext cx="5936575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Application shared publicly via Gradio's sharing feature.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2025-01-21T18:50:35Z</dcterms:created>
  <dcterms:modified xsi:type="dcterms:W3CDTF">2025-01-21T18:50:35Z</dcterms:modified>
</cp:coreProperties>
</file>