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3" r:id="rId1"/>
  </p:sldMasterIdLst>
  <p:notesMasterIdLst>
    <p:notesMasterId r:id="rId19"/>
  </p:notesMasterIdLst>
  <p:sldIdLst>
    <p:sldId id="296" r:id="rId2"/>
    <p:sldId id="305" r:id="rId3"/>
    <p:sldId id="306" r:id="rId4"/>
    <p:sldId id="307" r:id="rId5"/>
    <p:sldId id="310" r:id="rId6"/>
    <p:sldId id="311" r:id="rId7"/>
    <p:sldId id="312" r:id="rId8"/>
    <p:sldId id="313" r:id="rId9"/>
    <p:sldId id="314" r:id="rId10"/>
    <p:sldId id="315" r:id="rId11"/>
    <p:sldId id="320" r:id="rId12"/>
    <p:sldId id="317" r:id="rId13"/>
    <p:sldId id="318" r:id="rId14"/>
    <p:sldId id="316" r:id="rId15"/>
    <p:sldId id="308" r:id="rId16"/>
    <p:sldId id="309" r:id="rId17"/>
    <p:sldId id="321"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C88A"/>
    <a:srgbClr val="F2F2F2"/>
    <a:srgbClr val="5A5A66"/>
    <a:srgbClr val="000000"/>
    <a:srgbClr val="EFF1F8"/>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13" autoAdjust="0"/>
  </p:normalViewPr>
  <p:slideViewPr>
    <p:cSldViewPr snapToGrid="0" snapToObjects="1">
      <p:cViewPr varScale="1">
        <p:scale>
          <a:sx n="36" d="100"/>
          <a:sy n="36" d="100"/>
        </p:scale>
        <p:origin x="702" y="90"/>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7/25/2023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92702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10</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773468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718257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29895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484578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673000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462083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105799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7059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4788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87098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09819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797191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51096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313659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4805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9</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6084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581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smtClean="0"/>
              <a:t>7/25/2023</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701004442"/>
      </p:ext>
    </p:extLst>
  </p:cSld>
  <p:clrMap bg1="lt1" tx1="dk1" bg2="lt2" tx2="dk2" accent1="accent1" accent2="accent2" accent3="accent3" accent4="accent4" accent5="accent5" accent6="accent6" hlink="hlink" folHlink="folHlink"/>
  <p:sldLayoutIdLst>
    <p:sldLayoutId id="2147484045"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emf"/><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 name="Rectangle 5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155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1675963" y="730250"/>
            <a:ext cx="21025723" cy="265112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10700" b="1" i="0" kern="1200" dirty="0">
                <a:solidFill>
                  <a:schemeClr val="tx1"/>
                </a:solidFill>
                <a:effectLst/>
                <a:latin typeface="+mj-lt"/>
                <a:ea typeface="+mj-ea"/>
                <a:cs typeface="+mj-cs"/>
              </a:rPr>
              <a:t>Project Description</a:t>
            </a:r>
          </a:p>
          <a:p>
            <a:pPr defTabSz="914400">
              <a:lnSpc>
                <a:spcPct val="90000"/>
              </a:lnSpc>
              <a:spcBef>
                <a:spcPct val="0"/>
              </a:spcBef>
              <a:spcAft>
                <a:spcPts val="600"/>
              </a:spcAft>
            </a:pPr>
            <a:endParaRPr lang="en-US" sz="10700" b="1" kern="1200" dirty="0">
              <a:solidFill>
                <a:schemeClr val="tx1"/>
              </a:solidFill>
              <a:latin typeface="+mj-lt"/>
              <a:ea typeface="+mj-ea"/>
              <a:cs typeface="+mj-cs"/>
            </a:endParaRPr>
          </a:p>
        </p:txBody>
      </p:sp>
      <p:sp>
        <p:nvSpPr>
          <p:cNvPr id="5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723" y="3354746"/>
            <a:ext cx="21702203" cy="36576"/>
          </a:xfrm>
          <a:custGeom>
            <a:avLst/>
            <a:gdLst>
              <a:gd name="connsiteX0" fmla="*/ 0 w 21702203"/>
              <a:gd name="connsiteY0" fmla="*/ 0 h 36576"/>
              <a:gd name="connsiteX1" fmla="*/ 1112238 w 21702203"/>
              <a:gd name="connsiteY1" fmla="*/ 0 h 36576"/>
              <a:gd name="connsiteX2" fmla="*/ 1790432 w 21702203"/>
              <a:gd name="connsiteY2" fmla="*/ 0 h 36576"/>
              <a:gd name="connsiteX3" fmla="*/ 2034582 w 21702203"/>
              <a:gd name="connsiteY3" fmla="*/ 0 h 36576"/>
              <a:gd name="connsiteX4" fmla="*/ 2278731 w 21702203"/>
              <a:gd name="connsiteY4" fmla="*/ 0 h 36576"/>
              <a:gd name="connsiteX5" fmla="*/ 2522881 w 21702203"/>
              <a:gd name="connsiteY5" fmla="*/ 0 h 36576"/>
              <a:gd name="connsiteX6" fmla="*/ 2767031 w 21702203"/>
              <a:gd name="connsiteY6" fmla="*/ 0 h 36576"/>
              <a:gd name="connsiteX7" fmla="*/ 3228203 w 21702203"/>
              <a:gd name="connsiteY7" fmla="*/ 0 h 36576"/>
              <a:gd name="connsiteX8" fmla="*/ 3472352 w 21702203"/>
              <a:gd name="connsiteY8" fmla="*/ 0 h 36576"/>
              <a:gd name="connsiteX9" fmla="*/ 3933524 w 21702203"/>
              <a:gd name="connsiteY9" fmla="*/ 0 h 36576"/>
              <a:gd name="connsiteX10" fmla="*/ 4828740 w 21702203"/>
              <a:gd name="connsiteY10" fmla="*/ 0 h 36576"/>
              <a:gd name="connsiteX11" fmla="*/ 5072890 w 21702203"/>
              <a:gd name="connsiteY11" fmla="*/ 0 h 36576"/>
              <a:gd name="connsiteX12" fmla="*/ 5100018 w 21702203"/>
              <a:gd name="connsiteY12" fmla="*/ 0 h 36576"/>
              <a:gd name="connsiteX13" fmla="*/ 6212256 w 21702203"/>
              <a:gd name="connsiteY13" fmla="*/ 0 h 36576"/>
              <a:gd name="connsiteX14" fmla="*/ 6239383 w 21702203"/>
              <a:gd name="connsiteY14" fmla="*/ 0 h 36576"/>
              <a:gd name="connsiteX15" fmla="*/ 6917577 w 21702203"/>
              <a:gd name="connsiteY15" fmla="*/ 0 h 36576"/>
              <a:gd name="connsiteX16" fmla="*/ 6944705 w 21702203"/>
              <a:gd name="connsiteY16" fmla="*/ 0 h 36576"/>
              <a:gd name="connsiteX17" fmla="*/ 7839921 w 21702203"/>
              <a:gd name="connsiteY17" fmla="*/ 0 h 36576"/>
              <a:gd name="connsiteX18" fmla="*/ 8518115 w 21702203"/>
              <a:gd name="connsiteY18" fmla="*/ 0 h 36576"/>
              <a:gd name="connsiteX19" fmla="*/ 9413331 w 21702203"/>
              <a:gd name="connsiteY19" fmla="*/ 0 h 36576"/>
              <a:gd name="connsiteX20" fmla="*/ 10091524 w 21702203"/>
              <a:gd name="connsiteY20" fmla="*/ 0 h 36576"/>
              <a:gd name="connsiteX21" fmla="*/ 10986740 w 21702203"/>
              <a:gd name="connsiteY21" fmla="*/ 0 h 36576"/>
              <a:gd name="connsiteX22" fmla="*/ 11881956 w 21702203"/>
              <a:gd name="connsiteY22" fmla="*/ 0 h 36576"/>
              <a:gd name="connsiteX23" fmla="*/ 12994194 w 21702203"/>
              <a:gd name="connsiteY23" fmla="*/ 0 h 36576"/>
              <a:gd name="connsiteX24" fmla="*/ 13021322 w 21702203"/>
              <a:gd name="connsiteY24" fmla="*/ 0 h 36576"/>
              <a:gd name="connsiteX25" fmla="*/ 13048450 w 21702203"/>
              <a:gd name="connsiteY25" fmla="*/ 0 h 36576"/>
              <a:gd name="connsiteX26" fmla="*/ 14160687 w 21702203"/>
              <a:gd name="connsiteY26" fmla="*/ 0 h 36576"/>
              <a:gd name="connsiteX27" fmla="*/ 14621859 w 21702203"/>
              <a:gd name="connsiteY27" fmla="*/ 0 h 36576"/>
              <a:gd name="connsiteX28" fmla="*/ 15734097 w 21702203"/>
              <a:gd name="connsiteY28" fmla="*/ 0 h 36576"/>
              <a:gd name="connsiteX29" fmla="*/ 16195269 w 21702203"/>
              <a:gd name="connsiteY29" fmla="*/ 0 h 36576"/>
              <a:gd name="connsiteX30" fmla="*/ 17090485 w 21702203"/>
              <a:gd name="connsiteY30" fmla="*/ 0 h 36576"/>
              <a:gd name="connsiteX31" fmla="*/ 17334635 w 21702203"/>
              <a:gd name="connsiteY31" fmla="*/ 0 h 36576"/>
              <a:gd name="connsiteX32" fmla="*/ 18012828 w 21702203"/>
              <a:gd name="connsiteY32" fmla="*/ 0 h 36576"/>
              <a:gd name="connsiteX33" fmla="*/ 18691022 w 21702203"/>
              <a:gd name="connsiteY33" fmla="*/ 0 h 36576"/>
              <a:gd name="connsiteX34" fmla="*/ 19152194 w 21702203"/>
              <a:gd name="connsiteY34" fmla="*/ 0 h 36576"/>
              <a:gd name="connsiteX35" fmla="*/ 19613366 w 21702203"/>
              <a:gd name="connsiteY35" fmla="*/ 0 h 36576"/>
              <a:gd name="connsiteX36" fmla="*/ 19640494 w 21702203"/>
              <a:gd name="connsiteY36" fmla="*/ 0 h 36576"/>
              <a:gd name="connsiteX37" fmla="*/ 19667621 w 21702203"/>
              <a:gd name="connsiteY37" fmla="*/ 0 h 36576"/>
              <a:gd name="connsiteX38" fmla="*/ 19694749 w 21702203"/>
              <a:gd name="connsiteY38" fmla="*/ 0 h 36576"/>
              <a:gd name="connsiteX39" fmla="*/ 19721877 w 21702203"/>
              <a:gd name="connsiteY39" fmla="*/ 0 h 36576"/>
              <a:gd name="connsiteX40" fmla="*/ 19749005 w 21702203"/>
              <a:gd name="connsiteY40" fmla="*/ 0 h 36576"/>
              <a:gd name="connsiteX41" fmla="*/ 20210177 w 21702203"/>
              <a:gd name="connsiteY41" fmla="*/ 0 h 36576"/>
              <a:gd name="connsiteX42" fmla="*/ 20237304 w 21702203"/>
              <a:gd name="connsiteY42" fmla="*/ 0 h 36576"/>
              <a:gd name="connsiteX43" fmla="*/ 21702203 w 21702203"/>
              <a:gd name="connsiteY43" fmla="*/ 0 h 36576"/>
              <a:gd name="connsiteX44" fmla="*/ 21702203 w 21702203"/>
              <a:gd name="connsiteY44" fmla="*/ 36576 h 36576"/>
              <a:gd name="connsiteX45" fmla="*/ 20806987 w 21702203"/>
              <a:gd name="connsiteY45" fmla="*/ 36576 h 36576"/>
              <a:gd name="connsiteX46" fmla="*/ 20128793 w 21702203"/>
              <a:gd name="connsiteY46" fmla="*/ 36576 h 36576"/>
              <a:gd name="connsiteX47" fmla="*/ 19884643 w 21702203"/>
              <a:gd name="connsiteY47" fmla="*/ 36576 h 36576"/>
              <a:gd name="connsiteX48" fmla="*/ 18772406 w 21702203"/>
              <a:gd name="connsiteY48" fmla="*/ 36576 h 36576"/>
              <a:gd name="connsiteX49" fmla="*/ 17877190 w 21702203"/>
              <a:gd name="connsiteY49" fmla="*/ 36576 h 36576"/>
              <a:gd name="connsiteX50" fmla="*/ 17416018 w 21702203"/>
              <a:gd name="connsiteY50" fmla="*/ 36576 h 36576"/>
              <a:gd name="connsiteX51" fmla="*/ 16303780 w 21702203"/>
              <a:gd name="connsiteY51" fmla="*/ 36576 h 36576"/>
              <a:gd name="connsiteX52" fmla="*/ 15625586 w 21702203"/>
              <a:gd name="connsiteY52" fmla="*/ 36576 h 36576"/>
              <a:gd name="connsiteX53" fmla="*/ 15381436 w 21702203"/>
              <a:gd name="connsiteY53" fmla="*/ 36576 h 36576"/>
              <a:gd name="connsiteX54" fmla="*/ 14269198 w 21702203"/>
              <a:gd name="connsiteY54" fmla="*/ 36576 h 36576"/>
              <a:gd name="connsiteX55" fmla="*/ 14025049 w 21702203"/>
              <a:gd name="connsiteY55" fmla="*/ 36576 h 36576"/>
              <a:gd name="connsiteX56" fmla="*/ 13780899 w 21702203"/>
              <a:gd name="connsiteY56" fmla="*/ 36576 h 36576"/>
              <a:gd name="connsiteX57" fmla="*/ 13102705 w 21702203"/>
              <a:gd name="connsiteY57" fmla="*/ 36576 h 36576"/>
              <a:gd name="connsiteX58" fmla="*/ 12207489 w 21702203"/>
              <a:gd name="connsiteY58" fmla="*/ 36576 h 36576"/>
              <a:gd name="connsiteX59" fmla="*/ 11095251 w 21702203"/>
              <a:gd name="connsiteY59" fmla="*/ 36576 h 36576"/>
              <a:gd name="connsiteX60" fmla="*/ 10851102 w 21702203"/>
              <a:gd name="connsiteY60" fmla="*/ 36576 h 36576"/>
              <a:gd name="connsiteX61" fmla="*/ 10823974 w 21702203"/>
              <a:gd name="connsiteY61" fmla="*/ 36576 h 36576"/>
              <a:gd name="connsiteX62" fmla="*/ 9711736 w 21702203"/>
              <a:gd name="connsiteY62" fmla="*/ 36576 h 36576"/>
              <a:gd name="connsiteX63" fmla="*/ 9467586 w 21702203"/>
              <a:gd name="connsiteY63" fmla="*/ 36576 h 36576"/>
              <a:gd name="connsiteX64" fmla="*/ 9440458 w 21702203"/>
              <a:gd name="connsiteY64" fmla="*/ 36576 h 36576"/>
              <a:gd name="connsiteX65" fmla="*/ 8545242 w 21702203"/>
              <a:gd name="connsiteY65" fmla="*/ 36576 h 36576"/>
              <a:gd name="connsiteX66" fmla="*/ 8518115 w 21702203"/>
              <a:gd name="connsiteY66" fmla="*/ 36576 h 36576"/>
              <a:gd name="connsiteX67" fmla="*/ 7405877 w 21702203"/>
              <a:gd name="connsiteY67" fmla="*/ 36576 h 36576"/>
              <a:gd name="connsiteX68" fmla="*/ 6727683 w 21702203"/>
              <a:gd name="connsiteY68" fmla="*/ 36576 h 36576"/>
              <a:gd name="connsiteX69" fmla="*/ 6266511 w 21702203"/>
              <a:gd name="connsiteY69" fmla="*/ 36576 h 36576"/>
              <a:gd name="connsiteX70" fmla="*/ 6239383 w 21702203"/>
              <a:gd name="connsiteY70" fmla="*/ 36576 h 36576"/>
              <a:gd name="connsiteX71" fmla="*/ 6212256 w 21702203"/>
              <a:gd name="connsiteY71" fmla="*/ 36576 h 36576"/>
              <a:gd name="connsiteX72" fmla="*/ 5534062 w 21702203"/>
              <a:gd name="connsiteY72" fmla="*/ 36576 h 36576"/>
              <a:gd name="connsiteX73" fmla="*/ 4638846 w 21702203"/>
              <a:gd name="connsiteY73" fmla="*/ 36576 h 36576"/>
              <a:gd name="connsiteX74" fmla="*/ 3960652 w 21702203"/>
              <a:gd name="connsiteY74" fmla="*/ 36576 h 36576"/>
              <a:gd name="connsiteX75" fmla="*/ 3065436 w 21702203"/>
              <a:gd name="connsiteY75" fmla="*/ 36576 h 36576"/>
              <a:gd name="connsiteX76" fmla="*/ 2170220 w 21702203"/>
              <a:gd name="connsiteY76" fmla="*/ 36576 h 36576"/>
              <a:gd name="connsiteX77" fmla="*/ 1709048 w 21702203"/>
              <a:gd name="connsiteY77" fmla="*/ 36576 h 36576"/>
              <a:gd name="connsiteX78" fmla="*/ 1247877 w 21702203"/>
              <a:gd name="connsiteY78" fmla="*/ 36576 h 36576"/>
              <a:gd name="connsiteX79" fmla="*/ 786705 w 21702203"/>
              <a:gd name="connsiteY79" fmla="*/ 36576 h 36576"/>
              <a:gd name="connsiteX80" fmla="*/ 0 w 21702203"/>
              <a:gd name="connsiteY80" fmla="*/ 36576 h 36576"/>
              <a:gd name="connsiteX81" fmla="*/ 0 w 21702203"/>
              <a:gd name="connsiteY81" fmla="*/ 0 h 36576"/>
              <a:gd name="connsiteX0" fmla="*/ 0 w 21702203"/>
              <a:gd name="connsiteY0" fmla="*/ 0 h 36576"/>
              <a:gd name="connsiteX1" fmla="*/ 461172 w 21702203"/>
              <a:gd name="connsiteY1" fmla="*/ 0 h 36576"/>
              <a:gd name="connsiteX2" fmla="*/ 488300 w 21702203"/>
              <a:gd name="connsiteY2" fmla="*/ 0 h 36576"/>
              <a:gd name="connsiteX3" fmla="*/ 1600537 w 21702203"/>
              <a:gd name="connsiteY3" fmla="*/ 0 h 36576"/>
              <a:gd name="connsiteX4" fmla="*/ 2061709 w 21702203"/>
              <a:gd name="connsiteY4" fmla="*/ 0 h 36576"/>
              <a:gd name="connsiteX5" fmla="*/ 2522881 w 21702203"/>
              <a:gd name="connsiteY5" fmla="*/ 0 h 36576"/>
              <a:gd name="connsiteX6" fmla="*/ 3635119 w 21702203"/>
              <a:gd name="connsiteY6" fmla="*/ 0 h 36576"/>
              <a:gd name="connsiteX7" fmla="*/ 3879269 w 21702203"/>
              <a:gd name="connsiteY7" fmla="*/ 0 h 36576"/>
              <a:gd name="connsiteX8" fmla="*/ 4991507 w 21702203"/>
              <a:gd name="connsiteY8" fmla="*/ 0 h 36576"/>
              <a:gd name="connsiteX9" fmla="*/ 6103745 w 21702203"/>
              <a:gd name="connsiteY9" fmla="*/ 0 h 36576"/>
              <a:gd name="connsiteX10" fmla="*/ 6781938 w 21702203"/>
              <a:gd name="connsiteY10" fmla="*/ 0 h 36576"/>
              <a:gd name="connsiteX11" fmla="*/ 7360302 w 21702203"/>
              <a:gd name="connsiteY11" fmla="*/ 0 h 36576"/>
              <a:gd name="connsiteX12" fmla="*/ 7894176 w 21702203"/>
              <a:gd name="connsiteY12" fmla="*/ 0 h 36576"/>
              <a:gd name="connsiteX13" fmla="*/ 8355348 w 21702203"/>
              <a:gd name="connsiteY13" fmla="*/ 0 h 36576"/>
              <a:gd name="connsiteX14" fmla="*/ 8816520 w 21702203"/>
              <a:gd name="connsiteY14" fmla="*/ 0 h 36576"/>
              <a:gd name="connsiteX15" fmla="*/ 9711736 w 21702203"/>
              <a:gd name="connsiteY15" fmla="*/ 0 h 36576"/>
              <a:gd name="connsiteX16" fmla="*/ 10172908 w 21702203"/>
              <a:gd name="connsiteY16" fmla="*/ 0 h 36576"/>
              <a:gd name="connsiteX17" fmla="*/ 11285146 w 21702203"/>
              <a:gd name="connsiteY17" fmla="*/ 0 h 36576"/>
              <a:gd name="connsiteX18" fmla="*/ 12397383 w 21702203"/>
              <a:gd name="connsiteY18" fmla="*/ 0 h 36576"/>
              <a:gd name="connsiteX19" fmla="*/ 13075577 w 21702203"/>
              <a:gd name="connsiteY19" fmla="*/ 0 h 36576"/>
              <a:gd name="connsiteX20" fmla="*/ 13536749 w 21702203"/>
              <a:gd name="connsiteY20" fmla="*/ 0 h 36576"/>
              <a:gd name="connsiteX21" fmla="*/ 13563877 w 21702203"/>
              <a:gd name="connsiteY21" fmla="*/ 0 h 36576"/>
              <a:gd name="connsiteX22" fmla="*/ 13808027 w 21702203"/>
              <a:gd name="connsiteY22" fmla="*/ 0 h 36576"/>
              <a:gd name="connsiteX23" fmla="*/ 14052176 w 21702203"/>
              <a:gd name="connsiteY23" fmla="*/ 0 h 36576"/>
              <a:gd name="connsiteX24" fmla="*/ 14513348 w 21702203"/>
              <a:gd name="connsiteY24" fmla="*/ 0 h 36576"/>
              <a:gd name="connsiteX25" fmla="*/ 15625586 w 21702203"/>
              <a:gd name="connsiteY25" fmla="*/ 0 h 36576"/>
              <a:gd name="connsiteX26" fmla="*/ 16303780 w 21702203"/>
              <a:gd name="connsiteY26" fmla="*/ 0 h 36576"/>
              <a:gd name="connsiteX27" fmla="*/ 16764952 w 21702203"/>
              <a:gd name="connsiteY27" fmla="*/ 0 h 36576"/>
              <a:gd name="connsiteX28" fmla="*/ 16792080 w 21702203"/>
              <a:gd name="connsiteY28" fmla="*/ 0 h 36576"/>
              <a:gd name="connsiteX29" fmla="*/ 16819207 w 21702203"/>
              <a:gd name="connsiteY29" fmla="*/ 0 h 36576"/>
              <a:gd name="connsiteX30" fmla="*/ 17714423 w 21702203"/>
              <a:gd name="connsiteY30" fmla="*/ 0 h 36576"/>
              <a:gd name="connsiteX31" fmla="*/ 17958573 w 21702203"/>
              <a:gd name="connsiteY31" fmla="*/ 0 h 36576"/>
              <a:gd name="connsiteX32" fmla="*/ 19070811 w 21702203"/>
              <a:gd name="connsiteY32" fmla="*/ 0 h 36576"/>
              <a:gd name="connsiteX33" fmla="*/ 19531983 w 21702203"/>
              <a:gd name="connsiteY33" fmla="*/ 0 h 36576"/>
              <a:gd name="connsiteX34" fmla="*/ 19559110 w 21702203"/>
              <a:gd name="connsiteY34" fmla="*/ 0 h 36576"/>
              <a:gd name="connsiteX35" fmla="*/ 20454326 w 21702203"/>
              <a:gd name="connsiteY35" fmla="*/ 0 h 36576"/>
              <a:gd name="connsiteX36" fmla="*/ 20698476 w 21702203"/>
              <a:gd name="connsiteY36" fmla="*/ 0 h 36576"/>
              <a:gd name="connsiteX37" fmla="*/ 21702203 w 21702203"/>
              <a:gd name="connsiteY37" fmla="*/ 0 h 36576"/>
              <a:gd name="connsiteX38" fmla="*/ 21702203 w 21702203"/>
              <a:gd name="connsiteY38" fmla="*/ 36576 h 36576"/>
              <a:gd name="connsiteX39" fmla="*/ 21458053 w 21702203"/>
              <a:gd name="connsiteY39" fmla="*/ 36576 h 36576"/>
              <a:gd name="connsiteX40" fmla="*/ 21430925 w 21702203"/>
              <a:gd name="connsiteY40" fmla="*/ 36576 h 36576"/>
              <a:gd name="connsiteX41" fmla="*/ 21186776 w 21702203"/>
              <a:gd name="connsiteY41" fmla="*/ 36576 h 36576"/>
              <a:gd name="connsiteX42" fmla="*/ 20725604 w 21702203"/>
              <a:gd name="connsiteY42" fmla="*/ 36576 h 36576"/>
              <a:gd name="connsiteX43" fmla="*/ 20047410 w 21702203"/>
              <a:gd name="connsiteY43" fmla="*/ 36576 h 36576"/>
              <a:gd name="connsiteX44" fmla="*/ 19803260 w 21702203"/>
              <a:gd name="connsiteY44" fmla="*/ 36576 h 36576"/>
              <a:gd name="connsiteX45" fmla="*/ 18691022 w 21702203"/>
              <a:gd name="connsiteY45" fmla="*/ 36576 h 36576"/>
              <a:gd name="connsiteX46" fmla="*/ 18012828 w 21702203"/>
              <a:gd name="connsiteY46" fmla="*/ 36576 h 36576"/>
              <a:gd name="connsiteX47" fmla="*/ 16900591 w 21702203"/>
              <a:gd name="connsiteY47" fmla="*/ 36576 h 36576"/>
              <a:gd name="connsiteX48" fmla="*/ 16005375 w 21702203"/>
              <a:gd name="connsiteY48" fmla="*/ 36576 h 36576"/>
              <a:gd name="connsiteX49" fmla="*/ 15544203 w 21702203"/>
              <a:gd name="connsiteY49" fmla="*/ 36576 h 36576"/>
              <a:gd name="connsiteX50" fmla="*/ 14648987 w 21702203"/>
              <a:gd name="connsiteY50" fmla="*/ 36576 h 36576"/>
              <a:gd name="connsiteX51" fmla="*/ 14404837 w 21702203"/>
              <a:gd name="connsiteY51" fmla="*/ 36576 h 36576"/>
              <a:gd name="connsiteX52" fmla="*/ 13726643 w 21702203"/>
              <a:gd name="connsiteY52" fmla="*/ 36576 h 36576"/>
              <a:gd name="connsiteX53" fmla="*/ 13699516 w 21702203"/>
              <a:gd name="connsiteY53" fmla="*/ 36576 h 36576"/>
              <a:gd name="connsiteX54" fmla="*/ 12587278 w 21702203"/>
              <a:gd name="connsiteY54" fmla="*/ 36576 h 36576"/>
              <a:gd name="connsiteX55" fmla="*/ 11909084 w 21702203"/>
              <a:gd name="connsiteY55" fmla="*/ 36576 h 36576"/>
              <a:gd name="connsiteX56" fmla="*/ 10796846 w 21702203"/>
              <a:gd name="connsiteY56" fmla="*/ 36576 h 36576"/>
              <a:gd name="connsiteX57" fmla="*/ 10335674 w 21702203"/>
              <a:gd name="connsiteY57" fmla="*/ 36576 h 36576"/>
              <a:gd name="connsiteX58" fmla="*/ 10091524 w 21702203"/>
              <a:gd name="connsiteY58" fmla="*/ 36576 h 36576"/>
              <a:gd name="connsiteX59" fmla="*/ 9413331 w 21702203"/>
              <a:gd name="connsiteY59" fmla="*/ 36576 h 36576"/>
              <a:gd name="connsiteX60" fmla="*/ 8518115 w 21702203"/>
              <a:gd name="connsiteY60" fmla="*/ 36576 h 36576"/>
              <a:gd name="connsiteX61" fmla="*/ 7405877 w 21702203"/>
              <a:gd name="connsiteY61" fmla="*/ 36576 h 36576"/>
              <a:gd name="connsiteX62" fmla="*/ 6510661 w 21702203"/>
              <a:gd name="connsiteY62" fmla="*/ 36576 h 36576"/>
              <a:gd name="connsiteX63" fmla="*/ 5398423 w 21702203"/>
              <a:gd name="connsiteY63" fmla="*/ 36576 h 36576"/>
              <a:gd name="connsiteX64" fmla="*/ 4950815 w 21702203"/>
              <a:gd name="connsiteY64" fmla="*/ 36576 h 36576"/>
              <a:gd name="connsiteX65" fmla="*/ 4503207 w 21702203"/>
              <a:gd name="connsiteY65" fmla="*/ 36576 h 36576"/>
              <a:gd name="connsiteX66" fmla="*/ 4259057 w 21702203"/>
              <a:gd name="connsiteY66" fmla="*/ 36576 h 36576"/>
              <a:gd name="connsiteX67" fmla="*/ 3363841 w 21702203"/>
              <a:gd name="connsiteY67" fmla="*/ 36576 h 36576"/>
              <a:gd name="connsiteX68" fmla="*/ 2902670 w 21702203"/>
              <a:gd name="connsiteY68" fmla="*/ 36576 h 36576"/>
              <a:gd name="connsiteX69" fmla="*/ 2658520 w 21702203"/>
              <a:gd name="connsiteY69" fmla="*/ 36576 h 36576"/>
              <a:gd name="connsiteX70" fmla="*/ 2631392 w 21702203"/>
              <a:gd name="connsiteY70" fmla="*/ 36576 h 36576"/>
              <a:gd name="connsiteX71" fmla="*/ 2387242 w 21702203"/>
              <a:gd name="connsiteY71" fmla="*/ 36576 h 36576"/>
              <a:gd name="connsiteX72" fmla="*/ 2143093 w 21702203"/>
              <a:gd name="connsiteY72" fmla="*/ 36576 h 36576"/>
              <a:gd name="connsiteX73" fmla="*/ 1464899 w 21702203"/>
              <a:gd name="connsiteY73" fmla="*/ 36576 h 36576"/>
              <a:gd name="connsiteX74" fmla="*/ 786705 w 21702203"/>
              <a:gd name="connsiteY74" fmla="*/ 36576 h 36576"/>
              <a:gd name="connsiteX75" fmla="*/ 0 w 21702203"/>
              <a:gd name="connsiteY75" fmla="*/ 36576 h 36576"/>
              <a:gd name="connsiteX76" fmla="*/ 0 w 21702203"/>
              <a:gd name="connsiteY76"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1702203" h="36576" fill="none" extrusionOk="0">
                <a:moveTo>
                  <a:pt x="0" y="0"/>
                </a:moveTo>
                <a:cubicBezTo>
                  <a:pt x="235039" y="40515"/>
                  <a:pt x="852050" y="30982"/>
                  <a:pt x="1112238" y="0"/>
                </a:cubicBezTo>
                <a:cubicBezTo>
                  <a:pt x="1335197" y="48"/>
                  <a:pt x="1600779" y="16175"/>
                  <a:pt x="1790432" y="0"/>
                </a:cubicBezTo>
                <a:cubicBezTo>
                  <a:pt x="1967134" y="24441"/>
                  <a:pt x="1966354" y="2854"/>
                  <a:pt x="2034582" y="0"/>
                </a:cubicBezTo>
                <a:cubicBezTo>
                  <a:pt x="2101930" y="-4813"/>
                  <a:pt x="2172294" y="-2956"/>
                  <a:pt x="2278731" y="0"/>
                </a:cubicBezTo>
                <a:cubicBezTo>
                  <a:pt x="2371552" y="2567"/>
                  <a:pt x="2465051" y="14923"/>
                  <a:pt x="2522881" y="0"/>
                </a:cubicBezTo>
                <a:cubicBezTo>
                  <a:pt x="2595640" y="-11540"/>
                  <a:pt x="2699361" y="24836"/>
                  <a:pt x="2767031" y="0"/>
                </a:cubicBezTo>
                <a:cubicBezTo>
                  <a:pt x="2839179" y="-639"/>
                  <a:pt x="3062990" y="-37445"/>
                  <a:pt x="3228203" y="0"/>
                </a:cubicBezTo>
                <a:cubicBezTo>
                  <a:pt x="3402936" y="23123"/>
                  <a:pt x="3377722" y="8387"/>
                  <a:pt x="3472352" y="0"/>
                </a:cubicBezTo>
                <a:cubicBezTo>
                  <a:pt x="3599469" y="12096"/>
                  <a:pt x="3780292" y="-13943"/>
                  <a:pt x="3933524" y="0"/>
                </a:cubicBezTo>
                <a:cubicBezTo>
                  <a:pt x="4105326" y="31904"/>
                  <a:pt x="4525431" y="6768"/>
                  <a:pt x="4828740" y="0"/>
                </a:cubicBezTo>
                <a:cubicBezTo>
                  <a:pt x="5159561" y="2207"/>
                  <a:pt x="5021762" y="-10018"/>
                  <a:pt x="5072890" y="0"/>
                </a:cubicBezTo>
                <a:cubicBezTo>
                  <a:pt x="5133818" y="3456"/>
                  <a:pt x="5091188" y="-561"/>
                  <a:pt x="5100018" y="0"/>
                </a:cubicBezTo>
                <a:cubicBezTo>
                  <a:pt x="5152570" y="-25104"/>
                  <a:pt x="5790088" y="26861"/>
                  <a:pt x="6212256" y="0"/>
                </a:cubicBezTo>
                <a:cubicBezTo>
                  <a:pt x="6638383" y="21086"/>
                  <a:pt x="6232203" y="-1470"/>
                  <a:pt x="6239383" y="0"/>
                </a:cubicBezTo>
                <a:cubicBezTo>
                  <a:pt x="6242796" y="-14823"/>
                  <a:pt x="6733878" y="-38498"/>
                  <a:pt x="6917577" y="0"/>
                </a:cubicBezTo>
                <a:cubicBezTo>
                  <a:pt x="7083852" y="9935"/>
                  <a:pt x="6938779" y="-892"/>
                  <a:pt x="6944705" y="0"/>
                </a:cubicBezTo>
                <a:cubicBezTo>
                  <a:pt x="6851730" y="24564"/>
                  <a:pt x="7387058" y="-44423"/>
                  <a:pt x="7839921" y="0"/>
                </a:cubicBezTo>
                <a:cubicBezTo>
                  <a:pt x="8263964" y="16376"/>
                  <a:pt x="8323307" y="-23479"/>
                  <a:pt x="8518115" y="0"/>
                </a:cubicBezTo>
                <a:cubicBezTo>
                  <a:pt x="8706476" y="45648"/>
                  <a:pt x="9165489" y="-13603"/>
                  <a:pt x="9413331" y="0"/>
                </a:cubicBezTo>
                <a:cubicBezTo>
                  <a:pt x="9622483" y="15238"/>
                  <a:pt x="9818361" y="-1471"/>
                  <a:pt x="10091524" y="0"/>
                </a:cubicBezTo>
                <a:cubicBezTo>
                  <a:pt x="10347236" y="-14018"/>
                  <a:pt x="10707460" y="49709"/>
                  <a:pt x="10986740" y="0"/>
                </a:cubicBezTo>
                <a:cubicBezTo>
                  <a:pt x="11251722" y="44491"/>
                  <a:pt x="11638645" y="-27166"/>
                  <a:pt x="11881956" y="0"/>
                </a:cubicBezTo>
                <a:cubicBezTo>
                  <a:pt x="12216878" y="-23068"/>
                  <a:pt x="12740487" y="-21230"/>
                  <a:pt x="12994194" y="0"/>
                </a:cubicBezTo>
                <a:cubicBezTo>
                  <a:pt x="13257079" y="21525"/>
                  <a:pt x="13015046" y="1566"/>
                  <a:pt x="13021322" y="0"/>
                </a:cubicBezTo>
                <a:cubicBezTo>
                  <a:pt x="13027336" y="-1198"/>
                  <a:pt x="13035666" y="-882"/>
                  <a:pt x="13048450" y="0"/>
                </a:cubicBezTo>
                <a:cubicBezTo>
                  <a:pt x="13156319" y="-38059"/>
                  <a:pt x="13604262" y="-75192"/>
                  <a:pt x="14160687" y="0"/>
                </a:cubicBezTo>
                <a:cubicBezTo>
                  <a:pt x="14747757" y="-12779"/>
                  <a:pt x="14488507" y="-21198"/>
                  <a:pt x="14621859" y="0"/>
                </a:cubicBezTo>
                <a:cubicBezTo>
                  <a:pt x="14781224" y="24109"/>
                  <a:pt x="15348118" y="2560"/>
                  <a:pt x="15734097" y="0"/>
                </a:cubicBezTo>
                <a:cubicBezTo>
                  <a:pt x="16054095" y="24339"/>
                  <a:pt x="16056315" y="-9077"/>
                  <a:pt x="16195269" y="0"/>
                </a:cubicBezTo>
                <a:cubicBezTo>
                  <a:pt x="16298715" y="-22055"/>
                  <a:pt x="16825851" y="-15734"/>
                  <a:pt x="17090485" y="0"/>
                </a:cubicBezTo>
                <a:cubicBezTo>
                  <a:pt x="17411236" y="-443"/>
                  <a:pt x="17251870" y="-15497"/>
                  <a:pt x="17334635" y="0"/>
                </a:cubicBezTo>
                <a:cubicBezTo>
                  <a:pt x="17440753" y="-21315"/>
                  <a:pt x="17773104" y="15739"/>
                  <a:pt x="18012828" y="0"/>
                </a:cubicBezTo>
                <a:cubicBezTo>
                  <a:pt x="18175211" y="-62554"/>
                  <a:pt x="18436924" y="20649"/>
                  <a:pt x="18691022" y="0"/>
                </a:cubicBezTo>
                <a:cubicBezTo>
                  <a:pt x="18989422" y="-31085"/>
                  <a:pt x="18954546" y="18355"/>
                  <a:pt x="19152194" y="0"/>
                </a:cubicBezTo>
                <a:cubicBezTo>
                  <a:pt x="19351191" y="-5223"/>
                  <a:pt x="19496478" y="-23276"/>
                  <a:pt x="19613366" y="0"/>
                </a:cubicBezTo>
                <a:cubicBezTo>
                  <a:pt x="19735907" y="16739"/>
                  <a:pt x="19626981" y="12"/>
                  <a:pt x="19640494" y="0"/>
                </a:cubicBezTo>
                <a:cubicBezTo>
                  <a:pt x="19653242" y="286"/>
                  <a:pt x="19660900" y="1148"/>
                  <a:pt x="19667621" y="0"/>
                </a:cubicBezTo>
                <a:cubicBezTo>
                  <a:pt x="19675530" y="-2706"/>
                  <a:pt x="19681242" y="62"/>
                  <a:pt x="19694749" y="0"/>
                </a:cubicBezTo>
                <a:cubicBezTo>
                  <a:pt x="19708274" y="260"/>
                  <a:pt x="19712611" y="1790"/>
                  <a:pt x="19721877" y="0"/>
                </a:cubicBezTo>
                <a:cubicBezTo>
                  <a:pt x="19731191" y="-767"/>
                  <a:pt x="19737840" y="60"/>
                  <a:pt x="19749005" y="0"/>
                </a:cubicBezTo>
                <a:cubicBezTo>
                  <a:pt x="19747097" y="-4776"/>
                  <a:pt x="20022040" y="-25367"/>
                  <a:pt x="20210177" y="0"/>
                </a:cubicBezTo>
                <a:cubicBezTo>
                  <a:pt x="20387217" y="4190"/>
                  <a:pt x="20230455" y="1477"/>
                  <a:pt x="20237304" y="0"/>
                </a:cubicBezTo>
                <a:cubicBezTo>
                  <a:pt x="20191139" y="105355"/>
                  <a:pt x="21256335" y="125245"/>
                  <a:pt x="21702203" y="0"/>
                </a:cubicBezTo>
                <a:cubicBezTo>
                  <a:pt x="21700924" y="16215"/>
                  <a:pt x="21704694" y="22267"/>
                  <a:pt x="21702203" y="36576"/>
                </a:cubicBezTo>
                <a:cubicBezTo>
                  <a:pt x="21372798" y="-1232"/>
                  <a:pt x="21058733" y="-8786"/>
                  <a:pt x="20806987" y="36576"/>
                </a:cubicBezTo>
                <a:cubicBezTo>
                  <a:pt x="20574159" y="66519"/>
                  <a:pt x="20298983" y="88140"/>
                  <a:pt x="20128793" y="36576"/>
                </a:cubicBezTo>
                <a:cubicBezTo>
                  <a:pt x="19973778" y="19227"/>
                  <a:pt x="19992538" y="43010"/>
                  <a:pt x="19884643" y="36576"/>
                </a:cubicBezTo>
                <a:cubicBezTo>
                  <a:pt x="19717394" y="-10243"/>
                  <a:pt x="19305013" y="53152"/>
                  <a:pt x="18772406" y="36576"/>
                </a:cubicBezTo>
                <a:cubicBezTo>
                  <a:pt x="18324314" y="83128"/>
                  <a:pt x="18138668" y="82194"/>
                  <a:pt x="17877190" y="36576"/>
                </a:cubicBezTo>
                <a:cubicBezTo>
                  <a:pt x="17626410" y="2547"/>
                  <a:pt x="17555408" y="45226"/>
                  <a:pt x="17416018" y="36576"/>
                </a:cubicBezTo>
                <a:cubicBezTo>
                  <a:pt x="17272075" y="7778"/>
                  <a:pt x="16814810" y="-31447"/>
                  <a:pt x="16303780" y="36576"/>
                </a:cubicBezTo>
                <a:cubicBezTo>
                  <a:pt x="15842891" y="75538"/>
                  <a:pt x="15773207" y="59611"/>
                  <a:pt x="15625586" y="36576"/>
                </a:cubicBezTo>
                <a:cubicBezTo>
                  <a:pt x="15478713" y="10113"/>
                  <a:pt x="15467951" y="30311"/>
                  <a:pt x="15381436" y="36576"/>
                </a:cubicBezTo>
                <a:cubicBezTo>
                  <a:pt x="15317085" y="44585"/>
                  <a:pt x="14545015" y="-5178"/>
                  <a:pt x="14269198" y="36576"/>
                </a:cubicBezTo>
                <a:cubicBezTo>
                  <a:pt x="13957047" y="81570"/>
                  <a:pt x="14088323" y="25176"/>
                  <a:pt x="14025049" y="36576"/>
                </a:cubicBezTo>
                <a:cubicBezTo>
                  <a:pt x="13967368" y="36668"/>
                  <a:pt x="13878571" y="45284"/>
                  <a:pt x="13780899" y="36576"/>
                </a:cubicBezTo>
                <a:cubicBezTo>
                  <a:pt x="13673646" y="50800"/>
                  <a:pt x="13414973" y="78352"/>
                  <a:pt x="13102705" y="36576"/>
                </a:cubicBezTo>
                <a:cubicBezTo>
                  <a:pt x="12793092" y="12740"/>
                  <a:pt x="12382308" y="32877"/>
                  <a:pt x="12207489" y="36576"/>
                </a:cubicBezTo>
                <a:cubicBezTo>
                  <a:pt x="12037659" y="-10277"/>
                  <a:pt x="11313568" y="26814"/>
                  <a:pt x="11095251" y="36576"/>
                </a:cubicBezTo>
                <a:cubicBezTo>
                  <a:pt x="10853411" y="50283"/>
                  <a:pt x="10900603" y="39290"/>
                  <a:pt x="10851102" y="36576"/>
                </a:cubicBezTo>
                <a:cubicBezTo>
                  <a:pt x="10793983" y="31228"/>
                  <a:pt x="10832596" y="38500"/>
                  <a:pt x="10823974" y="36576"/>
                </a:cubicBezTo>
                <a:cubicBezTo>
                  <a:pt x="10826718" y="30000"/>
                  <a:pt x="9968160" y="12141"/>
                  <a:pt x="9711736" y="36576"/>
                </a:cubicBezTo>
                <a:cubicBezTo>
                  <a:pt x="9411496" y="28252"/>
                  <a:pt x="9543903" y="32675"/>
                  <a:pt x="9467586" y="36576"/>
                </a:cubicBezTo>
                <a:cubicBezTo>
                  <a:pt x="9374198" y="27432"/>
                  <a:pt x="9450442" y="35244"/>
                  <a:pt x="9440458" y="36576"/>
                </a:cubicBezTo>
                <a:cubicBezTo>
                  <a:pt x="9388445" y="667"/>
                  <a:pt x="8857536" y="89432"/>
                  <a:pt x="8545242" y="36576"/>
                </a:cubicBezTo>
                <a:cubicBezTo>
                  <a:pt x="8152479" y="31945"/>
                  <a:pt x="8523801" y="35548"/>
                  <a:pt x="8518115" y="36576"/>
                </a:cubicBezTo>
                <a:cubicBezTo>
                  <a:pt x="8576607" y="19921"/>
                  <a:pt x="7768379" y="68627"/>
                  <a:pt x="7405877" y="36576"/>
                </a:cubicBezTo>
                <a:cubicBezTo>
                  <a:pt x="7104171" y="23211"/>
                  <a:pt x="6925456" y="47143"/>
                  <a:pt x="6727683" y="36576"/>
                </a:cubicBezTo>
                <a:cubicBezTo>
                  <a:pt x="6525203" y="42363"/>
                  <a:pt x="6493556" y="24843"/>
                  <a:pt x="6266511" y="36576"/>
                </a:cubicBezTo>
                <a:cubicBezTo>
                  <a:pt x="6041951" y="49306"/>
                  <a:pt x="6249889" y="39481"/>
                  <a:pt x="6239383" y="36576"/>
                </a:cubicBezTo>
                <a:cubicBezTo>
                  <a:pt x="6229544" y="36178"/>
                  <a:pt x="6225546" y="37125"/>
                  <a:pt x="6212256" y="36576"/>
                </a:cubicBezTo>
                <a:cubicBezTo>
                  <a:pt x="6207552" y="21896"/>
                  <a:pt x="5814946" y="2744"/>
                  <a:pt x="5534062" y="36576"/>
                </a:cubicBezTo>
                <a:cubicBezTo>
                  <a:pt x="5208366" y="49164"/>
                  <a:pt x="5015156" y="70333"/>
                  <a:pt x="4638846" y="36576"/>
                </a:cubicBezTo>
                <a:cubicBezTo>
                  <a:pt x="4274857" y="162"/>
                  <a:pt x="4256525" y="16909"/>
                  <a:pt x="3960652" y="36576"/>
                </a:cubicBezTo>
                <a:cubicBezTo>
                  <a:pt x="3633192" y="94932"/>
                  <a:pt x="3307559" y="85453"/>
                  <a:pt x="3065436" y="36576"/>
                </a:cubicBezTo>
                <a:cubicBezTo>
                  <a:pt x="2772920" y="23769"/>
                  <a:pt x="2584107" y="76613"/>
                  <a:pt x="2170220" y="36576"/>
                </a:cubicBezTo>
                <a:cubicBezTo>
                  <a:pt x="1703925" y="-3596"/>
                  <a:pt x="1900087" y="51648"/>
                  <a:pt x="1709048" y="36576"/>
                </a:cubicBezTo>
                <a:cubicBezTo>
                  <a:pt x="1510120" y="23179"/>
                  <a:pt x="1417150" y="44560"/>
                  <a:pt x="1247877" y="36576"/>
                </a:cubicBezTo>
                <a:cubicBezTo>
                  <a:pt x="1044569" y="8691"/>
                  <a:pt x="903119" y="31660"/>
                  <a:pt x="786705" y="36576"/>
                </a:cubicBezTo>
                <a:cubicBezTo>
                  <a:pt x="662091" y="43396"/>
                  <a:pt x="150473" y="19308"/>
                  <a:pt x="0" y="36576"/>
                </a:cubicBezTo>
                <a:cubicBezTo>
                  <a:pt x="327" y="20747"/>
                  <a:pt x="497" y="9257"/>
                  <a:pt x="0" y="0"/>
                </a:cubicBezTo>
                <a:close/>
              </a:path>
              <a:path w="21702203" h="36576" stroke="0" extrusionOk="0">
                <a:moveTo>
                  <a:pt x="0" y="0"/>
                </a:moveTo>
                <a:cubicBezTo>
                  <a:pt x="179430" y="-8107"/>
                  <a:pt x="278189" y="-12457"/>
                  <a:pt x="461172" y="0"/>
                </a:cubicBezTo>
                <a:cubicBezTo>
                  <a:pt x="655663" y="15557"/>
                  <a:pt x="478308" y="1218"/>
                  <a:pt x="488300" y="0"/>
                </a:cubicBezTo>
                <a:cubicBezTo>
                  <a:pt x="446478" y="-11562"/>
                  <a:pt x="1291802" y="-208"/>
                  <a:pt x="1600537" y="0"/>
                </a:cubicBezTo>
                <a:cubicBezTo>
                  <a:pt x="1995558" y="-15027"/>
                  <a:pt x="1978643" y="14887"/>
                  <a:pt x="2061709" y="0"/>
                </a:cubicBezTo>
                <a:cubicBezTo>
                  <a:pt x="2174546" y="-44162"/>
                  <a:pt x="2347567" y="14967"/>
                  <a:pt x="2522881" y="0"/>
                </a:cubicBezTo>
                <a:cubicBezTo>
                  <a:pt x="2643579" y="-39385"/>
                  <a:pt x="3247418" y="-81729"/>
                  <a:pt x="3635119" y="0"/>
                </a:cubicBezTo>
                <a:cubicBezTo>
                  <a:pt x="4048848" y="39934"/>
                  <a:pt x="3797103" y="-1691"/>
                  <a:pt x="3879269" y="0"/>
                </a:cubicBezTo>
                <a:cubicBezTo>
                  <a:pt x="3953774" y="-32095"/>
                  <a:pt x="4531669" y="-86016"/>
                  <a:pt x="4991507" y="0"/>
                </a:cubicBezTo>
                <a:cubicBezTo>
                  <a:pt x="5338714" y="16291"/>
                  <a:pt x="5784176" y="-21109"/>
                  <a:pt x="6103745" y="0"/>
                </a:cubicBezTo>
                <a:cubicBezTo>
                  <a:pt x="6441124" y="12840"/>
                  <a:pt x="6494734" y="-10102"/>
                  <a:pt x="6781938" y="0"/>
                </a:cubicBezTo>
                <a:cubicBezTo>
                  <a:pt x="6916827" y="5178"/>
                  <a:pt x="7084728" y="-25989"/>
                  <a:pt x="7360302" y="0"/>
                </a:cubicBezTo>
                <a:cubicBezTo>
                  <a:pt x="7635876" y="25989"/>
                  <a:pt x="7686277" y="-18182"/>
                  <a:pt x="7894176" y="0"/>
                </a:cubicBezTo>
                <a:cubicBezTo>
                  <a:pt x="8372225" y="31266"/>
                  <a:pt x="8221416" y="15556"/>
                  <a:pt x="8355348" y="0"/>
                </a:cubicBezTo>
                <a:cubicBezTo>
                  <a:pt x="8457075" y="-32428"/>
                  <a:pt x="8676009" y="2227"/>
                  <a:pt x="8816520" y="0"/>
                </a:cubicBezTo>
                <a:cubicBezTo>
                  <a:pt x="8916311" y="60611"/>
                  <a:pt x="9287903" y="-6802"/>
                  <a:pt x="9711736" y="0"/>
                </a:cubicBezTo>
                <a:cubicBezTo>
                  <a:pt x="10087944" y="-45517"/>
                  <a:pt x="10009823" y="-20267"/>
                  <a:pt x="10172908" y="0"/>
                </a:cubicBezTo>
                <a:cubicBezTo>
                  <a:pt x="10344224" y="20377"/>
                  <a:pt x="10988791" y="-28077"/>
                  <a:pt x="11285146" y="0"/>
                </a:cubicBezTo>
                <a:cubicBezTo>
                  <a:pt x="11638556" y="-501"/>
                  <a:pt x="12055303" y="-30840"/>
                  <a:pt x="12397383" y="0"/>
                </a:cubicBezTo>
                <a:cubicBezTo>
                  <a:pt x="12797843" y="37559"/>
                  <a:pt x="12868863" y="-24177"/>
                  <a:pt x="13075577" y="0"/>
                </a:cubicBezTo>
                <a:cubicBezTo>
                  <a:pt x="13279551" y="16893"/>
                  <a:pt x="13329348" y="-656"/>
                  <a:pt x="13536749" y="0"/>
                </a:cubicBezTo>
                <a:cubicBezTo>
                  <a:pt x="13547677" y="-804"/>
                  <a:pt x="13554729" y="746"/>
                  <a:pt x="13563877" y="0"/>
                </a:cubicBezTo>
                <a:cubicBezTo>
                  <a:pt x="13560286" y="4688"/>
                  <a:pt x="13737888" y="-3484"/>
                  <a:pt x="13808027" y="0"/>
                </a:cubicBezTo>
                <a:cubicBezTo>
                  <a:pt x="13874075" y="-4385"/>
                  <a:pt x="13986216" y="-2770"/>
                  <a:pt x="14052176" y="0"/>
                </a:cubicBezTo>
                <a:cubicBezTo>
                  <a:pt x="14112925" y="-2565"/>
                  <a:pt x="14404133" y="-9649"/>
                  <a:pt x="14513348" y="0"/>
                </a:cubicBezTo>
                <a:cubicBezTo>
                  <a:pt x="14590706" y="104180"/>
                  <a:pt x="15151846" y="822"/>
                  <a:pt x="15625586" y="0"/>
                </a:cubicBezTo>
                <a:cubicBezTo>
                  <a:pt x="16090403" y="39823"/>
                  <a:pt x="15958853" y="13782"/>
                  <a:pt x="16303780" y="0"/>
                </a:cubicBezTo>
                <a:cubicBezTo>
                  <a:pt x="16626790" y="-31460"/>
                  <a:pt x="16666800" y="-1889"/>
                  <a:pt x="16764952" y="0"/>
                </a:cubicBezTo>
                <a:cubicBezTo>
                  <a:pt x="16864786" y="-8516"/>
                  <a:pt x="16782588" y="-380"/>
                  <a:pt x="16792080" y="0"/>
                </a:cubicBezTo>
                <a:cubicBezTo>
                  <a:pt x="16800743" y="945"/>
                  <a:pt x="16812249" y="-890"/>
                  <a:pt x="16819207" y="0"/>
                </a:cubicBezTo>
                <a:cubicBezTo>
                  <a:pt x="16801410" y="7595"/>
                  <a:pt x="17367042" y="-69068"/>
                  <a:pt x="17714423" y="0"/>
                </a:cubicBezTo>
                <a:cubicBezTo>
                  <a:pt x="18026682" y="30115"/>
                  <a:pt x="17874884" y="1484"/>
                  <a:pt x="17958573" y="0"/>
                </a:cubicBezTo>
                <a:cubicBezTo>
                  <a:pt x="18014926" y="1326"/>
                  <a:pt x="18533210" y="-23819"/>
                  <a:pt x="19070811" y="0"/>
                </a:cubicBezTo>
                <a:cubicBezTo>
                  <a:pt x="19561771" y="-8178"/>
                  <a:pt x="19361511" y="-6278"/>
                  <a:pt x="19531983" y="0"/>
                </a:cubicBezTo>
                <a:cubicBezTo>
                  <a:pt x="19714450" y="-6872"/>
                  <a:pt x="19547906" y="970"/>
                  <a:pt x="19559110" y="0"/>
                </a:cubicBezTo>
                <a:cubicBezTo>
                  <a:pt x="19600376" y="-51686"/>
                  <a:pt x="19949769" y="4097"/>
                  <a:pt x="20454326" y="0"/>
                </a:cubicBezTo>
                <a:cubicBezTo>
                  <a:pt x="20873742" y="12195"/>
                  <a:pt x="20628891" y="1128"/>
                  <a:pt x="20698476" y="0"/>
                </a:cubicBezTo>
                <a:cubicBezTo>
                  <a:pt x="20772598" y="-10788"/>
                  <a:pt x="21364488" y="99557"/>
                  <a:pt x="21702203" y="0"/>
                </a:cubicBezTo>
                <a:cubicBezTo>
                  <a:pt x="21705142" y="15282"/>
                  <a:pt x="21703425" y="22947"/>
                  <a:pt x="21702203" y="36576"/>
                </a:cubicBezTo>
                <a:cubicBezTo>
                  <a:pt x="21634091" y="36833"/>
                  <a:pt x="21541287" y="38512"/>
                  <a:pt x="21458053" y="36576"/>
                </a:cubicBezTo>
                <a:cubicBezTo>
                  <a:pt x="21373057" y="28713"/>
                  <a:pt x="21443364" y="36522"/>
                  <a:pt x="21430925" y="36576"/>
                </a:cubicBezTo>
                <a:cubicBezTo>
                  <a:pt x="21415668" y="14775"/>
                  <a:pt x="21296082" y="4334"/>
                  <a:pt x="21186776" y="36576"/>
                </a:cubicBezTo>
                <a:cubicBezTo>
                  <a:pt x="21090569" y="27567"/>
                  <a:pt x="20870940" y="55303"/>
                  <a:pt x="20725604" y="36576"/>
                </a:cubicBezTo>
                <a:cubicBezTo>
                  <a:pt x="20557777" y="67107"/>
                  <a:pt x="20320876" y="63738"/>
                  <a:pt x="20047410" y="36576"/>
                </a:cubicBezTo>
                <a:cubicBezTo>
                  <a:pt x="19731056" y="5422"/>
                  <a:pt x="19862948" y="29812"/>
                  <a:pt x="19803260" y="36576"/>
                </a:cubicBezTo>
                <a:cubicBezTo>
                  <a:pt x="19709530" y="13018"/>
                  <a:pt x="19201426" y="52711"/>
                  <a:pt x="18691022" y="36576"/>
                </a:cubicBezTo>
                <a:cubicBezTo>
                  <a:pt x="18206424" y="45757"/>
                  <a:pt x="18322793" y="30780"/>
                  <a:pt x="18012828" y="36576"/>
                </a:cubicBezTo>
                <a:cubicBezTo>
                  <a:pt x="17651787" y="71193"/>
                  <a:pt x="17172559" y="18635"/>
                  <a:pt x="16900591" y="36576"/>
                </a:cubicBezTo>
                <a:cubicBezTo>
                  <a:pt x="16562980" y="38267"/>
                  <a:pt x="16387148" y="36922"/>
                  <a:pt x="16005375" y="36576"/>
                </a:cubicBezTo>
                <a:cubicBezTo>
                  <a:pt x="15614505" y="18379"/>
                  <a:pt x="15646029" y="43536"/>
                  <a:pt x="15544203" y="36576"/>
                </a:cubicBezTo>
                <a:cubicBezTo>
                  <a:pt x="15502460" y="25516"/>
                  <a:pt x="15039441" y="12750"/>
                  <a:pt x="14648987" y="36576"/>
                </a:cubicBezTo>
                <a:cubicBezTo>
                  <a:pt x="14245890" y="73463"/>
                  <a:pt x="14471456" y="53159"/>
                  <a:pt x="14404837" y="36576"/>
                </a:cubicBezTo>
                <a:cubicBezTo>
                  <a:pt x="14297978" y="-17582"/>
                  <a:pt x="13951164" y="41780"/>
                  <a:pt x="13726643" y="36576"/>
                </a:cubicBezTo>
                <a:cubicBezTo>
                  <a:pt x="13512096" y="38488"/>
                  <a:pt x="13711749" y="34514"/>
                  <a:pt x="13699516" y="36576"/>
                </a:cubicBezTo>
                <a:cubicBezTo>
                  <a:pt x="13736649" y="104118"/>
                  <a:pt x="13054299" y="-12763"/>
                  <a:pt x="12587278" y="36576"/>
                </a:cubicBezTo>
                <a:cubicBezTo>
                  <a:pt x="12083025" y="27203"/>
                  <a:pt x="12197494" y="42820"/>
                  <a:pt x="11909084" y="36576"/>
                </a:cubicBezTo>
                <a:cubicBezTo>
                  <a:pt x="11614434" y="52176"/>
                  <a:pt x="11307139" y="12301"/>
                  <a:pt x="10796846" y="36576"/>
                </a:cubicBezTo>
                <a:cubicBezTo>
                  <a:pt x="10257762" y="15164"/>
                  <a:pt x="10416868" y="26791"/>
                  <a:pt x="10335674" y="36576"/>
                </a:cubicBezTo>
                <a:cubicBezTo>
                  <a:pt x="10234738" y="32077"/>
                  <a:pt x="10171673" y="44286"/>
                  <a:pt x="10091524" y="36576"/>
                </a:cubicBezTo>
                <a:cubicBezTo>
                  <a:pt x="10086243" y="35354"/>
                  <a:pt x="9758464" y="65970"/>
                  <a:pt x="9413331" y="36576"/>
                </a:cubicBezTo>
                <a:cubicBezTo>
                  <a:pt x="9120067" y="63176"/>
                  <a:pt x="8686682" y="-16086"/>
                  <a:pt x="8518115" y="36576"/>
                </a:cubicBezTo>
                <a:cubicBezTo>
                  <a:pt x="8311316" y="76457"/>
                  <a:pt x="7798330" y="15688"/>
                  <a:pt x="7405877" y="36576"/>
                </a:cubicBezTo>
                <a:cubicBezTo>
                  <a:pt x="7016765" y="72773"/>
                  <a:pt x="6953034" y="55212"/>
                  <a:pt x="6510661" y="36576"/>
                </a:cubicBezTo>
                <a:cubicBezTo>
                  <a:pt x="6112262" y="-43393"/>
                  <a:pt x="5745723" y="83476"/>
                  <a:pt x="5398423" y="36576"/>
                </a:cubicBezTo>
                <a:cubicBezTo>
                  <a:pt x="5302531" y="39056"/>
                  <a:pt x="5141500" y="54164"/>
                  <a:pt x="4950815" y="36576"/>
                </a:cubicBezTo>
                <a:cubicBezTo>
                  <a:pt x="4760130" y="18988"/>
                  <a:pt x="4701642" y="38799"/>
                  <a:pt x="4503207" y="36576"/>
                </a:cubicBezTo>
                <a:cubicBezTo>
                  <a:pt x="4108332" y="46127"/>
                  <a:pt x="4327913" y="36791"/>
                  <a:pt x="4259057" y="36576"/>
                </a:cubicBezTo>
                <a:cubicBezTo>
                  <a:pt x="4147928" y="11857"/>
                  <a:pt x="3847127" y="30200"/>
                  <a:pt x="3363841" y="36576"/>
                </a:cubicBezTo>
                <a:cubicBezTo>
                  <a:pt x="2977006" y="-7853"/>
                  <a:pt x="3105857" y="38964"/>
                  <a:pt x="2902670" y="36576"/>
                </a:cubicBezTo>
                <a:cubicBezTo>
                  <a:pt x="2689494" y="36115"/>
                  <a:pt x="2730140" y="32334"/>
                  <a:pt x="2658520" y="36576"/>
                </a:cubicBezTo>
                <a:cubicBezTo>
                  <a:pt x="2589428" y="31466"/>
                  <a:pt x="2639996" y="33609"/>
                  <a:pt x="2631392" y="36576"/>
                </a:cubicBezTo>
                <a:cubicBezTo>
                  <a:pt x="2629839" y="30472"/>
                  <a:pt x="2446248" y="57054"/>
                  <a:pt x="2387242" y="36576"/>
                </a:cubicBezTo>
                <a:cubicBezTo>
                  <a:pt x="2310633" y="33136"/>
                  <a:pt x="2228167" y="19448"/>
                  <a:pt x="2143093" y="36576"/>
                </a:cubicBezTo>
                <a:cubicBezTo>
                  <a:pt x="2049488" y="64933"/>
                  <a:pt x="1619949" y="61943"/>
                  <a:pt x="1464899" y="36576"/>
                </a:cubicBezTo>
                <a:cubicBezTo>
                  <a:pt x="1262847" y="3535"/>
                  <a:pt x="1117069" y="33168"/>
                  <a:pt x="786705" y="36576"/>
                </a:cubicBezTo>
                <a:cubicBezTo>
                  <a:pt x="480579" y="32689"/>
                  <a:pt x="270371" y="-4932"/>
                  <a:pt x="0" y="36576"/>
                </a:cubicBezTo>
                <a:cubicBezTo>
                  <a:pt x="1146" y="23814"/>
                  <a:pt x="-945" y="7763"/>
                  <a:pt x="0" y="0"/>
                </a:cubicBezTo>
                <a:close/>
              </a:path>
              <a:path w="21702203" h="36576" fill="none" stroke="0" extrusionOk="0">
                <a:moveTo>
                  <a:pt x="0" y="0"/>
                </a:moveTo>
                <a:cubicBezTo>
                  <a:pt x="228589" y="21149"/>
                  <a:pt x="832187" y="13565"/>
                  <a:pt x="1112238" y="0"/>
                </a:cubicBezTo>
                <a:cubicBezTo>
                  <a:pt x="1386355" y="-4351"/>
                  <a:pt x="1592435" y="-24558"/>
                  <a:pt x="1790432" y="0"/>
                </a:cubicBezTo>
                <a:cubicBezTo>
                  <a:pt x="1966437" y="28699"/>
                  <a:pt x="1967470" y="5396"/>
                  <a:pt x="2034582" y="0"/>
                </a:cubicBezTo>
                <a:cubicBezTo>
                  <a:pt x="2086613" y="-9763"/>
                  <a:pt x="2199177" y="11620"/>
                  <a:pt x="2278731" y="0"/>
                </a:cubicBezTo>
                <a:cubicBezTo>
                  <a:pt x="2374547" y="-5652"/>
                  <a:pt x="2466132" y="-3221"/>
                  <a:pt x="2522881" y="0"/>
                </a:cubicBezTo>
                <a:cubicBezTo>
                  <a:pt x="2576711" y="-6932"/>
                  <a:pt x="2690593" y="18610"/>
                  <a:pt x="2767031" y="0"/>
                </a:cubicBezTo>
                <a:cubicBezTo>
                  <a:pt x="2832114" y="-20031"/>
                  <a:pt x="3025935" y="6916"/>
                  <a:pt x="3228203" y="0"/>
                </a:cubicBezTo>
                <a:cubicBezTo>
                  <a:pt x="3417685" y="24031"/>
                  <a:pt x="3377065" y="8392"/>
                  <a:pt x="3472352" y="0"/>
                </a:cubicBezTo>
                <a:cubicBezTo>
                  <a:pt x="3536529" y="-13086"/>
                  <a:pt x="3784424" y="2670"/>
                  <a:pt x="3933524" y="0"/>
                </a:cubicBezTo>
                <a:cubicBezTo>
                  <a:pt x="4110274" y="30340"/>
                  <a:pt x="4509976" y="23973"/>
                  <a:pt x="4828740" y="0"/>
                </a:cubicBezTo>
                <a:cubicBezTo>
                  <a:pt x="5156760" y="7179"/>
                  <a:pt x="5015596" y="-216"/>
                  <a:pt x="5072890" y="0"/>
                </a:cubicBezTo>
                <a:cubicBezTo>
                  <a:pt x="5133524" y="2933"/>
                  <a:pt x="5090814" y="-515"/>
                  <a:pt x="5100018" y="0"/>
                </a:cubicBezTo>
                <a:cubicBezTo>
                  <a:pt x="5031952" y="11547"/>
                  <a:pt x="5701694" y="-79835"/>
                  <a:pt x="6212256" y="0"/>
                </a:cubicBezTo>
                <a:cubicBezTo>
                  <a:pt x="6636049" y="21038"/>
                  <a:pt x="6231141" y="-1640"/>
                  <a:pt x="6239383" y="0"/>
                </a:cubicBezTo>
                <a:cubicBezTo>
                  <a:pt x="6247881" y="-9906"/>
                  <a:pt x="6731591" y="2230"/>
                  <a:pt x="6917577" y="0"/>
                </a:cubicBezTo>
                <a:cubicBezTo>
                  <a:pt x="7082493" y="10380"/>
                  <a:pt x="6937988" y="458"/>
                  <a:pt x="6944705" y="0"/>
                </a:cubicBezTo>
                <a:cubicBezTo>
                  <a:pt x="6947784" y="92597"/>
                  <a:pt x="7493391" y="-85244"/>
                  <a:pt x="7839921" y="0"/>
                </a:cubicBezTo>
                <a:cubicBezTo>
                  <a:pt x="8266437" y="40965"/>
                  <a:pt x="8313416" y="-33500"/>
                  <a:pt x="8518115" y="0"/>
                </a:cubicBezTo>
                <a:cubicBezTo>
                  <a:pt x="8731523" y="59071"/>
                  <a:pt x="9131814" y="-2954"/>
                  <a:pt x="9413331" y="0"/>
                </a:cubicBezTo>
                <a:cubicBezTo>
                  <a:pt x="9665084" y="-4809"/>
                  <a:pt x="9786442" y="27775"/>
                  <a:pt x="10091524" y="0"/>
                </a:cubicBezTo>
                <a:cubicBezTo>
                  <a:pt x="10401018" y="637"/>
                  <a:pt x="10730409" y="82548"/>
                  <a:pt x="10986740" y="0"/>
                </a:cubicBezTo>
                <a:cubicBezTo>
                  <a:pt x="11202221" y="17622"/>
                  <a:pt x="11542253" y="-38109"/>
                  <a:pt x="11881956" y="0"/>
                </a:cubicBezTo>
                <a:cubicBezTo>
                  <a:pt x="12252147" y="19705"/>
                  <a:pt x="12729911" y="-42084"/>
                  <a:pt x="12994194" y="0"/>
                </a:cubicBezTo>
                <a:cubicBezTo>
                  <a:pt x="13257790" y="20156"/>
                  <a:pt x="13012066" y="1585"/>
                  <a:pt x="13021322" y="0"/>
                </a:cubicBezTo>
                <a:cubicBezTo>
                  <a:pt x="13028611" y="227"/>
                  <a:pt x="13036353" y="-1326"/>
                  <a:pt x="13048450" y="0"/>
                </a:cubicBezTo>
                <a:cubicBezTo>
                  <a:pt x="13127947" y="-50720"/>
                  <a:pt x="13655733" y="-61812"/>
                  <a:pt x="14160687" y="0"/>
                </a:cubicBezTo>
                <a:cubicBezTo>
                  <a:pt x="14695363" y="-31246"/>
                  <a:pt x="14475346" y="-31087"/>
                  <a:pt x="14621859" y="0"/>
                </a:cubicBezTo>
                <a:cubicBezTo>
                  <a:pt x="14712254" y="56451"/>
                  <a:pt x="15432620" y="26599"/>
                  <a:pt x="15734097" y="0"/>
                </a:cubicBezTo>
                <a:cubicBezTo>
                  <a:pt x="16059523" y="30015"/>
                  <a:pt x="16053360" y="-2661"/>
                  <a:pt x="16195269" y="0"/>
                </a:cubicBezTo>
                <a:cubicBezTo>
                  <a:pt x="16353026" y="12251"/>
                  <a:pt x="16766492" y="-38876"/>
                  <a:pt x="17090485" y="0"/>
                </a:cubicBezTo>
                <a:cubicBezTo>
                  <a:pt x="17417309" y="7862"/>
                  <a:pt x="17252037" y="5437"/>
                  <a:pt x="17334635" y="0"/>
                </a:cubicBezTo>
                <a:cubicBezTo>
                  <a:pt x="17435991" y="12912"/>
                  <a:pt x="17826468" y="61592"/>
                  <a:pt x="18012828" y="0"/>
                </a:cubicBezTo>
                <a:cubicBezTo>
                  <a:pt x="18247318" y="4891"/>
                  <a:pt x="18384160" y="12120"/>
                  <a:pt x="18691022" y="0"/>
                </a:cubicBezTo>
                <a:cubicBezTo>
                  <a:pt x="18977172" y="-27998"/>
                  <a:pt x="18956452" y="11558"/>
                  <a:pt x="19152194" y="0"/>
                </a:cubicBezTo>
                <a:cubicBezTo>
                  <a:pt x="19370589" y="-32250"/>
                  <a:pt x="19478627" y="-32707"/>
                  <a:pt x="19613366" y="0"/>
                </a:cubicBezTo>
                <a:cubicBezTo>
                  <a:pt x="19735842" y="16218"/>
                  <a:pt x="19628138" y="409"/>
                  <a:pt x="19640494" y="0"/>
                </a:cubicBezTo>
                <a:cubicBezTo>
                  <a:pt x="19651899" y="-1229"/>
                  <a:pt x="19660247" y="621"/>
                  <a:pt x="19667621" y="0"/>
                </a:cubicBezTo>
                <a:cubicBezTo>
                  <a:pt x="19676183" y="-518"/>
                  <a:pt x="19682804" y="-41"/>
                  <a:pt x="19694749" y="0"/>
                </a:cubicBezTo>
                <a:cubicBezTo>
                  <a:pt x="19707328" y="493"/>
                  <a:pt x="19712166" y="810"/>
                  <a:pt x="19721877" y="0"/>
                </a:cubicBezTo>
                <a:cubicBezTo>
                  <a:pt x="19731628" y="-1581"/>
                  <a:pt x="19737179" y="-37"/>
                  <a:pt x="19749005" y="0"/>
                </a:cubicBezTo>
                <a:cubicBezTo>
                  <a:pt x="19726772" y="2231"/>
                  <a:pt x="20036712" y="-11931"/>
                  <a:pt x="20210177" y="0"/>
                </a:cubicBezTo>
                <a:cubicBezTo>
                  <a:pt x="20388653" y="5167"/>
                  <a:pt x="20230506" y="397"/>
                  <a:pt x="20237304" y="0"/>
                </a:cubicBezTo>
                <a:cubicBezTo>
                  <a:pt x="20270089" y="-93652"/>
                  <a:pt x="21235431" y="4027"/>
                  <a:pt x="21702203" y="0"/>
                </a:cubicBezTo>
                <a:cubicBezTo>
                  <a:pt x="21701489" y="14257"/>
                  <a:pt x="21703050" y="22996"/>
                  <a:pt x="21702203" y="36576"/>
                </a:cubicBezTo>
                <a:cubicBezTo>
                  <a:pt x="21437381" y="78660"/>
                  <a:pt x="21010466" y="5319"/>
                  <a:pt x="20806987" y="36576"/>
                </a:cubicBezTo>
                <a:cubicBezTo>
                  <a:pt x="20559099" y="80866"/>
                  <a:pt x="20283797" y="31251"/>
                  <a:pt x="20128793" y="36576"/>
                </a:cubicBezTo>
                <a:cubicBezTo>
                  <a:pt x="19972298" y="16570"/>
                  <a:pt x="19989979" y="41723"/>
                  <a:pt x="19884643" y="36576"/>
                </a:cubicBezTo>
                <a:cubicBezTo>
                  <a:pt x="19696515" y="-38678"/>
                  <a:pt x="19279816" y="6058"/>
                  <a:pt x="18772406" y="36576"/>
                </a:cubicBezTo>
                <a:cubicBezTo>
                  <a:pt x="18279472" y="68374"/>
                  <a:pt x="18111184" y="83044"/>
                  <a:pt x="17877190" y="36576"/>
                </a:cubicBezTo>
                <a:cubicBezTo>
                  <a:pt x="17623844" y="-14770"/>
                  <a:pt x="17563429" y="32854"/>
                  <a:pt x="17416018" y="36576"/>
                </a:cubicBezTo>
                <a:cubicBezTo>
                  <a:pt x="17208881" y="116180"/>
                  <a:pt x="16726361" y="92554"/>
                  <a:pt x="16303780" y="36576"/>
                </a:cubicBezTo>
                <a:cubicBezTo>
                  <a:pt x="15824355" y="86281"/>
                  <a:pt x="15775550" y="73642"/>
                  <a:pt x="15625586" y="36576"/>
                </a:cubicBezTo>
                <a:cubicBezTo>
                  <a:pt x="15473474" y="4837"/>
                  <a:pt x="15461849" y="28367"/>
                  <a:pt x="15381436" y="36576"/>
                </a:cubicBezTo>
                <a:cubicBezTo>
                  <a:pt x="15306642" y="27231"/>
                  <a:pt x="14602000" y="-27331"/>
                  <a:pt x="14269198" y="36576"/>
                </a:cubicBezTo>
                <a:cubicBezTo>
                  <a:pt x="13965980" y="73191"/>
                  <a:pt x="14085621" y="36150"/>
                  <a:pt x="14025049" y="36576"/>
                </a:cubicBezTo>
                <a:cubicBezTo>
                  <a:pt x="13967684" y="39107"/>
                  <a:pt x="13894160" y="33836"/>
                  <a:pt x="13780899" y="36576"/>
                </a:cubicBezTo>
                <a:cubicBezTo>
                  <a:pt x="13694550" y="34225"/>
                  <a:pt x="13423153" y="9155"/>
                  <a:pt x="13102705" y="36576"/>
                </a:cubicBezTo>
                <a:cubicBezTo>
                  <a:pt x="12744802" y="40612"/>
                  <a:pt x="12414776" y="73246"/>
                  <a:pt x="12207489" y="36576"/>
                </a:cubicBezTo>
                <a:cubicBezTo>
                  <a:pt x="11990763" y="40016"/>
                  <a:pt x="11388442" y="3264"/>
                  <a:pt x="11095251" y="36576"/>
                </a:cubicBezTo>
                <a:cubicBezTo>
                  <a:pt x="10856538" y="49012"/>
                  <a:pt x="10909371" y="42745"/>
                  <a:pt x="10851102" y="36576"/>
                </a:cubicBezTo>
                <a:cubicBezTo>
                  <a:pt x="10795405" y="29049"/>
                  <a:pt x="10835386" y="36906"/>
                  <a:pt x="10823974" y="36576"/>
                </a:cubicBezTo>
                <a:cubicBezTo>
                  <a:pt x="10884368" y="48221"/>
                  <a:pt x="10020938" y="63789"/>
                  <a:pt x="9711736" y="36576"/>
                </a:cubicBezTo>
                <a:cubicBezTo>
                  <a:pt x="9387907" y="27329"/>
                  <a:pt x="9578154" y="42922"/>
                  <a:pt x="9467586" y="36576"/>
                </a:cubicBezTo>
                <a:cubicBezTo>
                  <a:pt x="9373045" y="28509"/>
                  <a:pt x="9451431" y="35084"/>
                  <a:pt x="9440458" y="36576"/>
                </a:cubicBezTo>
                <a:cubicBezTo>
                  <a:pt x="9469251" y="115003"/>
                  <a:pt x="9028607" y="38343"/>
                  <a:pt x="8545242" y="36576"/>
                </a:cubicBezTo>
                <a:cubicBezTo>
                  <a:pt x="8152292" y="32460"/>
                  <a:pt x="8525711" y="35582"/>
                  <a:pt x="8518115" y="36576"/>
                </a:cubicBezTo>
                <a:cubicBezTo>
                  <a:pt x="8547567" y="53553"/>
                  <a:pt x="7782464" y="-23884"/>
                  <a:pt x="7405877" y="36576"/>
                </a:cubicBezTo>
                <a:cubicBezTo>
                  <a:pt x="7115220" y="59463"/>
                  <a:pt x="6928933" y="22517"/>
                  <a:pt x="6727683" y="36576"/>
                </a:cubicBezTo>
                <a:cubicBezTo>
                  <a:pt x="6524141" y="36159"/>
                  <a:pt x="6492180" y="26335"/>
                  <a:pt x="6266511" y="36576"/>
                </a:cubicBezTo>
                <a:cubicBezTo>
                  <a:pt x="6039850" y="49574"/>
                  <a:pt x="6249492" y="35762"/>
                  <a:pt x="6239383" y="36576"/>
                </a:cubicBezTo>
                <a:cubicBezTo>
                  <a:pt x="6229082" y="35843"/>
                  <a:pt x="6224362" y="37750"/>
                  <a:pt x="6212256" y="36576"/>
                </a:cubicBezTo>
                <a:cubicBezTo>
                  <a:pt x="6229402" y="53454"/>
                  <a:pt x="5924543" y="34428"/>
                  <a:pt x="5534062" y="36576"/>
                </a:cubicBezTo>
                <a:cubicBezTo>
                  <a:pt x="5225335" y="42497"/>
                  <a:pt x="5039910" y="92475"/>
                  <a:pt x="4638846" y="36576"/>
                </a:cubicBezTo>
                <a:cubicBezTo>
                  <a:pt x="4273469" y="7537"/>
                  <a:pt x="4261218" y="15848"/>
                  <a:pt x="3960652" y="36576"/>
                </a:cubicBezTo>
                <a:cubicBezTo>
                  <a:pt x="3656831" y="52456"/>
                  <a:pt x="3329918" y="25933"/>
                  <a:pt x="3065436" y="36576"/>
                </a:cubicBezTo>
                <a:cubicBezTo>
                  <a:pt x="2776114" y="39436"/>
                  <a:pt x="2636924" y="80718"/>
                  <a:pt x="2170220" y="36576"/>
                </a:cubicBezTo>
                <a:cubicBezTo>
                  <a:pt x="1739518" y="15837"/>
                  <a:pt x="1917650" y="16891"/>
                  <a:pt x="1709048" y="36576"/>
                </a:cubicBezTo>
                <a:cubicBezTo>
                  <a:pt x="1515802" y="40338"/>
                  <a:pt x="1416988" y="61008"/>
                  <a:pt x="1247877" y="36576"/>
                </a:cubicBezTo>
                <a:cubicBezTo>
                  <a:pt x="1061209" y="34358"/>
                  <a:pt x="918787" y="31950"/>
                  <a:pt x="786705" y="36576"/>
                </a:cubicBezTo>
                <a:cubicBezTo>
                  <a:pt x="699928" y="32435"/>
                  <a:pt x="177716" y="14049"/>
                  <a:pt x="0" y="36576"/>
                </a:cubicBezTo>
                <a:cubicBezTo>
                  <a:pt x="-858" y="20779"/>
                  <a:pt x="996" y="905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21702203"/>
                      <a:gd name="connsiteY0" fmla="*/ 0 h 36576"/>
                      <a:gd name="connsiteX1" fmla="*/ 1112238 w 21702203"/>
                      <a:gd name="connsiteY1" fmla="*/ 0 h 36576"/>
                      <a:gd name="connsiteX2" fmla="*/ 1790432 w 21702203"/>
                      <a:gd name="connsiteY2" fmla="*/ 0 h 36576"/>
                      <a:gd name="connsiteX3" fmla="*/ 2034582 w 21702203"/>
                      <a:gd name="connsiteY3" fmla="*/ 0 h 36576"/>
                      <a:gd name="connsiteX4" fmla="*/ 2278731 w 21702203"/>
                      <a:gd name="connsiteY4" fmla="*/ 0 h 36576"/>
                      <a:gd name="connsiteX5" fmla="*/ 2522881 w 21702203"/>
                      <a:gd name="connsiteY5" fmla="*/ 0 h 36576"/>
                      <a:gd name="connsiteX6" fmla="*/ 2767031 w 21702203"/>
                      <a:gd name="connsiteY6" fmla="*/ 0 h 36576"/>
                      <a:gd name="connsiteX7" fmla="*/ 3228203 w 21702203"/>
                      <a:gd name="connsiteY7" fmla="*/ 0 h 36576"/>
                      <a:gd name="connsiteX8" fmla="*/ 3472352 w 21702203"/>
                      <a:gd name="connsiteY8" fmla="*/ 0 h 36576"/>
                      <a:gd name="connsiteX9" fmla="*/ 3933524 w 21702203"/>
                      <a:gd name="connsiteY9" fmla="*/ 0 h 36576"/>
                      <a:gd name="connsiteX10" fmla="*/ 4828740 w 21702203"/>
                      <a:gd name="connsiteY10" fmla="*/ 0 h 36576"/>
                      <a:gd name="connsiteX11" fmla="*/ 5072890 w 21702203"/>
                      <a:gd name="connsiteY11" fmla="*/ 0 h 36576"/>
                      <a:gd name="connsiteX12" fmla="*/ 5100018 w 21702203"/>
                      <a:gd name="connsiteY12" fmla="*/ 0 h 36576"/>
                      <a:gd name="connsiteX13" fmla="*/ 6212256 w 21702203"/>
                      <a:gd name="connsiteY13" fmla="*/ 0 h 36576"/>
                      <a:gd name="connsiteX14" fmla="*/ 6239383 w 21702203"/>
                      <a:gd name="connsiteY14" fmla="*/ 0 h 36576"/>
                      <a:gd name="connsiteX15" fmla="*/ 6917577 w 21702203"/>
                      <a:gd name="connsiteY15" fmla="*/ 0 h 36576"/>
                      <a:gd name="connsiteX16" fmla="*/ 6944705 w 21702203"/>
                      <a:gd name="connsiteY16" fmla="*/ 0 h 36576"/>
                      <a:gd name="connsiteX17" fmla="*/ 7839921 w 21702203"/>
                      <a:gd name="connsiteY17" fmla="*/ 0 h 36576"/>
                      <a:gd name="connsiteX18" fmla="*/ 8518115 w 21702203"/>
                      <a:gd name="connsiteY18" fmla="*/ 0 h 36576"/>
                      <a:gd name="connsiteX19" fmla="*/ 9413331 w 21702203"/>
                      <a:gd name="connsiteY19" fmla="*/ 0 h 36576"/>
                      <a:gd name="connsiteX20" fmla="*/ 10091524 w 21702203"/>
                      <a:gd name="connsiteY20" fmla="*/ 0 h 36576"/>
                      <a:gd name="connsiteX21" fmla="*/ 10986740 w 21702203"/>
                      <a:gd name="connsiteY21" fmla="*/ 0 h 36576"/>
                      <a:gd name="connsiteX22" fmla="*/ 11881956 w 21702203"/>
                      <a:gd name="connsiteY22" fmla="*/ 0 h 36576"/>
                      <a:gd name="connsiteX23" fmla="*/ 12994194 w 21702203"/>
                      <a:gd name="connsiteY23" fmla="*/ 0 h 36576"/>
                      <a:gd name="connsiteX24" fmla="*/ 13021322 w 21702203"/>
                      <a:gd name="connsiteY24" fmla="*/ 0 h 36576"/>
                      <a:gd name="connsiteX25" fmla="*/ 13048450 w 21702203"/>
                      <a:gd name="connsiteY25" fmla="*/ 0 h 36576"/>
                      <a:gd name="connsiteX26" fmla="*/ 14160687 w 21702203"/>
                      <a:gd name="connsiteY26" fmla="*/ 0 h 36576"/>
                      <a:gd name="connsiteX27" fmla="*/ 14621859 w 21702203"/>
                      <a:gd name="connsiteY27" fmla="*/ 0 h 36576"/>
                      <a:gd name="connsiteX28" fmla="*/ 15734097 w 21702203"/>
                      <a:gd name="connsiteY28" fmla="*/ 0 h 36576"/>
                      <a:gd name="connsiteX29" fmla="*/ 16195269 w 21702203"/>
                      <a:gd name="connsiteY29" fmla="*/ 0 h 36576"/>
                      <a:gd name="connsiteX30" fmla="*/ 17090485 w 21702203"/>
                      <a:gd name="connsiteY30" fmla="*/ 0 h 36576"/>
                      <a:gd name="connsiteX31" fmla="*/ 17334635 w 21702203"/>
                      <a:gd name="connsiteY31" fmla="*/ 0 h 36576"/>
                      <a:gd name="connsiteX32" fmla="*/ 18012828 w 21702203"/>
                      <a:gd name="connsiteY32" fmla="*/ 0 h 36576"/>
                      <a:gd name="connsiteX33" fmla="*/ 18691022 w 21702203"/>
                      <a:gd name="connsiteY33" fmla="*/ 0 h 36576"/>
                      <a:gd name="connsiteX34" fmla="*/ 19152194 w 21702203"/>
                      <a:gd name="connsiteY34" fmla="*/ 0 h 36576"/>
                      <a:gd name="connsiteX35" fmla="*/ 19613366 w 21702203"/>
                      <a:gd name="connsiteY35" fmla="*/ 0 h 36576"/>
                      <a:gd name="connsiteX36" fmla="*/ 19640494 w 21702203"/>
                      <a:gd name="connsiteY36" fmla="*/ 0 h 36576"/>
                      <a:gd name="connsiteX37" fmla="*/ 19667621 w 21702203"/>
                      <a:gd name="connsiteY37" fmla="*/ 0 h 36576"/>
                      <a:gd name="connsiteX38" fmla="*/ 19694749 w 21702203"/>
                      <a:gd name="connsiteY38" fmla="*/ 0 h 36576"/>
                      <a:gd name="connsiteX39" fmla="*/ 19721877 w 21702203"/>
                      <a:gd name="connsiteY39" fmla="*/ 0 h 36576"/>
                      <a:gd name="connsiteX40" fmla="*/ 19749005 w 21702203"/>
                      <a:gd name="connsiteY40" fmla="*/ 0 h 36576"/>
                      <a:gd name="connsiteX41" fmla="*/ 20210177 w 21702203"/>
                      <a:gd name="connsiteY41" fmla="*/ 0 h 36576"/>
                      <a:gd name="connsiteX42" fmla="*/ 20237304 w 21702203"/>
                      <a:gd name="connsiteY42" fmla="*/ 0 h 36576"/>
                      <a:gd name="connsiteX43" fmla="*/ 21702203 w 21702203"/>
                      <a:gd name="connsiteY43" fmla="*/ 0 h 36576"/>
                      <a:gd name="connsiteX44" fmla="*/ 21702203 w 21702203"/>
                      <a:gd name="connsiteY44" fmla="*/ 36576 h 36576"/>
                      <a:gd name="connsiteX45" fmla="*/ 20806987 w 21702203"/>
                      <a:gd name="connsiteY45" fmla="*/ 36576 h 36576"/>
                      <a:gd name="connsiteX46" fmla="*/ 20128793 w 21702203"/>
                      <a:gd name="connsiteY46" fmla="*/ 36576 h 36576"/>
                      <a:gd name="connsiteX47" fmla="*/ 19884643 w 21702203"/>
                      <a:gd name="connsiteY47" fmla="*/ 36576 h 36576"/>
                      <a:gd name="connsiteX48" fmla="*/ 18772406 w 21702203"/>
                      <a:gd name="connsiteY48" fmla="*/ 36576 h 36576"/>
                      <a:gd name="connsiteX49" fmla="*/ 17877190 w 21702203"/>
                      <a:gd name="connsiteY49" fmla="*/ 36576 h 36576"/>
                      <a:gd name="connsiteX50" fmla="*/ 17416018 w 21702203"/>
                      <a:gd name="connsiteY50" fmla="*/ 36576 h 36576"/>
                      <a:gd name="connsiteX51" fmla="*/ 16303780 w 21702203"/>
                      <a:gd name="connsiteY51" fmla="*/ 36576 h 36576"/>
                      <a:gd name="connsiteX52" fmla="*/ 15625586 w 21702203"/>
                      <a:gd name="connsiteY52" fmla="*/ 36576 h 36576"/>
                      <a:gd name="connsiteX53" fmla="*/ 15381436 w 21702203"/>
                      <a:gd name="connsiteY53" fmla="*/ 36576 h 36576"/>
                      <a:gd name="connsiteX54" fmla="*/ 14269198 w 21702203"/>
                      <a:gd name="connsiteY54" fmla="*/ 36576 h 36576"/>
                      <a:gd name="connsiteX55" fmla="*/ 14025049 w 21702203"/>
                      <a:gd name="connsiteY55" fmla="*/ 36576 h 36576"/>
                      <a:gd name="connsiteX56" fmla="*/ 13780899 w 21702203"/>
                      <a:gd name="connsiteY56" fmla="*/ 36576 h 36576"/>
                      <a:gd name="connsiteX57" fmla="*/ 13102705 w 21702203"/>
                      <a:gd name="connsiteY57" fmla="*/ 36576 h 36576"/>
                      <a:gd name="connsiteX58" fmla="*/ 12207489 w 21702203"/>
                      <a:gd name="connsiteY58" fmla="*/ 36576 h 36576"/>
                      <a:gd name="connsiteX59" fmla="*/ 11095251 w 21702203"/>
                      <a:gd name="connsiteY59" fmla="*/ 36576 h 36576"/>
                      <a:gd name="connsiteX60" fmla="*/ 10851102 w 21702203"/>
                      <a:gd name="connsiteY60" fmla="*/ 36576 h 36576"/>
                      <a:gd name="connsiteX61" fmla="*/ 10823974 w 21702203"/>
                      <a:gd name="connsiteY61" fmla="*/ 36576 h 36576"/>
                      <a:gd name="connsiteX62" fmla="*/ 9711736 w 21702203"/>
                      <a:gd name="connsiteY62" fmla="*/ 36576 h 36576"/>
                      <a:gd name="connsiteX63" fmla="*/ 9467586 w 21702203"/>
                      <a:gd name="connsiteY63" fmla="*/ 36576 h 36576"/>
                      <a:gd name="connsiteX64" fmla="*/ 9440458 w 21702203"/>
                      <a:gd name="connsiteY64" fmla="*/ 36576 h 36576"/>
                      <a:gd name="connsiteX65" fmla="*/ 8545242 w 21702203"/>
                      <a:gd name="connsiteY65" fmla="*/ 36576 h 36576"/>
                      <a:gd name="connsiteX66" fmla="*/ 8518115 w 21702203"/>
                      <a:gd name="connsiteY66" fmla="*/ 36576 h 36576"/>
                      <a:gd name="connsiteX67" fmla="*/ 7405877 w 21702203"/>
                      <a:gd name="connsiteY67" fmla="*/ 36576 h 36576"/>
                      <a:gd name="connsiteX68" fmla="*/ 6727683 w 21702203"/>
                      <a:gd name="connsiteY68" fmla="*/ 36576 h 36576"/>
                      <a:gd name="connsiteX69" fmla="*/ 6266511 w 21702203"/>
                      <a:gd name="connsiteY69" fmla="*/ 36576 h 36576"/>
                      <a:gd name="connsiteX70" fmla="*/ 6239383 w 21702203"/>
                      <a:gd name="connsiteY70" fmla="*/ 36576 h 36576"/>
                      <a:gd name="connsiteX71" fmla="*/ 6212256 w 21702203"/>
                      <a:gd name="connsiteY71" fmla="*/ 36576 h 36576"/>
                      <a:gd name="connsiteX72" fmla="*/ 5534062 w 21702203"/>
                      <a:gd name="connsiteY72" fmla="*/ 36576 h 36576"/>
                      <a:gd name="connsiteX73" fmla="*/ 4638846 w 21702203"/>
                      <a:gd name="connsiteY73" fmla="*/ 36576 h 36576"/>
                      <a:gd name="connsiteX74" fmla="*/ 3960652 w 21702203"/>
                      <a:gd name="connsiteY74" fmla="*/ 36576 h 36576"/>
                      <a:gd name="connsiteX75" fmla="*/ 3065436 w 21702203"/>
                      <a:gd name="connsiteY75" fmla="*/ 36576 h 36576"/>
                      <a:gd name="connsiteX76" fmla="*/ 2170220 w 21702203"/>
                      <a:gd name="connsiteY76" fmla="*/ 36576 h 36576"/>
                      <a:gd name="connsiteX77" fmla="*/ 1709048 w 21702203"/>
                      <a:gd name="connsiteY77" fmla="*/ 36576 h 36576"/>
                      <a:gd name="connsiteX78" fmla="*/ 1247877 w 21702203"/>
                      <a:gd name="connsiteY78" fmla="*/ 36576 h 36576"/>
                      <a:gd name="connsiteX79" fmla="*/ 786705 w 21702203"/>
                      <a:gd name="connsiteY79" fmla="*/ 36576 h 36576"/>
                      <a:gd name="connsiteX80" fmla="*/ 0 w 21702203"/>
                      <a:gd name="connsiteY80" fmla="*/ 36576 h 36576"/>
                      <a:gd name="connsiteX81" fmla="*/ 0 w 21702203"/>
                      <a:gd name="connsiteY81"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1702203" h="36576" fill="none" extrusionOk="0">
                        <a:moveTo>
                          <a:pt x="0" y="0"/>
                        </a:moveTo>
                        <a:cubicBezTo>
                          <a:pt x="255605" y="37813"/>
                          <a:pt x="850047" y="6862"/>
                          <a:pt x="1112238" y="0"/>
                        </a:cubicBezTo>
                        <a:cubicBezTo>
                          <a:pt x="1374429" y="-6862"/>
                          <a:pt x="1610783" y="-25141"/>
                          <a:pt x="1790432" y="0"/>
                        </a:cubicBezTo>
                        <a:cubicBezTo>
                          <a:pt x="1970081" y="25141"/>
                          <a:pt x="1968109" y="1862"/>
                          <a:pt x="2034582" y="0"/>
                        </a:cubicBezTo>
                        <a:cubicBezTo>
                          <a:pt x="2101055" y="-1862"/>
                          <a:pt x="2187932" y="6247"/>
                          <a:pt x="2278731" y="0"/>
                        </a:cubicBezTo>
                        <a:cubicBezTo>
                          <a:pt x="2369530" y="-6247"/>
                          <a:pt x="2461742" y="5813"/>
                          <a:pt x="2522881" y="0"/>
                        </a:cubicBezTo>
                        <a:cubicBezTo>
                          <a:pt x="2584020" y="-5813"/>
                          <a:pt x="2700792" y="9008"/>
                          <a:pt x="2767031" y="0"/>
                        </a:cubicBezTo>
                        <a:cubicBezTo>
                          <a:pt x="2833270" y="-9008"/>
                          <a:pt x="3045481" y="-20247"/>
                          <a:pt x="3228203" y="0"/>
                        </a:cubicBezTo>
                        <a:cubicBezTo>
                          <a:pt x="3410925" y="20247"/>
                          <a:pt x="3372774" y="7360"/>
                          <a:pt x="3472352" y="0"/>
                        </a:cubicBezTo>
                        <a:cubicBezTo>
                          <a:pt x="3571930" y="-7360"/>
                          <a:pt x="3772275" y="-7266"/>
                          <a:pt x="3933524" y="0"/>
                        </a:cubicBezTo>
                        <a:cubicBezTo>
                          <a:pt x="4094773" y="7266"/>
                          <a:pt x="4508060" y="4128"/>
                          <a:pt x="4828740" y="0"/>
                        </a:cubicBezTo>
                        <a:cubicBezTo>
                          <a:pt x="5149420" y="-4128"/>
                          <a:pt x="5012910" y="-3506"/>
                          <a:pt x="5072890" y="0"/>
                        </a:cubicBezTo>
                        <a:cubicBezTo>
                          <a:pt x="5132870" y="3506"/>
                          <a:pt x="5090449" y="1202"/>
                          <a:pt x="5100018" y="0"/>
                        </a:cubicBezTo>
                        <a:cubicBezTo>
                          <a:pt x="5109587" y="-1202"/>
                          <a:pt x="5786730" y="-21161"/>
                          <a:pt x="6212256" y="0"/>
                        </a:cubicBezTo>
                        <a:cubicBezTo>
                          <a:pt x="6637782" y="21161"/>
                          <a:pt x="6231660" y="-583"/>
                          <a:pt x="6239383" y="0"/>
                        </a:cubicBezTo>
                        <a:cubicBezTo>
                          <a:pt x="6247106" y="583"/>
                          <a:pt x="6752406" y="-9924"/>
                          <a:pt x="6917577" y="0"/>
                        </a:cubicBezTo>
                        <a:cubicBezTo>
                          <a:pt x="7082748" y="9924"/>
                          <a:pt x="6937720" y="259"/>
                          <a:pt x="6944705" y="0"/>
                        </a:cubicBezTo>
                        <a:cubicBezTo>
                          <a:pt x="6951690" y="-259"/>
                          <a:pt x="7410220" y="-35909"/>
                          <a:pt x="7839921" y="0"/>
                        </a:cubicBezTo>
                        <a:cubicBezTo>
                          <a:pt x="8269622" y="35909"/>
                          <a:pt x="8317511" y="-33718"/>
                          <a:pt x="8518115" y="0"/>
                        </a:cubicBezTo>
                        <a:cubicBezTo>
                          <a:pt x="8718719" y="33718"/>
                          <a:pt x="9166097" y="-21033"/>
                          <a:pt x="9413331" y="0"/>
                        </a:cubicBezTo>
                        <a:cubicBezTo>
                          <a:pt x="9660565" y="21033"/>
                          <a:pt x="9817043" y="29507"/>
                          <a:pt x="10091524" y="0"/>
                        </a:cubicBezTo>
                        <a:cubicBezTo>
                          <a:pt x="10366005" y="-29507"/>
                          <a:pt x="10748358" y="28351"/>
                          <a:pt x="10986740" y="0"/>
                        </a:cubicBezTo>
                        <a:cubicBezTo>
                          <a:pt x="11225122" y="-28351"/>
                          <a:pt x="11569837" y="-1510"/>
                          <a:pt x="11881956" y="0"/>
                        </a:cubicBezTo>
                        <a:cubicBezTo>
                          <a:pt x="12194075" y="1510"/>
                          <a:pt x="12730979" y="-19916"/>
                          <a:pt x="12994194" y="0"/>
                        </a:cubicBezTo>
                        <a:cubicBezTo>
                          <a:pt x="13257409" y="19916"/>
                          <a:pt x="13013557" y="1258"/>
                          <a:pt x="13021322" y="0"/>
                        </a:cubicBezTo>
                        <a:cubicBezTo>
                          <a:pt x="13029087" y="-1258"/>
                          <a:pt x="13036717" y="-180"/>
                          <a:pt x="13048450" y="0"/>
                        </a:cubicBezTo>
                        <a:cubicBezTo>
                          <a:pt x="13060183" y="180"/>
                          <a:pt x="13606452" y="23748"/>
                          <a:pt x="14160687" y="0"/>
                        </a:cubicBezTo>
                        <a:cubicBezTo>
                          <a:pt x="14714922" y="-23748"/>
                          <a:pt x="14460908" y="-16889"/>
                          <a:pt x="14621859" y="0"/>
                        </a:cubicBezTo>
                        <a:cubicBezTo>
                          <a:pt x="14782810" y="16889"/>
                          <a:pt x="15411517" y="-30580"/>
                          <a:pt x="15734097" y="0"/>
                        </a:cubicBezTo>
                        <a:cubicBezTo>
                          <a:pt x="16056677" y="30580"/>
                          <a:pt x="16054612" y="-7346"/>
                          <a:pt x="16195269" y="0"/>
                        </a:cubicBezTo>
                        <a:cubicBezTo>
                          <a:pt x="16335926" y="7346"/>
                          <a:pt x="16776126" y="-7466"/>
                          <a:pt x="17090485" y="0"/>
                        </a:cubicBezTo>
                        <a:cubicBezTo>
                          <a:pt x="17404844" y="7466"/>
                          <a:pt x="17247111" y="333"/>
                          <a:pt x="17334635" y="0"/>
                        </a:cubicBezTo>
                        <a:cubicBezTo>
                          <a:pt x="17422159" y="-333"/>
                          <a:pt x="17813498" y="29891"/>
                          <a:pt x="18012828" y="0"/>
                        </a:cubicBezTo>
                        <a:cubicBezTo>
                          <a:pt x="18212158" y="-29891"/>
                          <a:pt x="18399799" y="33033"/>
                          <a:pt x="18691022" y="0"/>
                        </a:cubicBezTo>
                        <a:cubicBezTo>
                          <a:pt x="18982245" y="-33033"/>
                          <a:pt x="18953744" y="10950"/>
                          <a:pt x="19152194" y="0"/>
                        </a:cubicBezTo>
                        <a:cubicBezTo>
                          <a:pt x="19350644" y="-10950"/>
                          <a:pt x="19488484" y="-15100"/>
                          <a:pt x="19613366" y="0"/>
                        </a:cubicBezTo>
                        <a:cubicBezTo>
                          <a:pt x="19738248" y="15100"/>
                          <a:pt x="19628119" y="119"/>
                          <a:pt x="19640494" y="0"/>
                        </a:cubicBezTo>
                        <a:cubicBezTo>
                          <a:pt x="19652869" y="-119"/>
                          <a:pt x="19659660" y="1257"/>
                          <a:pt x="19667621" y="0"/>
                        </a:cubicBezTo>
                        <a:cubicBezTo>
                          <a:pt x="19675582" y="-1257"/>
                          <a:pt x="19681530" y="-259"/>
                          <a:pt x="19694749" y="0"/>
                        </a:cubicBezTo>
                        <a:cubicBezTo>
                          <a:pt x="19707968" y="259"/>
                          <a:pt x="19712174" y="1092"/>
                          <a:pt x="19721877" y="0"/>
                        </a:cubicBezTo>
                        <a:cubicBezTo>
                          <a:pt x="19731580" y="-1092"/>
                          <a:pt x="19737017" y="441"/>
                          <a:pt x="19749005" y="0"/>
                        </a:cubicBezTo>
                        <a:cubicBezTo>
                          <a:pt x="19760993" y="-441"/>
                          <a:pt x="20033049" y="-6228"/>
                          <a:pt x="20210177" y="0"/>
                        </a:cubicBezTo>
                        <a:cubicBezTo>
                          <a:pt x="20387305" y="6228"/>
                          <a:pt x="20228571" y="547"/>
                          <a:pt x="20237304" y="0"/>
                        </a:cubicBezTo>
                        <a:cubicBezTo>
                          <a:pt x="20246037" y="-547"/>
                          <a:pt x="21224446" y="45290"/>
                          <a:pt x="21702203" y="0"/>
                        </a:cubicBezTo>
                        <a:cubicBezTo>
                          <a:pt x="21701550" y="13956"/>
                          <a:pt x="21703772" y="23769"/>
                          <a:pt x="21702203" y="36576"/>
                        </a:cubicBezTo>
                        <a:cubicBezTo>
                          <a:pt x="21397124" y="46244"/>
                          <a:pt x="21046211" y="-4675"/>
                          <a:pt x="20806987" y="36576"/>
                        </a:cubicBezTo>
                        <a:cubicBezTo>
                          <a:pt x="20567763" y="77827"/>
                          <a:pt x="20284312" y="56944"/>
                          <a:pt x="20128793" y="36576"/>
                        </a:cubicBezTo>
                        <a:cubicBezTo>
                          <a:pt x="19973274" y="16208"/>
                          <a:pt x="19990132" y="39401"/>
                          <a:pt x="19884643" y="36576"/>
                        </a:cubicBezTo>
                        <a:cubicBezTo>
                          <a:pt x="19779154" y="33752"/>
                          <a:pt x="19258455" y="4120"/>
                          <a:pt x="18772406" y="36576"/>
                        </a:cubicBezTo>
                        <a:cubicBezTo>
                          <a:pt x="18286357" y="69032"/>
                          <a:pt x="18122203" y="78217"/>
                          <a:pt x="17877190" y="36576"/>
                        </a:cubicBezTo>
                        <a:cubicBezTo>
                          <a:pt x="17632177" y="-5065"/>
                          <a:pt x="17562460" y="45125"/>
                          <a:pt x="17416018" y="36576"/>
                        </a:cubicBezTo>
                        <a:cubicBezTo>
                          <a:pt x="17269576" y="28027"/>
                          <a:pt x="16767150" y="-9272"/>
                          <a:pt x="16303780" y="36576"/>
                        </a:cubicBezTo>
                        <a:cubicBezTo>
                          <a:pt x="15840410" y="82424"/>
                          <a:pt x="15773331" y="67557"/>
                          <a:pt x="15625586" y="36576"/>
                        </a:cubicBezTo>
                        <a:cubicBezTo>
                          <a:pt x="15477841" y="5595"/>
                          <a:pt x="15462093" y="34698"/>
                          <a:pt x="15381436" y="36576"/>
                        </a:cubicBezTo>
                        <a:cubicBezTo>
                          <a:pt x="15300779" y="38455"/>
                          <a:pt x="14582315" y="-6857"/>
                          <a:pt x="14269198" y="36576"/>
                        </a:cubicBezTo>
                        <a:cubicBezTo>
                          <a:pt x="13956081" y="80009"/>
                          <a:pt x="14083156" y="38235"/>
                          <a:pt x="14025049" y="36576"/>
                        </a:cubicBezTo>
                        <a:cubicBezTo>
                          <a:pt x="13966942" y="34917"/>
                          <a:pt x="13887398" y="40167"/>
                          <a:pt x="13780899" y="36576"/>
                        </a:cubicBezTo>
                        <a:cubicBezTo>
                          <a:pt x="13674400" y="32986"/>
                          <a:pt x="13425352" y="36411"/>
                          <a:pt x="13102705" y="36576"/>
                        </a:cubicBezTo>
                        <a:cubicBezTo>
                          <a:pt x="12780058" y="36741"/>
                          <a:pt x="12410095" y="67542"/>
                          <a:pt x="12207489" y="36576"/>
                        </a:cubicBezTo>
                        <a:cubicBezTo>
                          <a:pt x="12004883" y="5610"/>
                          <a:pt x="11334815" y="22098"/>
                          <a:pt x="11095251" y="36576"/>
                        </a:cubicBezTo>
                        <a:cubicBezTo>
                          <a:pt x="10855687" y="51054"/>
                          <a:pt x="10908039" y="42157"/>
                          <a:pt x="10851102" y="36576"/>
                        </a:cubicBezTo>
                        <a:cubicBezTo>
                          <a:pt x="10794165" y="30995"/>
                          <a:pt x="10833684" y="37474"/>
                          <a:pt x="10823974" y="36576"/>
                        </a:cubicBezTo>
                        <a:cubicBezTo>
                          <a:pt x="10814264" y="35678"/>
                          <a:pt x="10019045" y="39617"/>
                          <a:pt x="9711736" y="36576"/>
                        </a:cubicBezTo>
                        <a:cubicBezTo>
                          <a:pt x="9404427" y="33535"/>
                          <a:pt x="9562111" y="43979"/>
                          <a:pt x="9467586" y="36576"/>
                        </a:cubicBezTo>
                        <a:cubicBezTo>
                          <a:pt x="9373061" y="29174"/>
                          <a:pt x="9450355" y="35865"/>
                          <a:pt x="9440458" y="36576"/>
                        </a:cubicBezTo>
                        <a:cubicBezTo>
                          <a:pt x="9430561" y="37287"/>
                          <a:pt x="8938570" y="40305"/>
                          <a:pt x="8545242" y="36576"/>
                        </a:cubicBezTo>
                        <a:cubicBezTo>
                          <a:pt x="8151914" y="32847"/>
                          <a:pt x="8525433" y="36233"/>
                          <a:pt x="8518115" y="36576"/>
                        </a:cubicBezTo>
                        <a:cubicBezTo>
                          <a:pt x="8510797" y="36919"/>
                          <a:pt x="7726785" y="24334"/>
                          <a:pt x="7405877" y="36576"/>
                        </a:cubicBezTo>
                        <a:cubicBezTo>
                          <a:pt x="7084969" y="48818"/>
                          <a:pt x="6927777" y="29382"/>
                          <a:pt x="6727683" y="36576"/>
                        </a:cubicBezTo>
                        <a:cubicBezTo>
                          <a:pt x="6527589" y="43770"/>
                          <a:pt x="6491768" y="23242"/>
                          <a:pt x="6266511" y="36576"/>
                        </a:cubicBezTo>
                        <a:cubicBezTo>
                          <a:pt x="6041254" y="49910"/>
                          <a:pt x="6249544" y="37187"/>
                          <a:pt x="6239383" y="36576"/>
                        </a:cubicBezTo>
                        <a:cubicBezTo>
                          <a:pt x="6229222" y="35965"/>
                          <a:pt x="6224652" y="37408"/>
                          <a:pt x="6212256" y="36576"/>
                        </a:cubicBezTo>
                        <a:cubicBezTo>
                          <a:pt x="6199860" y="35744"/>
                          <a:pt x="5869703" y="42327"/>
                          <a:pt x="5534062" y="36576"/>
                        </a:cubicBezTo>
                        <a:cubicBezTo>
                          <a:pt x="5198421" y="30825"/>
                          <a:pt x="5003181" y="68759"/>
                          <a:pt x="4638846" y="36576"/>
                        </a:cubicBezTo>
                        <a:cubicBezTo>
                          <a:pt x="4274511" y="4393"/>
                          <a:pt x="4258024" y="17673"/>
                          <a:pt x="3960652" y="36576"/>
                        </a:cubicBezTo>
                        <a:cubicBezTo>
                          <a:pt x="3663280" y="55479"/>
                          <a:pt x="3351229" y="59738"/>
                          <a:pt x="3065436" y="36576"/>
                        </a:cubicBezTo>
                        <a:cubicBezTo>
                          <a:pt x="2779643" y="13414"/>
                          <a:pt x="2602182" y="51827"/>
                          <a:pt x="2170220" y="36576"/>
                        </a:cubicBezTo>
                        <a:cubicBezTo>
                          <a:pt x="1738258" y="21325"/>
                          <a:pt x="1908072" y="34144"/>
                          <a:pt x="1709048" y="36576"/>
                        </a:cubicBezTo>
                        <a:cubicBezTo>
                          <a:pt x="1510024" y="39008"/>
                          <a:pt x="1424607" y="56387"/>
                          <a:pt x="1247877" y="36576"/>
                        </a:cubicBezTo>
                        <a:cubicBezTo>
                          <a:pt x="1071147" y="16765"/>
                          <a:pt x="899210" y="28343"/>
                          <a:pt x="786705" y="36576"/>
                        </a:cubicBezTo>
                        <a:cubicBezTo>
                          <a:pt x="674200" y="44809"/>
                          <a:pt x="183209" y="22069"/>
                          <a:pt x="0" y="36576"/>
                        </a:cubicBezTo>
                        <a:cubicBezTo>
                          <a:pt x="-280" y="19369"/>
                          <a:pt x="-134" y="7627"/>
                          <a:pt x="0" y="0"/>
                        </a:cubicBezTo>
                        <a:close/>
                      </a:path>
                      <a:path w="21702203" h="36576" stroke="0" extrusionOk="0">
                        <a:moveTo>
                          <a:pt x="0" y="0"/>
                        </a:moveTo>
                        <a:cubicBezTo>
                          <a:pt x="177133" y="5876"/>
                          <a:pt x="266236" y="-14993"/>
                          <a:pt x="461172" y="0"/>
                        </a:cubicBezTo>
                        <a:cubicBezTo>
                          <a:pt x="656108" y="14993"/>
                          <a:pt x="478532" y="1108"/>
                          <a:pt x="488300" y="0"/>
                        </a:cubicBezTo>
                        <a:cubicBezTo>
                          <a:pt x="498068" y="-1108"/>
                          <a:pt x="1205896" y="23814"/>
                          <a:pt x="1600537" y="0"/>
                        </a:cubicBezTo>
                        <a:cubicBezTo>
                          <a:pt x="1995178" y="-23814"/>
                          <a:pt x="1967546" y="13681"/>
                          <a:pt x="2061709" y="0"/>
                        </a:cubicBezTo>
                        <a:cubicBezTo>
                          <a:pt x="2155872" y="-13681"/>
                          <a:pt x="2350922" y="22919"/>
                          <a:pt x="2522881" y="0"/>
                        </a:cubicBezTo>
                        <a:cubicBezTo>
                          <a:pt x="2694840" y="-22919"/>
                          <a:pt x="3221535" y="-22061"/>
                          <a:pt x="3635119" y="0"/>
                        </a:cubicBezTo>
                        <a:cubicBezTo>
                          <a:pt x="4048703" y="22061"/>
                          <a:pt x="3781093" y="11820"/>
                          <a:pt x="3879269" y="0"/>
                        </a:cubicBezTo>
                        <a:cubicBezTo>
                          <a:pt x="3977445" y="-11820"/>
                          <a:pt x="4597591" y="-37354"/>
                          <a:pt x="4991507" y="0"/>
                        </a:cubicBezTo>
                        <a:cubicBezTo>
                          <a:pt x="5385423" y="37354"/>
                          <a:pt x="5756570" y="-15967"/>
                          <a:pt x="6103745" y="0"/>
                        </a:cubicBezTo>
                        <a:cubicBezTo>
                          <a:pt x="6450920" y="15967"/>
                          <a:pt x="6497494" y="-739"/>
                          <a:pt x="6781938" y="0"/>
                        </a:cubicBezTo>
                        <a:cubicBezTo>
                          <a:pt x="7066382" y="739"/>
                          <a:pt x="7429397" y="-3902"/>
                          <a:pt x="7894176" y="0"/>
                        </a:cubicBezTo>
                        <a:cubicBezTo>
                          <a:pt x="8358955" y="3902"/>
                          <a:pt x="8225385" y="13477"/>
                          <a:pt x="8355348" y="0"/>
                        </a:cubicBezTo>
                        <a:cubicBezTo>
                          <a:pt x="8485311" y="-13477"/>
                          <a:pt x="8675200" y="14495"/>
                          <a:pt x="8816520" y="0"/>
                        </a:cubicBezTo>
                        <a:cubicBezTo>
                          <a:pt x="8957840" y="-14495"/>
                          <a:pt x="9333260" y="31914"/>
                          <a:pt x="9711736" y="0"/>
                        </a:cubicBezTo>
                        <a:cubicBezTo>
                          <a:pt x="10090212" y="-31914"/>
                          <a:pt x="10003707" y="-13138"/>
                          <a:pt x="10172908" y="0"/>
                        </a:cubicBezTo>
                        <a:cubicBezTo>
                          <a:pt x="10342109" y="13138"/>
                          <a:pt x="11001240" y="-40178"/>
                          <a:pt x="11285146" y="0"/>
                        </a:cubicBezTo>
                        <a:cubicBezTo>
                          <a:pt x="11569052" y="40178"/>
                          <a:pt x="12011426" y="-28123"/>
                          <a:pt x="12397383" y="0"/>
                        </a:cubicBezTo>
                        <a:cubicBezTo>
                          <a:pt x="12783340" y="28123"/>
                          <a:pt x="12864521" y="-18630"/>
                          <a:pt x="13075577" y="0"/>
                        </a:cubicBezTo>
                        <a:cubicBezTo>
                          <a:pt x="13286633" y="18630"/>
                          <a:pt x="13327890" y="929"/>
                          <a:pt x="13536749" y="0"/>
                        </a:cubicBezTo>
                        <a:cubicBezTo>
                          <a:pt x="13745608" y="-929"/>
                          <a:pt x="13556838" y="127"/>
                          <a:pt x="13563877" y="0"/>
                        </a:cubicBezTo>
                        <a:cubicBezTo>
                          <a:pt x="13570916" y="-127"/>
                          <a:pt x="13739649" y="2117"/>
                          <a:pt x="13808027" y="0"/>
                        </a:cubicBezTo>
                        <a:cubicBezTo>
                          <a:pt x="13876405" y="-2117"/>
                          <a:pt x="13998308" y="1584"/>
                          <a:pt x="14052176" y="0"/>
                        </a:cubicBezTo>
                        <a:cubicBezTo>
                          <a:pt x="14106044" y="-1584"/>
                          <a:pt x="14417754" y="-10844"/>
                          <a:pt x="14513348" y="0"/>
                        </a:cubicBezTo>
                        <a:cubicBezTo>
                          <a:pt x="14608942" y="10844"/>
                          <a:pt x="15171657" y="-36070"/>
                          <a:pt x="15625586" y="0"/>
                        </a:cubicBezTo>
                        <a:cubicBezTo>
                          <a:pt x="16079515" y="36070"/>
                          <a:pt x="15972378" y="32015"/>
                          <a:pt x="16303780" y="0"/>
                        </a:cubicBezTo>
                        <a:cubicBezTo>
                          <a:pt x="16635182" y="-32015"/>
                          <a:pt x="16666545" y="8161"/>
                          <a:pt x="16764952" y="0"/>
                        </a:cubicBezTo>
                        <a:cubicBezTo>
                          <a:pt x="16863359" y="-8161"/>
                          <a:pt x="16782928" y="-557"/>
                          <a:pt x="16792080" y="0"/>
                        </a:cubicBezTo>
                        <a:cubicBezTo>
                          <a:pt x="16801232" y="557"/>
                          <a:pt x="16811384" y="317"/>
                          <a:pt x="16819207" y="0"/>
                        </a:cubicBezTo>
                        <a:cubicBezTo>
                          <a:pt x="16827030" y="-317"/>
                          <a:pt x="17395432" y="-36354"/>
                          <a:pt x="17714423" y="0"/>
                        </a:cubicBezTo>
                        <a:cubicBezTo>
                          <a:pt x="18033414" y="36354"/>
                          <a:pt x="17879404" y="-859"/>
                          <a:pt x="17958573" y="0"/>
                        </a:cubicBezTo>
                        <a:cubicBezTo>
                          <a:pt x="18037742" y="859"/>
                          <a:pt x="18589433" y="-315"/>
                          <a:pt x="19070811" y="0"/>
                        </a:cubicBezTo>
                        <a:cubicBezTo>
                          <a:pt x="19552189" y="315"/>
                          <a:pt x="19349232" y="5514"/>
                          <a:pt x="19531983" y="0"/>
                        </a:cubicBezTo>
                        <a:cubicBezTo>
                          <a:pt x="19714734" y="-5514"/>
                          <a:pt x="19545846" y="-242"/>
                          <a:pt x="19559110" y="0"/>
                        </a:cubicBezTo>
                        <a:cubicBezTo>
                          <a:pt x="19572374" y="242"/>
                          <a:pt x="20041379" y="-16390"/>
                          <a:pt x="20454326" y="0"/>
                        </a:cubicBezTo>
                        <a:cubicBezTo>
                          <a:pt x="20867273" y="16390"/>
                          <a:pt x="20608876" y="7427"/>
                          <a:pt x="20698476" y="0"/>
                        </a:cubicBezTo>
                        <a:cubicBezTo>
                          <a:pt x="20788076" y="-7427"/>
                          <a:pt x="21312875" y="30682"/>
                          <a:pt x="21702203" y="0"/>
                        </a:cubicBezTo>
                        <a:cubicBezTo>
                          <a:pt x="21703852" y="15396"/>
                          <a:pt x="21703479" y="22428"/>
                          <a:pt x="21702203" y="36576"/>
                        </a:cubicBezTo>
                        <a:cubicBezTo>
                          <a:pt x="21633558" y="34443"/>
                          <a:pt x="21541452" y="44770"/>
                          <a:pt x="21458053" y="36576"/>
                        </a:cubicBezTo>
                        <a:cubicBezTo>
                          <a:pt x="21374654" y="28383"/>
                          <a:pt x="21441488" y="35577"/>
                          <a:pt x="21430925" y="36576"/>
                        </a:cubicBezTo>
                        <a:cubicBezTo>
                          <a:pt x="21420362" y="37575"/>
                          <a:pt x="21297230" y="31801"/>
                          <a:pt x="21186776" y="36576"/>
                        </a:cubicBezTo>
                        <a:cubicBezTo>
                          <a:pt x="21076322" y="41351"/>
                          <a:pt x="20874159" y="48828"/>
                          <a:pt x="20725604" y="36576"/>
                        </a:cubicBezTo>
                        <a:cubicBezTo>
                          <a:pt x="20577049" y="24324"/>
                          <a:pt x="20361172" y="58827"/>
                          <a:pt x="20047410" y="36576"/>
                        </a:cubicBezTo>
                        <a:cubicBezTo>
                          <a:pt x="19733648" y="14325"/>
                          <a:pt x="19868635" y="29866"/>
                          <a:pt x="19803260" y="36576"/>
                        </a:cubicBezTo>
                        <a:cubicBezTo>
                          <a:pt x="19737885" y="43287"/>
                          <a:pt x="19173280" y="48281"/>
                          <a:pt x="18691022" y="36576"/>
                        </a:cubicBezTo>
                        <a:cubicBezTo>
                          <a:pt x="18208764" y="24871"/>
                          <a:pt x="18312678" y="23123"/>
                          <a:pt x="18012828" y="36576"/>
                        </a:cubicBezTo>
                        <a:cubicBezTo>
                          <a:pt x="17712978" y="50029"/>
                          <a:pt x="17233762" y="40110"/>
                          <a:pt x="16900591" y="36576"/>
                        </a:cubicBezTo>
                        <a:cubicBezTo>
                          <a:pt x="16567420" y="33042"/>
                          <a:pt x="16396189" y="52402"/>
                          <a:pt x="16005375" y="36576"/>
                        </a:cubicBezTo>
                        <a:cubicBezTo>
                          <a:pt x="15614561" y="20750"/>
                          <a:pt x="15640202" y="49762"/>
                          <a:pt x="15544203" y="36576"/>
                        </a:cubicBezTo>
                        <a:cubicBezTo>
                          <a:pt x="15448204" y="23390"/>
                          <a:pt x="15064622" y="-1058"/>
                          <a:pt x="14648987" y="36576"/>
                        </a:cubicBezTo>
                        <a:cubicBezTo>
                          <a:pt x="14233352" y="74210"/>
                          <a:pt x="14485810" y="44667"/>
                          <a:pt x="14404837" y="36576"/>
                        </a:cubicBezTo>
                        <a:cubicBezTo>
                          <a:pt x="14323864" y="28486"/>
                          <a:pt x="13941058" y="33351"/>
                          <a:pt x="13726643" y="36576"/>
                        </a:cubicBezTo>
                        <a:cubicBezTo>
                          <a:pt x="13512228" y="39801"/>
                          <a:pt x="13711017" y="35737"/>
                          <a:pt x="13699516" y="36576"/>
                        </a:cubicBezTo>
                        <a:cubicBezTo>
                          <a:pt x="13688015" y="37415"/>
                          <a:pt x="13090173" y="62875"/>
                          <a:pt x="12587278" y="36576"/>
                        </a:cubicBezTo>
                        <a:cubicBezTo>
                          <a:pt x="12084383" y="10277"/>
                          <a:pt x="12202506" y="39736"/>
                          <a:pt x="11909084" y="36576"/>
                        </a:cubicBezTo>
                        <a:cubicBezTo>
                          <a:pt x="11615662" y="33416"/>
                          <a:pt x="11312723" y="55485"/>
                          <a:pt x="10796846" y="36576"/>
                        </a:cubicBezTo>
                        <a:cubicBezTo>
                          <a:pt x="10280969" y="17667"/>
                          <a:pt x="10435794" y="33237"/>
                          <a:pt x="10335674" y="36576"/>
                        </a:cubicBezTo>
                        <a:cubicBezTo>
                          <a:pt x="10235554" y="39915"/>
                          <a:pt x="10165769" y="28384"/>
                          <a:pt x="10091524" y="36576"/>
                        </a:cubicBezTo>
                        <a:cubicBezTo>
                          <a:pt x="10017279" y="44769"/>
                          <a:pt x="9694987" y="37158"/>
                          <a:pt x="9413331" y="36576"/>
                        </a:cubicBezTo>
                        <a:cubicBezTo>
                          <a:pt x="9131675" y="35994"/>
                          <a:pt x="8699884" y="13729"/>
                          <a:pt x="8518115" y="36576"/>
                        </a:cubicBezTo>
                        <a:cubicBezTo>
                          <a:pt x="8336346" y="59423"/>
                          <a:pt x="7781730" y="18966"/>
                          <a:pt x="7405877" y="36576"/>
                        </a:cubicBezTo>
                        <a:cubicBezTo>
                          <a:pt x="7030024" y="54186"/>
                          <a:pt x="6938754" y="60241"/>
                          <a:pt x="6510661" y="36576"/>
                        </a:cubicBezTo>
                        <a:cubicBezTo>
                          <a:pt x="6082568" y="12911"/>
                          <a:pt x="5770600" y="39193"/>
                          <a:pt x="5398423" y="36576"/>
                        </a:cubicBezTo>
                        <a:cubicBezTo>
                          <a:pt x="5026246" y="33959"/>
                          <a:pt x="4892200" y="32763"/>
                          <a:pt x="4503207" y="36576"/>
                        </a:cubicBezTo>
                        <a:cubicBezTo>
                          <a:pt x="4114214" y="40389"/>
                          <a:pt x="4327627" y="43114"/>
                          <a:pt x="4259057" y="36576"/>
                        </a:cubicBezTo>
                        <a:cubicBezTo>
                          <a:pt x="4190487" y="30039"/>
                          <a:pt x="3773718" y="48878"/>
                          <a:pt x="3363841" y="36576"/>
                        </a:cubicBezTo>
                        <a:cubicBezTo>
                          <a:pt x="2953964" y="24274"/>
                          <a:pt x="3114656" y="46552"/>
                          <a:pt x="2902670" y="36576"/>
                        </a:cubicBezTo>
                        <a:cubicBezTo>
                          <a:pt x="2690684" y="26600"/>
                          <a:pt x="2729765" y="41169"/>
                          <a:pt x="2658520" y="36576"/>
                        </a:cubicBezTo>
                        <a:cubicBezTo>
                          <a:pt x="2587275" y="31984"/>
                          <a:pt x="2640520" y="35825"/>
                          <a:pt x="2631392" y="36576"/>
                        </a:cubicBezTo>
                        <a:cubicBezTo>
                          <a:pt x="2622264" y="37327"/>
                          <a:pt x="2450299" y="47976"/>
                          <a:pt x="2387242" y="36576"/>
                        </a:cubicBezTo>
                        <a:cubicBezTo>
                          <a:pt x="2324185" y="25177"/>
                          <a:pt x="2224166" y="29342"/>
                          <a:pt x="2143093" y="36576"/>
                        </a:cubicBezTo>
                        <a:cubicBezTo>
                          <a:pt x="2062020" y="43810"/>
                          <a:pt x="1619841" y="56877"/>
                          <a:pt x="1464899" y="36576"/>
                        </a:cubicBezTo>
                        <a:cubicBezTo>
                          <a:pt x="1309957" y="16275"/>
                          <a:pt x="1106050" y="48882"/>
                          <a:pt x="786705" y="36576"/>
                        </a:cubicBezTo>
                        <a:cubicBezTo>
                          <a:pt x="467360" y="24270"/>
                          <a:pt x="273238" y="9414"/>
                          <a:pt x="0" y="36576"/>
                        </a:cubicBezTo>
                        <a:cubicBezTo>
                          <a:pt x="1259" y="23203"/>
                          <a:pt x="-1128" y="814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TextBox 6">
            <a:extLst>
              <a:ext uri="{FF2B5EF4-FFF2-40B4-BE49-F238E27FC236}">
                <a16:creationId xmlns:a16="http://schemas.microsoft.com/office/drawing/2014/main" id="{BEFE0CDC-E2C7-ADC7-421A-76C38E521AAA}"/>
              </a:ext>
            </a:extLst>
          </p:cNvPr>
          <p:cNvSpPr txBox="1"/>
          <p:nvPr/>
        </p:nvSpPr>
        <p:spPr>
          <a:xfrm>
            <a:off x="1675963" y="3858768"/>
            <a:ext cx="21025723" cy="8503920"/>
          </a:xfrm>
          <a:prstGeom prst="rect">
            <a:avLst/>
          </a:prstGeom>
        </p:spPr>
        <p:txBody>
          <a:bodyPr vert="horz" lIns="91440" tIns="45720" rIns="91440" bIns="45720" rtlCol="0">
            <a:noAutofit/>
          </a:bodyPr>
          <a:lstStyle/>
          <a:p>
            <a:pPr defTabSz="914400">
              <a:lnSpc>
                <a:spcPct val="90000"/>
              </a:lnSpc>
              <a:spcAft>
                <a:spcPts val="600"/>
              </a:spcAft>
            </a:pPr>
            <a:r>
              <a:rPr lang="en-US" sz="3200" b="0" i="0" dirty="0">
                <a:effectLst/>
              </a:rPr>
              <a:t>The project involves data analysis for two case studies.</a:t>
            </a:r>
            <a:br>
              <a:rPr lang="en-US" sz="3200" b="0" i="0" dirty="0">
                <a:effectLst/>
              </a:rPr>
            </a:br>
            <a:br>
              <a:rPr lang="en-US" sz="3200" b="0" i="0" dirty="0">
                <a:effectLst/>
              </a:rPr>
            </a:br>
            <a:r>
              <a:rPr lang="en-US" sz="3200" b="0" i="0" dirty="0">
                <a:effectLst/>
              </a:rPr>
              <a:t> </a:t>
            </a:r>
            <a:r>
              <a:rPr lang="en-US" sz="3200" b="1" i="0" dirty="0">
                <a:effectLst/>
              </a:rPr>
              <a:t>In Case Study 1</a:t>
            </a:r>
            <a:r>
              <a:rPr lang="en-US" sz="3200" b="0" i="0" dirty="0">
                <a:effectLst/>
              </a:rPr>
              <a:t>, we will be working with a table named "job_data" that contains information related to job reviews, including job IDs, actor IDs, events (decisions, skips, transfers), language, time spent, organization, and date. The analysis aims to derive insights and answer specific questions related to job reviews, throughput, language share, and duplicate rows.</a:t>
            </a:r>
          </a:p>
          <a:p>
            <a:pPr indent="-228600" defTabSz="914400">
              <a:lnSpc>
                <a:spcPct val="90000"/>
              </a:lnSpc>
              <a:spcAft>
                <a:spcPts val="600"/>
              </a:spcAft>
              <a:buFont typeface="Arial" panose="020B0604020202020204" pitchFamily="34" charset="0"/>
              <a:buChar char="•"/>
            </a:pPr>
            <a:endParaRPr lang="en-US" sz="3200" b="0" i="0" dirty="0">
              <a:effectLst/>
            </a:endParaRPr>
          </a:p>
          <a:p>
            <a:pPr indent="-228600" defTabSz="914400">
              <a:lnSpc>
                <a:spcPct val="90000"/>
              </a:lnSpc>
              <a:spcAft>
                <a:spcPts val="600"/>
              </a:spcAft>
              <a:buFont typeface="Arial" panose="020B0604020202020204" pitchFamily="34" charset="0"/>
              <a:buChar char="•"/>
            </a:pPr>
            <a:r>
              <a:rPr lang="en-US" sz="3200" b="1" i="0" dirty="0">
                <a:effectLst/>
              </a:rPr>
              <a:t>In Case Study 2</a:t>
            </a:r>
            <a:r>
              <a:rPr lang="en-US" sz="3200" b="0" i="0" dirty="0">
                <a:effectLst/>
              </a:rPr>
              <a:t>, we will work with three tables - "users," "events," and "email_events" - to investigate various user engagement and growth metrics for a product. The analysis will involve understanding user engagement on a weekly basis, analyzing user growth over time, studying weekly user retention, examining engagement per device, and exploring email engagement metrics.</a:t>
            </a:r>
          </a:p>
          <a:p>
            <a:pPr indent="-228600" defTabSz="914400">
              <a:lnSpc>
                <a:spcPct val="90000"/>
              </a:lnSpc>
              <a:spcAft>
                <a:spcPts val="600"/>
              </a:spcAft>
              <a:buFont typeface="Arial" panose="020B0604020202020204" pitchFamily="34" charset="0"/>
              <a:buChar char="•"/>
            </a:pPr>
            <a:endParaRPr lang="en-US" sz="3200" b="0" i="0" dirty="0">
              <a:effectLst/>
            </a:endParaRPr>
          </a:p>
          <a:p>
            <a:pPr indent="-228600" defTabSz="914400">
              <a:lnSpc>
                <a:spcPct val="90000"/>
              </a:lnSpc>
              <a:spcAft>
                <a:spcPts val="600"/>
              </a:spcAft>
              <a:buFont typeface="Arial" panose="020B0604020202020204" pitchFamily="34" charset="0"/>
              <a:buChar char="•"/>
            </a:pPr>
            <a:r>
              <a:rPr lang="en-US" sz="3200" b="1" i="0" dirty="0">
                <a:effectLst/>
              </a:rPr>
              <a:t>Handling the Analysis</a:t>
            </a:r>
            <a:r>
              <a:rPr lang="en-US" sz="3200" b="0" i="0" dirty="0">
                <a:effectLst/>
              </a:rPr>
              <a:t>: To perform the data analysis, we will use SQL queries to extract the required information from the given tables. The queries will involve aggregations, filtering, and joining of data to calculate relevant metrics for each case study. For time-based analysis, we will use date functions to extract and manipulate date components.</a:t>
            </a:r>
          </a:p>
          <a:p>
            <a:pPr indent="-228600" defTabSz="914400">
              <a:lnSpc>
                <a:spcPct val="90000"/>
              </a:lnSpc>
              <a:spcAft>
                <a:spcPts val="600"/>
              </a:spcAft>
              <a:buFont typeface="Arial" panose="020B0604020202020204" pitchFamily="34" charset="0"/>
              <a:buChar char="•"/>
            </a:pPr>
            <a:endParaRPr lang="en-US" sz="3200" b="0" i="0" dirty="0">
              <a:effectLst/>
            </a:endParaRPr>
          </a:p>
          <a:p>
            <a:pPr indent="-228600" defTabSz="914400">
              <a:lnSpc>
                <a:spcPct val="90000"/>
              </a:lnSpc>
              <a:spcAft>
                <a:spcPts val="600"/>
              </a:spcAft>
              <a:buFont typeface="Arial" panose="020B0604020202020204" pitchFamily="34" charset="0"/>
              <a:buChar char="•"/>
            </a:pPr>
            <a:r>
              <a:rPr lang="en-US" sz="3200" b="0" i="0" dirty="0">
                <a:effectLst/>
              </a:rPr>
              <a:t>To ensure data accuracy, we will carefully select the appropriate columns, apply necessary filters, and aggregate data as needed. For Case Study 1, we will focus on jobs reviewed per hour, throughput, language share, and identifying duplicate rows. In Case Study 2, the emphasis will be on weekly user engagement, user growth, weekly retention, engagement per device, and email engagement metrics.</a:t>
            </a:r>
          </a:p>
        </p:txBody>
      </p:sp>
    </p:spTree>
    <p:extLst>
      <p:ext uri="{BB962C8B-B14F-4D97-AF65-F5344CB8AC3E}">
        <p14:creationId xmlns:p14="http://schemas.microsoft.com/office/powerpoint/2010/main" val="188179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138658" y="197318"/>
            <a:ext cx="11641171" cy="2908102"/>
          </a:xfrm>
          <a:prstGeom prst="rect">
            <a:avLst/>
          </a:prstGeom>
        </p:spPr>
        <p:txBody>
          <a:bodyPr vert="horz" lIns="91440" tIns="45720" rIns="91440" bIns="45720" rtlCol="0" anchor="ctr">
            <a:normAutofit fontScale="85000" lnSpcReduction="10000"/>
          </a:bodyPr>
          <a:lstStyle/>
          <a:p>
            <a:pPr algn="l"/>
            <a:r>
              <a:rPr lang="en-US" sz="6000" b="1" dirty="0">
                <a:solidFill>
                  <a:srgbClr val="3C4858"/>
                </a:solidFill>
                <a:latin typeface="Manrope"/>
              </a:rPr>
              <a:t>Case Study 2: Investigating Metric Spike</a:t>
            </a:r>
          </a:p>
          <a:p>
            <a:br>
              <a:rPr lang="en-US" sz="3600" dirty="0"/>
            </a:br>
            <a:br>
              <a:rPr lang="en-US" sz="6000" dirty="0"/>
            </a:b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138658" y="49170"/>
            <a:ext cx="18413854" cy="4590809"/>
          </a:xfrm>
          <a:prstGeom prst="rect">
            <a:avLst/>
          </a:prstGeom>
        </p:spPr>
        <p:txBody>
          <a:bodyPr vert="horz" lIns="91440" tIns="45720" rIns="91440" bIns="45720" rtlCol="0" anchor="ctr">
            <a:noAutofit/>
          </a:bodyPr>
          <a:lstStyle/>
          <a:p>
            <a:pPr algn="l"/>
            <a:r>
              <a:rPr lang="en-US" b="1" i="0" dirty="0">
                <a:solidFill>
                  <a:srgbClr val="8492A6"/>
                </a:solidFill>
                <a:effectLst/>
                <a:latin typeface="Manrope"/>
              </a:rPr>
              <a:t>B. User Growth Analysis:</a:t>
            </a:r>
            <a:br>
              <a:rPr lang="en-US" b="1"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Objective: Analyze the growth of users over time for a product.</a:t>
            </a:r>
          </a:p>
          <a:p>
            <a:pPr marL="742950" lvl="1" indent="-285750" algn="l">
              <a:buFont typeface="+mj-lt"/>
              <a:buAutoNum type="alphaUcPeriod"/>
            </a:pPr>
            <a:r>
              <a:rPr lang="en-US" b="0" i="0" dirty="0">
                <a:solidFill>
                  <a:srgbClr val="8492A6"/>
                </a:solidFill>
                <a:effectLst/>
                <a:latin typeface="Manrope"/>
              </a:rPr>
              <a:t>Your Task: Write an SQL query to calculate the user growth for the product.</a:t>
            </a: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98816" y="3299825"/>
            <a:ext cx="7240042" cy="7240042"/>
          </a:xfrm>
          <a:prstGeom prst="rect">
            <a:avLst/>
          </a:prstGeom>
        </p:spPr>
      </p:pic>
      <p:sp>
        <p:nvSpPr>
          <p:cNvPr id="3" name="TextBox 2">
            <a:extLst>
              <a:ext uri="{FF2B5EF4-FFF2-40B4-BE49-F238E27FC236}">
                <a16:creationId xmlns:a16="http://schemas.microsoft.com/office/drawing/2014/main" id="{18553E91-B134-D49B-D9B1-EC44ACA1D82B}"/>
              </a:ext>
            </a:extLst>
          </p:cNvPr>
          <p:cNvSpPr txBox="1"/>
          <p:nvPr/>
        </p:nvSpPr>
        <p:spPr>
          <a:xfrm>
            <a:off x="956737" y="4449037"/>
            <a:ext cx="12737209" cy="9325630"/>
          </a:xfrm>
          <a:prstGeom prst="rect">
            <a:avLst/>
          </a:prstGeom>
          <a:noFill/>
        </p:spPr>
        <p:txBody>
          <a:bodyPr wrap="square">
            <a:spAutoFit/>
          </a:bodyPr>
          <a:lstStyle/>
          <a:p>
            <a:r>
              <a:rPr lang="en-US" sz="2400" b="1" dirty="0">
                <a:highlight>
                  <a:srgbClr val="FFFF00"/>
                </a:highlight>
              </a:rPr>
              <a:t>WITH users AS (</a:t>
            </a:r>
          </a:p>
          <a:p>
            <a:r>
              <a:rPr lang="en-US" sz="2400" b="1" dirty="0">
                <a:highlight>
                  <a:srgbClr val="FFFF00"/>
                </a:highlight>
              </a:rPr>
              <a:t>    SELECT</a:t>
            </a:r>
          </a:p>
          <a:p>
            <a:r>
              <a:rPr lang="en-US" sz="2400" b="1" dirty="0">
                <a:highlight>
                  <a:srgbClr val="FFFF00"/>
                </a:highlight>
              </a:rPr>
              <a:t>        EXTRACT(MONTH FROM </a:t>
            </a:r>
            <a:r>
              <a:rPr lang="en-US" sz="2400" b="1" dirty="0" err="1">
                <a:highlight>
                  <a:srgbClr val="FFFF00"/>
                </a:highlight>
              </a:rPr>
              <a:t>created_at</a:t>
            </a:r>
            <a:r>
              <a:rPr lang="en-US" sz="2400" b="1" dirty="0">
                <a:highlight>
                  <a:srgbClr val="FFFF00"/>
                </a:highlight>
              </a:rPr>
              <a:t>) AS months,</a:t>
            </a:r>
          </a:p>
          <a:p>
            <a:r>
              <a:rPr lang="en-US" sz="2400" b="1" dirty="0">
                <a:highlight>
                  <a:srgbClr val="FFFF00"/>
                </a:highlight>
              </a:rPr>
              <a:t>        TO_CHAR(</a:t>
            </a:r>
            <a:r>
              <a:rPr lang="en-US" sz="2400" b="1" dirty="0" err="1">
                <a:highlight>
                  <a:srgbClr val="FFFF00"/>
                </a:highlight>
              </a:rPr>
              <a:t>created_at</a:t>
            </a:r>
            <a:r>
              <a:rPr lang="en-US" sz="2400" b="1" dirty="0">
                <a:highlight>
                  <a:srgbClr val="FFFF00"/>
                </a:highlight>
              </a:rPr>
              <a:t>, 'month') AS </a:t>
            </a:r>
            <a:r>
              <a:rPr lang="en-US" sz="2400" b="1" dirty="0" err="1">
                <a:highlight>
                  <a:srgbClr val="FFFF00"/>
                </a:highlight>
              </a:rPr>
              <a:t>months_name</a:t>
            </a:r>
            <a:r>
              <a:rPr lang="en-US" sz="2400" b="1" dirty="0">
                <a:highlight>
                  <a:srgbClr val="FFFF00"/>
                </a:highlight>
              </a:rPr>
              <a:t>,</a:t>
            </a:r>
          </a:p>
          <a:p>
            <a:r>
              <a:rPr lang="en-US" sz="2400" b="1" dirty="0">
                <a:highlight>
                  <a:srgbClr val="FFFF00"/>
                </a:highlight>
              </a:rPr>
              <a:t>        COUNT(activated_at) AS </a:t>
            </a:r>
            <a:r>
              <a:rPr lang="en-US" sz="2400" b="1" dirty="0" err="1">
                <a:highlight>
                  <a:srgbClr val="FFFF00"/>
                </a:highlight>
              </a:rPr>
              <a:t>active_users</a:t>
            </a:r>
            <a:endParaRPr lang="en-US" sz="2400" b="1" dirty="0">
              <a:highlight>
                <a:srgbClr val="FFFF00"/>
              </a:highlight>
            </a:endParaRPr>
          </a:p>
          <a:p>
            <a:r>
              <a:rPr lang="en-US" sz="2400" b="1" dirty="0">
                <a:highlight>
                  <a:srgbClr val="FFFF00"/>
                </a:highlight>
              </a:rPr>
              <a:t>    FROM</a:t>
            </a:r>
          </a:p>
          <a:p>
            <a:r>
              <a:rPr lang="en-US" sz="2400" b="1" dirty="0">
                <a:highlight>
                  <a:srgbClr val="FFFF00"/>
                </a:highlight>
              </a:rPr>
              <a:t>        users</a:t>
            </a:r>
          </a:p>
          <a:p>
            <a:r>
              <a:rPr lang="en-US" sz="2400" b="1" dirty="0">
                <a:highlight>
                  <a:srgbClr val="FFFF00"/>
                </a:highlight>
              </a:rPr>
              <a:t>    WHERE</a:t>
            </a:r>
          </a:p>
          <a:p>
            <a:r>
              <a:rPr lang="en-US" sz="2400" b="1" dirty="0">
                <a:highlight>
                  <a:srgbClr val="FFFF00"/>
                </a:highlight>
              </a:rPr>
              <a:t>        state = 'active'</a:t>
            </a:r>
          </a:p>
          <a:p>
            <a:r>
              <a:rPr lang="en-US" sz="2400" b="1" dirty="0">
                <a:highlight>
                  <a:srgbClr val="FFFF00"/>
                </a:highlight>
              </a:rPr>
              <a:t>    GROUP BY</a:t>
            </a:r>
          </a:p>
          <a:p>
            <a:r>
              <a:rPr lang="en-US" sz="2400" b="1" dirty="0">
                <a:highlight>
                  <a:srgbClr val="FFFF00"/>
                </a:highlight>
              </a:rPr>
              <a:t>        EXTRACT(MONTH FROM created_at),</a:t>
            </a:r>
          </a:p>
          <a:p>
            <a:r>
              <a:rPr lang="en-US" sz="2400" b="1" dirty="0">
                <a:highlight>
                  <a:srgbClr val="FFFF00"/>
                </a:highlight>
              </a:rPr>
              <a:t>        </a:t>
            </a:r>
            <a:r>
              <a:rPr lang="en-US" sz="2400" b="1" dirty="0" err="1">
                <a:highlight>
                  <a:srgbClr val="FFFF00"/>
                </a:highlight>
              </a:rPr>
              <a:t>months_name</a:t>
            </a:r>
            <a:endParaRPr lang="en-US" sz="2400" b="1" dirty="0">
              <a:highlight>
                <a:srgbClr val="FFFF00"/>
              </a:highlight>
            </a:endParaRPr>
          </a:p>
          <a:p>
            <a:r>
              <a:rPr lang="en-US" sz="2400" b="1" dirty="0">
                <a:highlight>
                  <a:srgbClr val="FFFF00"/>
                </a:highlight>
              </a:rPr>
              <a:t>)</a:t>
            </a:r>
          </a:p>
          <a:p>
            <a:r>
              <a:rPr lang="en-US" sz="2400" b="1" dirty="0">
                <a:highlight>
                  <a:srgbClr val="FFFF00"/>
                </a:highlight>
              </a:rPr>
              <a:t>SELECT</a:t>
            </a:r>
          </a:p>
          <a:p>
            <a:r>
              <a:rPr lang="en-US" sz="2400" b="1" dirty="0">
                <a:highlight>
                  <a:srgbClr val="FFFF00"/>
                </a:highlight>
              </a:rPr>
              <a:t>    months,</a:t>
            </a:r>
          </a:p>
          <a:p>
            <a:r>
              <a:rPr lang="en-US" sz="2400" b="1" dirty="0">
                <a:highlight>
                  <a:srgbClr val="FFFF00"/>
                </a:highlight>
              </a:rPr>
              <a:t>    </a:t>
            </a:r>
            <a:r>
              <a:rPr lang="en-US" sz="2400" b="1" dirty="0" err="1">
                <a:highlight>
                  <a:srgbClr val="FFFF00"/>
                </a:highlight>
              </a:rPr>
              <a:t>months_name</a:t>
            </a:r>
            <a:r>
              <a:rPr lang="en-US" sz="2400" b="1" dirty="0">
                <a:highlight>
                  <a:srgbClr val="FFFF00"/>
                </a:highlight>
              </a:rPr>
              <a:t>,</a:t>
            </a:r>
          </a:p>
          <a:p>
            <a:r>
              <a:rPr lang="en-US" sz="2400" b="1" dirty="0">
                <a:highlight>
                  <a:srgbClr val="FFFF00"/>
                </a:highlight>
              </a:rPr>
              <a:t>    </a:t>
            </a:r>
            <a:r>
              <a:rPr lang="en-US" sz="2400" b="1" dirty="0" err="1">
                <a:highlight>
                  <a:srgbClr val="FFFF00"/>
                </a:highlight>
              </a:rPr>
              <a:t>active_users</a:t>
            </a:r>
            <a:r>
              <a:rPr lang="en-US" sz="2400" b="1" dirty="0">
                <a:highlight>
                  <a:srgbClr val="FFFF00"/>
                </a:highlight>
              </a:rPr>
              <a:t>,</a:t>
            </a:r>
          </a:p>
          <a:p>
            <a:r>
              <a:rPr lang="en-US" sz="2400" b="1" dirty="0">
                <a:highlight>
                  <a:srgbClr val="FFFF00"/>
                </a:highlight>
              </a:rPr>
              <a:t>    LAG(</a:t>
            </a:r>
            <a:r>
              <a:rPr lang="en-US" sz="2400" b="1" dirty="0" err="1">
                <a:highlight>
                  <a:srgbClr val="FFFF00"/>
                </a:highlight>
              </a:rPr>
              <a:t>active_users</a:t>
            </a:r>
            <a:r>
              <a:rPr lang="en-US" sz="2400" b="1" dirty="0">
                <a:highlight>
                  <a:srgbClr val="FFFF00"/>
                </a:highlight>
              </a:rPr>
              <a:t>) OVER (ORDER BY months) AS </a:t>
            </a:r>
            <a:r>
              <a:rPr lang="en-US" sz="2400" b="1" dirty="0" err="1">
                <a:highlight>
                  <a:srgbClr val="FFFF00"/>
                </a:highlight>
              </a:rPr>
              <a:t>previous_month_users</a:t>
            </a:r>
            <a:r>
              <a:rPr lang="en-US" sz="2400" b="1" dirty="0">
                <a:highlight>
                  <a:srgbClr val="FFFF00"/>
                </a:highlight>
              </a:rPr>
              <a:t>,</a:t>
            </a:r>
          </a:p>
          <a:p>
            <a:r>
              <a:rPr lang="en-US" sz="2400" b="1" dirty="0">
                <a:highlight>
                  <a:srgbClr val="FFFF00"/>
                </a:highlight>
              </a:rPr>
              <a:t>    (</a:t>
            </a:r>
            <a:r>
              <a:rPr lang="en-US" sz="2400" b="1" dirty="0" err="1">
                <a:highlight>
                  <a:srgbClr val="FFFF00"/>
                </a:highlight>
              </a:rPr>
              <a:t>active_users</a:t>
            </a:r>
            <a:r>
              <a:rPr lang="en-US" sz="2400" b="1" dirty="0">
                <a:highlight>
                  <a:srgbClr val="FFFF00"/>
                </a:highlight>
              </a:rPr>
              <a:t> - LAG(</a:t>
            </a:r>
            <a:r>
              <a:rPr lang="en-US" sz="2400" b="1" dirty="0" err="1">
                <a:highlight>
                  <a:srgbClr val="FFFF00"/>
                </a:highlight>
              </a:rPr>
              <a:t>active_users</a:t>
            </a:r>
            <a:r>
              <a:rPr lang="en-US" sz="2400" b="1" dirty="0">
                <a:highlight>
                  <a:srgbClr val="FFFF00"/>
                </a:highlight>
              </a:rPr>
              <a:t>) OVER (ORDER BY months)) AS </a:t>
            </a:r>
            <a:r>
              <a:rPr lang="en-US" sz="2400" b="1" dirty="0" err="1">
                <a:highlight>
                  <a:srgbClr val="FFFF00"/>
                </a:highlight>
              </a:rPr>
              <a:t>users_growth</a:t>
            </a:r>
            <a:r>
              <a:rPr lang="en-US" sz="2400" b="1" dirty="0">
                <a:highlight>
                  <a:srgbClr val="FFFF00"/>
                </a:highlight>
              </a:rPr>
              <a:t>,</a:t>
            </a:r>
          </a:p>
          <a:p>
            <a:r>
              <a:rPr lang="en-US" sz="2400" b="1" dirty="0">
                <a:highlight>
                  <a:srgbClr val="FFFF00"/>
                </a:highlight>
              </a:rPr>
              <a:t>    ROUND(((</a:t>
            </a:r>
            <a:r>
              <a:rPr lang="en-US" sz="2400" b="1" dirty="0" err="1">
                <a:highlight>
                  <a:srgbClr val="FFFF00"/>
                </a:highlight>
              </a:rPr>
              <a:t>active_users</a:t>
            </a:r>
            <a:r>
              <a:rPr lang="en-US" sz="2400" b="1" dirty="0">
                <a:highlight>
                  <a:srgbClr val="FFFF00"/>
                </a:highlight>
              </a:rPr>
              <a:t> - LAG(</a:t>
            </a:r>
            <a:r>
              <a:rPr lang="en-US" sz="2400" b="1" dirty="0" err="1">
                <a:highlight>
                  <a:srgbClr val="FFFF00"/>
                </a:highlight>
              </a:rPr>
              <a:t>active_users</a:t>
            </a:r>
            <a:r>
              <a:rPr lang="en-US" sz="2400" b="1" dirty="0">
                <a:highlight>
                  <a:srgbClr val="FFFF00"/>
                </a:highlight>
              </a:rPr>
              <a:t>) OVER (ORDER BY months)) * 100.0 / LAG(</a:t>
            </a:r>
            <a:r>
              <a:rPr lang="en-US" sz="2400" b="1" dirty="0" err="1">
                <a:highlight>
                  <a:srgbClr val="FFFF00"/>
                </a:highlight>
              </a:rPr>
              <a:t>active_users</a:t>
            </a:r>
            <a:r>
              <a:rPr lang="en-US" sz="2400" b="1" dirty="0">
                <a:highlight>
                  <a:srgbClr val="FFFF00"/>
                </a:highlight>
              </a:rPr>
              <a:t>) OVER (ORDER BY months)), 2) AS </a:t>
            </a:r>
            <a:r>
              <a:rPr lang="en-US" sz="2400" b="1" dirty="0" err="1">
                <a:highlight>
                  <a:srgbClr val="FFFF00"/>
                </a:highlight>
              </a:rPr>
              <a:t>growth_percentage</a:t>
            </a:r>
            <a:endParaRPr lang="en-US" sz="2400" b="1" dirty="0">
              <a:highlight>
                <a:srgbClr val="FFFF00"/>
              </a:highlight>
            </a:endParaRPr>
          </a:p>
          <a:p>
            <a:r>
              <a:rPr lang="en-US" sz="2400" b="1" dirty="0">
                <a:highlight>
                  <a:srgbClr val="FFFF00"/>
                </a:highlight>
              </a:rPr>
              <a:t>FROM</a:t>
            </a:r>
          </a:p>
          <a:p>
            <a:r>
              <a:rPr lang="en-US" sz="2400" b="1" dirty="0">
                <a:highlight>
                  <a:srgbClr val="FFFF00"/>
                </a:highlight>
              </a:rPr>
              <a:t>    users</a:t>
            </a:r>
          </a:p>
          <a:p>
            <a:r>
              <a:rPr lang="en-US" sz="2400" b="1" dirty="0">
                <a:highlight>
                  <a:srgbClr val="FFFF00"/>
                </a:highlight>
              </a:rPr>
              <a:t>ORDER BY</a:t>
            </a:r>
          </a:p>
          <a:p>
            <a:r>
              <a:rPr lang="en-US" sz="2400" b="1" dirty="0">
                <a:highlight>
                  <a:srgbClr val="FFFF00"/>
                </a:highlight>
              </a:rPr>
              <a:t>    months ASC;</a:t>
            </a:r>
          </a:p>
        </p:txBody>
      </p:sp>
      <p:sp>
        <p:nvSpPr>
          <p:cNvPr id="5" name="TextBox 4">
            <a:extLst>
              <a:ext uri="{FF2B5EF4-FFF2-40B4-BE49-F238E27FC236}">
                <a16:creationId xmlns:a16="http://schemas.microsoft.com/office/drawing/2014/main" id="{65B9139F-D93D-D74B-600C-B6D15A219F28}"/>
              </a:ext>
            </a:extLst>
          </p:cNvPr>
          <p:cNvSpPr txBox="1"/>
          <p:nvPr/>
        </p:nvSpPr>
        <p:spPr>
          <a:xfrm>
            <a:off x="850465" y="3672568"/>
            <a:ext cx="12230100" cy="646331"/>
          </a:xfrm>
          <a:prstGeom prst="rect">
            <a:avLst/>
          </a:prstGeom>
          <a:noFill/>
        </p:spPr>
        <p:txBody>
          <a:bodyPr wrap="square">
            <a:spAutoFit/>
          </a:bodyPr>
          <a:lstStyle/>
          <a:p>
            <a:r>
              <a:rPr lang="en-US" b="1" dirty="0"/>
              <a:t>Below is the SQL query to get the result for the asked question </a:t>
            </a:r>
          </a:p>
        </p:txBody>
      </p:sp>
      <p:pic>
        <p:nvPicPr>
          <p:cNvPr id="8" name="Picture 7">
            <a:extLst>
              <a:ext uri="{FF2B5EF4-FFF2-40B4-BE49-F238E27FC236}">
                <a16:creationId xmlns:a16="http://schemas.microsoft.com/office/drawing/2014/main" id="{9CD9C6CD-5D7E-59A5-8DF5-FE7C2A1A3A60}"/>
              </a:ext>
            </a:extLst>
          </p:cNvPr>
          <p:cNvPicPr>
            <a:picLocks noChangeAspect="1"/>
          </p:cNvPicPr>
          <p:nvPr/>
        </p:nvPicPr>
        <p:blipFill>
          <a:blip r:embed="rId5"/>
          <a:stretch>
            <a:fillRect/>
          </a:stretch>
        </p:blipFill>
        <p:spPr>
          <a:xfrm>
            <a:off x="12703774" y="4522311"/>
            <a:ext cx="11535218" cy="65436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033795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425017" y="159977"/>
            <a:ext cx="11641171" cy="2908102"/>
          </a:xfrm>
          <a:prstGeom prst="rect">
            <a:avLst/>
          </a:prstGeom>
        </p:spPr>
        <p:txBody>
          <a:bodyPr vert="horz" lIns="91440" tIns="45720" rIns="91440" bIns="45720" rtlCol="0" anchor="ctr">
            <a:normAutofit fontScale="85000" lnSpcReduction="10000"/>
          </a:bodyPr>
          <a:lstStyle/>
          <a:p>
            <a:pPr algn="l"/>
            <a:r>
              <a:rPr lang="en-US" sz="6000" b="1" dirty="0">
                <a:solidFill>
                  <a:srgbClr val="3C4858"/>
                </a:solidFill>
                <a:latin typeface="Manrope"/>
              </a:rPr>
              <a:t>Case Study 2: Investigating Metric Spike</a:t>
            </a:r>
          </a:p>
          <a:p>
            <a:br>
              <a:rPr lang="en-US" sz="3600" dirty="0"/>
            </a:br>
            <a:br>
              <a:rPr lang="en-US" sz="6000" dirty="0"/>
            </a:b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612332" y="1539928"/>
            <a:ext cx="15584439" cy="3327581"/>
          </a:xfrm>
          <a:prstGeom prst="rect">
            <a:avLst/>
          </a:prstGeom>
        </p:spPr>
        <p:txBody>
          <a:bodyPr vert="horz" lIns="91440" tIns="45720" rIns="91440" bIns="45720" rtlCol="0" anchor="ctr">
            <a:noAutofit/>
          </a:bodyPr>
          <a:lstStyle/>
          <a:p>
            <a:pPr algn="l"/>
            <a:r>
              <a:rPr lang="en-US" b="1" i="0" dirty="0">
                <a:solidFill>
                  <a:srgbClr val="8492A6"/>
                </a:solidFill>
                <a:effectLst/>
                <a:latin typeface="Manrope"/>
              </a:rPr>
              <a:t>C. Weekly Retention Analysis:</a:t>
            </a:r>
            <a:br>
              <a:rPr lang="en-US" b="1"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Objective: Analyze the retention of users on a weekly basis after signing up for a product.</a:t>
            </a:r>
            <a:br>
              <a:rPr lang="en-US" b="0"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Your Task: Write an SQL query to calculate the weekly retention of users based on their sign-up cohort.</a:t>
            </a: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98816" y="3299825"/>
            <a:ext cx="7240042" cy="7240042"/>
          </a:xfrm>
          <a:prstGeom prst="rect">
            <a:avLst/>
          </a:prstGeom>
        </p:spPr>
      </p:pic>
      <p:sp>
        <p:nvSpPr>
          <p:cNvPr id="3" name="TextBox 2">
            <a:extLst>
              <a:ext uri="{FF2B5EF4-FFF2-40B4-BE49-F238E27FC236}">
                <a16:creationId xmlns:a16="http://schemas.microsoft.com/office/drawing/2014/main" id="{18553E91-B134-D49B-D9B1-EC44ACA1D82B}"/>
              </a:ext>
            </a:extLst>
          </p:cNvPr>
          <p:cNvSpPr txBox="1"/>
          <p:nvPr/>
        </p:nvSpPr>
        <p:spPr>
          <a:xfrm>
            <a:off x="612332" y="7049901"/>
            <a:ext cx="13341801" cy="6863417"/>
          </a:xfrm>
          <a:prstGeom prst="rect">
            <a:avLst/>
          </a:prstGeom>
          <a:noFill/>
        </p:spPr>
        <p:txBody>
          <a:bodyPr wrap="square">
            <a:spAutoFit/>
          </a:bodyPr>
          <a:lstStyle/>
          <a:p>
            <a:r>
              <a:rPr lang="en-US" sz="4400" b="1" dirty="0">
                <a:highlight>
                  <a:srgbClr val="FFFF00"/>
                </a:highlight>
              </a:rPr>
              <a:t>select extract (week from </a:t>
            </a:r>
            <a:r>
              <a:rPr lang="en-US" sz="4400" b="1" dirty="0" err="1">
                <a:highlight>
                  <a:srgbClr val="FFFF00"/>
                </a:highlight>
              </a:rPr>
              <a:t>occurred_at</a:t>
            </a:r>
            <a:r>
              <a:rPr lang="en-US" sz="4400" b="1" dirty="0">
                <a:highlight>
                  <a:srgbClr val="FFFF00"/>
                </a:highlight>
              </a:rPr>
              <a:t>) as weeks ,count (case when </a:t>
            </a:r>
            <a:r>
              <a:rPr lang="en-US" sz="4400" b="1" dirty="0" err="1">
                <a:highlight>
                  <a:srgbClr val="FFFF00"/>
                </a:highlight>
              </a:rPr>
              <a:t>events.event_type</a:t>
            </a:r>
            <a:r>
              <a:rPr lang="en-US" sz="4400" b="1" dirty="0">
                <a:highlight>
                  <a:srgbClr val="FFFF00"/>
                </a:highlight>
              </a:rPr>
              <a:t> ='</a:t>
            </a:r>
            <a:r>
              <a:rPr lang="en-US" sz="4400" b="1" dirty="0" err="1">
                <a:highlight>
                  <a:srgbClr val="FFFF00"/>
                </a:highlight>
              </a:rPr>
              <a:t>signup_flow</a:t>
            </a:r>
            <a:r>
              <a:rPr lang="en-US" sz="4400" b="1" dirty="0">
                <a:highlight>
                  <a:srgbClr val="FFFF00"/>
                </a:highlight>
              </a:rPr>
              <a:t>' then </a:t>
            </a:r>
            <a:r>
              <a:rPr lang="en-US" sz="4400" b="1" dirty="0" err="1">
                <a:highlight>
                  <a:srgbClr val="FFFF00"/>
                </a:highlight>
              </a:rPr>
              <a:t>events.user_id</a:t>
            </a:r>
            <a:r>
              <a:rPr lang="en-US" sz="4400" b="1" dirty="0">
                <a:highlight>
                  <a:srgbClr val="FFFF00"/>
                </a:highlight>
              </a:rPr>
              <a:t> else null end) as </a:t>
            </a:r>
            <a:r>
              <a:rPr lang="en-US" sz="4400" b="1" dirty="0" err="1">
                <a:highlight>
                  <a:srgbClr val="FFFF00"/>
                </a:highlight>
              </a:rPr>
              <a:t>Total_signup_flow</a:t>
            </a:r>
            <a:r>
              <a:rPr lang="en-US" sz="4400" b="1" dirty="0">
                <a:highlight>
                  <a:srgbClr val="FFFF00"/>
                </a:highlight>
              </a:rPr>
              <a:t>, </a:t>
            </a:r>
          </a:p>
          <a:p>
            <a:r>
              <a:rPr lang="en-US" sz="4400" b="1" dirty="0">
                <a:highlight>
                  <a:srgbClr val="FFFF00"/>
                </a:highlight>
              </a:rPr>
              <a:t>count (case when </a:t>
            </a:r>
            <a:r>
              <a:rPr lang="en-US" sz="4400" b="1" dirty="0" err="1">
                <a:highlight>
                  <a:srgbClr val="FFFF00"/>
                </a:highlight>
              </a:rPr>
              <a:t>events.event_name</a:t>
            </a:r>
            <a:r>
              <a:rPr lang="en-US" sz="4400" b="1" dirty="0">
                <a:highlight>
                  <a:srgbClr val="FFFF00"/>
                </a:highlight>
              </a:rPr>
              <a:t> ='</a:t>
            </a:r>
            <a:r>
              <a:rPr lang="en-US" sz="4400" b="1" dirty="0" err="1">
                <a:highlight>
                  <a:srgbClr val="FFFF00"/>
                </a:highlight>
              </a:rPr>
              <a:t>complete_signup</a:t>
            </a:r>
            <a:r>
              <a:rPr lang="en-US" sz="4400" b="1" dirty="0">
                <a:highlight>
                  <a:srgbClr val="FFFF00"/>
                </a:highlight>
              </a:rPr>
              <a:t>' then </a:t>
            </a:r>
            <a:r>
              <a:rPr lang="en-US" sz="4400" b="1" dirty="0" err="1">
                <a:highlight>
                  <a:srgbClr val="FFFF00"/>
                </a:highlight>
              </a:rPr>
              <a:t>events.user_id</a:t>
            </a:r>
            <a:r>
              <a:rPr lang="en-US" sz="4400" b="1" dirty="0">
                <a:highlight>
                  <a:srgbClr val="FFFF00"/>
                </a:highlight>
              </a:rPr>
              <a:t> else null end) as </a:t>
            </a:r>
            <a:r>
              <a:rPr lang="en-US" sz="4400" b="1" dirty="0" err="1">
                <a:highlight>
                  <a:srgbClr val="FFFF00"/>
                </a:highlight>
              </a:rPr>
              <a:t>total_retained</a:t>
            </a:r>
            <a:endParaRPr lang="en-US" sz="4400" b="1" dirty="0">
              <a:highlight>
                <a:srgbClr val="FFFF00"/>
              </a:highlight>
            </a:endParaRPr>
          </a:p>
          <a:p>
            <a:r>
              <a:rPr lang="en-US" sz="4400" b="1" dirty="0">
                <a:highlight>
                  <a:srgbClr val="FFFF00"/>
                </a:highlight>
              </a:rPr>
              <a:t>from events</a:t>
            </a:r>
          </a:p>
          <a:p>
            <a:r>
              <a:rPr lang="en-US" sz="4400" b="1" dirty="0">
                <a:highlight>
                  <a:srgbClr val="FFFF00"/>
                </a:highlight>
              </a:rPr>
              <a:t>group by weeks</a:t>
            </a:r>
          </a:p>
          <a:p>
            <a:r>
              <a:rPr lang="en-US" sz="4400" b="1" dirty="0">
                <a:highlight>
                  <a:srgbClr val="FFFF00"/>
                </a:highlight>
              </a:rPr>
              <a:t>order by weeks </a:t>
            </a:r>
            <a:r>
              <a:rPr lang="en-US" sz="4400" b="1" dirty="0" err="1">
                <a:highlight>
                  <a:srgbClr val="FFFF00"/>
                </a:highlight>
              </a:rPr>
              <a:t>asc</a:t>
            </a:r>
            <a:endParaRPr lang="en-US" sz="4400" b="1" dirty="0">
              <a:highlight>
                <a:srgbClr val="FFFF00"/>
              </a:highlight>
            </a:endParaRPr>
          </a:p>
          <a:p>
            <a:endParaRPr lang="en-US" sz="4400" b="1" dirty="0">
              <a:highlight>
                <a:srgbClr val="FFFF00"/>
              </a:highlight>
            </a:endParaRPr>
          </a:p>
        </p:txBody>
      </p:sp>
      <p:sp>
        <p:nvSpPr>
          <p:cNvPr id="5" name="TextBox 4">
            <a:extLst>
              <a:ext uri="{FF2B5EF4-FFF2-40B4-BE49-F238E27FC236}">
                <a16:creationId xmlns:a16="http://schemas.microsoft.com/office/drawing/2014/main" id="{65B9139F-D93D-D74B-600C-B6D15A219F28}"/>
              </a:ext>
            </a:extLst>
          </p:cNvPr>
          <p:cNvSpPr txBox="1"/>
          <p:nvPr/>
        </p:nvSpPr>
        <p:spPr>
          <a:xfrm>
            <a:off x="612332" y="5516226"/>
            <a:ext cx="12230100" cy="646331"/>
          </a:xfrm>
          <a:prstGeom prst="rect">
            <a:avLst/>
          </a:prstGeom>
          <a:noFill/>
        </p:spPr>
        <p:txBody>
          <a:bodyPr wrap="square">
            <a:spAutoFit/>
          </a:bodyPr>
          <a:lstStyle/>
          <a:p>
            <a:r>
              <a:rPr lang="en-US" b="1" dirty="0"/>
              <a:t>Below is the SQL query to get the result for the asked question </a:t>
            </a:r>
          </a:p>
        </p:txBody>
      </p:sp>
      <p:pic>
        <p:nvPicPr>
          <p:cNvPr id="6" name="Picture 5">
            <a:extLst>
              <a:ext uri="{FF2B5EF4-FFF2-40B4-BE49-F238E27FC236}">
                <a16:creationId xmlns:a16="http://schemas.microsoft.com/office/drawing/2014/main" id="{811D0A54-3086-21C5-5F58-E2E56BF5681E}"/>
              </a:ext>
            </a:extLst>
          </p:cNvPr>
          <p:cNvPicPr>
            <a:picLocks noChangeAspect="1"/>
          </p:cNvPicPr>
          <p:nvPr/>
        </p:nvPicPr>
        <p:blipFill>
          <a:blip r:embed="rId5"/>
          <a:stretch>
            <a:fillRect/>
          </a:stretch>
        </p:blipFill>
        <p:spPr>
          <a:xfrm>
            <a:off x="16292286" y="3154459"/>
            <a:ext cx="7358293" cy="1011765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793341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425017" y="159977"/>
            <a:ext cx="11641171" cy="2908102"/>
          </a:xfrm>
          <a:prstGeom prst="rect">
            <a:avLst/>
          </a:prstGeom>
        </p:spPr>
        <p:txBody>
          <a:bodyPr vert="horz" lIns="91440" tIns="45720" rIns="91440" bIns="45720" rtlCol="0" anchor="ctr">
            <a:normAutofit fontScale="85000" lnSpcReduction="10000"/>
          </a:bodyPr>
          <a:lstStyle/>
          <a:p>
            <a:pPr algn="l"/>
            <a:r>
              <a:rPr lang="en-US" sz="6000" b="1" dirty="0">
                <a:solidFill>
                  <a:srgbClr val="3C4858"/>
                </a:solidFill>
                <a:latin typeface="Manrope"/>
              </a:rPr>
              <a:t>Case Study 2: Investigating Metric Spike</a:t>
            </a:r>
          </a:p>
          <a:p>
            <a:br>
              <a:rPr lang="en-US" sz="3600" dirty="0"/>
            </a:br>
            <a:br>
              <a:rPr lang="en-US" sz="6000" dirty="0"/>
            </a:b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13177204" y="1292551"/>
            <a:ext cx="11007673" cy="558551"/>
          </a:xfrm>
          <a:prstGeom prst="rect">
            <a:avLst/>
          </a:prstGeom>
        </p:spPr>
        <p:txBody>
          <a:bodyPr vert="horz" lIns="91440" tIns="45720" rIns="91440" bIns="45720" rtlCol="0" anchor="ctr">
            <a:noAutofit/>
          </a:bodyPr>
          <a:lstStyle/>
          <a:p>
            <a:pPr algn="l"/>
            <a:r>
              <a:rPr lang="en-US" b="1" i="0" dirty="0">
                <a:solidFill>
                  <a:srgbClr val="8492A6"/>
                </a:solidFill>
                <a:effectLst/>
                <a:latin typeface="Manrope"/>
              </a:rPr>
              <a:t>D. Weekly Engagement Per Device:</a:t>
            </a: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Objective: Measure the activeness of users on a weekly basis per device.</a:t>
            </a:r>
          </a:p>
          <a:p>
            <a:pPr marL="742950" lvl="1" indent="-285750" algn="l">
              <a:buFont typeface="+mj-lt"/>
              <a:buAutoNum type="alphaUcPeriod"/>
            </a:pPr>
            <a:r>
              <a:rPr lang="en-US" b="0" i="0" dirty="0">
                <a:solidFill>
                  <a:srgbClr val="8492A6"/>
                </a:solidFill>
                <a:effectLst/>
                <a:latin typeface="Manrope"/>
              </a:rPr>
              <a:t>Your Task: Write an SQL query to calculate the weekly engagement per device.</a:t>
            </a: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98816" y="3299825"/>
            <a:ext cx="7240042" cy="7240042"/>
          </a:xfrm>
          <a:prstGeom prst="rect">
            <a:avLst/>
          </a:prstGeom>
        </p:spPr>
      </p:pic>
      <p:sp>
        <p:nvSpPr>
          <p:cNvPr id="4" name="TextBox 3">
            <a:extLst>
              <a:ext uri="{FF2B5EF4-FFF2-40B4-BE49-F238E27FC236}">
                <a16:creationId xmlns:a16="http://schemas.microsoft.com/office/drawing/2014/main" id="{0C06C76C-1D32-0798-5B72-C32E1E9DFD89}"/>
              </a:ext>
            </a:extLst>
          </p:cNvPr>
          <p:cNvSpPr txBox="1"/>
          <p:nvPr/>
        </p:nvSpPr>
        <p:spPr>
          <a:xfrm>
            <a:off x="192773" y="1571827"/>
            <a:ext cx="25969629" cy="12588061"/>
          </a:xfrm>
          <a:prstGeom prst="rect">
            <a:avLst/>
          </a:prstGeom>
          <a:noFill/>
        </p:spPr>
        <p:txBody>
          <a:bodyPr wrap="square">
            <a:spAutoFit/>
          </a:bodyPr>
          <a:lstStyle/>
          <a:p>
            <a:endParaRPr lang="en-US" sz="2800" b="1" dirty="0">
              <a:highlight>
                <a:srgbClr val="FFFF00"/>
              </a:highlight>
            </a:endParaRPr>
          </a:p>
          <a:p>
            <a:r>
              <a:rPr lang="en-US" sz="2800" b="1" dirty="0">
                <a:highlight>
                  <a:srgbClr val="FFFF00"/>
                </a:highlight>
              </a:rPr>
              <a:t>select extract(week from </a:t>
            </a:r>
            <a:r>
              <a:rPr lang="en-US" sz="2800" b="1" dirty="0" err="1">
                <a:highlight>
                  <a:srgbClr val="FFFF00"/>
                </a:highlight>
              </a:rPr>
              <a:t>occurred_at</a:t>
            </a:r>
            <a:r>
              <a:rPr lang="en-US" sz="2800" b="1" dirty="0">
                <a:highlight>
                  <a:srgbClr val="FFFF00"/>
                </a:highlight>
              </a:rPr>
              <a:t>)as weeks,</a:t>
            </a:r>
          </a:p>
          <a:p>
            <a:r>
              <a:rPr lang="en-US" sz="2800" b="1" dirty="0">
                <a:highlight>
                  <a:srgbClr val="FFFF00"/>
                </a:highlight>
              </a:rPr>
              <a:t>count(distinct case when device in ('acer aspire desktop')</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acer, count(distinct case when device in ('acer aspire notebook')</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aceraspirenotebook</a:t>
            </a:r>
            <a:r>
              <a:rPr lang="en-US" sz="2800" b="1" dirty="0">
                <a:highlight>
                  <a:srgbClr val="FFFF00"/>
                </a:highlight>
              </a:rPr>
              <a:t>, count(distinct case when device in ('amazon fire phone')</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amazonfirephone</a:t>
            </a:r>
            <a:r>
              <a:rPr lang="en-US" sz="2800" b="1" dirty="0">
                <a:highlight>
                  <a:srgbClr val="FFFF00"/>
                </a:highlight>
              </a:rPr>
              <a:t>, count(distinct case when device in ('</a:t>
            </a:r>
            <a:r>
              <a:rPr lang="en-US" sz="2800" b="1" dirty="0" err="1">
                <a:highlight>
                  <a:srgbClr val="FFFF00"/>
                </a:highlight>
              </a:rPr>
              <a:t>asus</a:t>
            </a:r>
            <a:r>
              <a:rPr lang="en-US" sz="2800" b="1" dirty="0">
                <a:highlight>
                  <a:srgbClr val="FFFF00"/>
                </a:highlight>
              </a:rPr>
              <a:t> </a:t>
            </a:r>
            <a:r>
              <a:rPr lang="en-US" sz="2800" b="1" dirty="0" err="1">
                <a:highlight>
                  <a:srgbClr val="FFFF00"/>
                </a:highlight>
              </a:rPr>
              <a:t>chromebook</a:t>
            </a:r>
            <a:r>
              <a:rPr lang="en-US" sz="2800" b="1" dirty="0">
                <a:highlight>
                  <a:srgbClr val="FFFF00"/>
                </a:highlight>
              </a:rPr>
              <a:t>')</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asuschromebook</a:t>
            </a:r>
            <a:r>
              <a:rPr lang="en-US" sz="2800" b="1" dirty="0">
                <a:highlight>
                  <a:srgbClr val="FFFF00"/>
                </a:highlight>
              </a:rPr>
              <a:t>, count(distinct case when device in ('dell </a:t>
            </a:r>
            <a:r>
              <a:rPr lang="en-US" sz="2800" b="1" dirty="0" err="1">
                <a:highlight>
                  <a:srgbClr val="FFFF00"/>
                </a:highlight>
              </a:rPr>
              <a:t>inspiron</a:t>
            </a:r>
            <a:r>
              <a:rPr lang="en-US" sz="2800" b="1" dirty="0">
                <a:highlight>
                  <a:srgbClr val="FFFF00"/>
                </a:highlight>
              </a:rPr>
              <a:t> desktop')</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dellinspirondesktop</a:t>
            </a:r>
            <a:r>
              <a:rPr lang="en-US" sz="2800" b="1" dirty="0">
                <a:highlight>
                  <a:srgbClr val="FFFF00"/>
                </a:highlight>
              </a:rPr>
              <a:t>, count(distinct case when device in ('dell </a:t>
            </a:r>
            <a:r>
              <a:rPr lang="en-US" sz="2800" b="1" dirty="0" err="1">
                <a:highlight>
                  <a:srgbClr val="FFFF00"/>
                </a:highlight>
              </a:rPr>
              <a:t>inspiron</a:t>
            </a:r>
            <a:r>
              <a:rPr lang="en-US" sz="2800" b="1" dirty="0">
                <a:highlight>
                  <a:srgbClr val="FFFF00"/>
                </a:highlight>
              </a:rPr>
              <a:t> notebook')</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dellinspironnotebook</a:t>
            </a:r>
            <a:r>
              <a:rPr lang="en-US" sz="2800" b="1" dirty="0">
                <a:highlight>
                  <a:srgbClr val="FFFF00"/>
                </a:highlight>
              </a:rPr>
              <a:t>, count(distinct case when device in ('hp pavilion desktop')</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hppaviliondesktop</a:t>
            </a:r>
            <a:r>
              <a:rPr lang="en-US" sz="2800" b="1" dirty="0">
                <a:highlight>
                  <a:srgbClr val="FFFF00"/>
                </a:highlight>
              </a:rPr>
              <a:t>, count(distinct case when device in ('</a:t>
            </a:r>
            <a:r>
              <a:rPr lang="en-US" sz="2800" b="1" dirty="0" err="1">
                <a:highlight>
                  <a:srgbClr val="FFFF00"/>
                </a:highlight>
              </a:rPr>
              <a:t>htc</a:t>
            </a:r>
            <a:r>
              <a:rPr lang="en-US" sz="2800" b="1" dirty="0">
                <a:highlight>
                  <a:srgbClr val="FFFF00"/>
                </a:highlight>
              </a:rPr>
              <a:t> one')</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htcone</a:t>
            </a:r>
            <a:r>
              <a:rPr lang="en-US" sz="2800" b="1" dirty="0">
                <a:highlight>
                  <a:srgbClr val="FFFF00"/>
                </a:highlight>
              </a:rPr>
              <a:t>, count(distinct case when device in ('</a:t>
            </a:r>
            <a:r>
              <a:rPr lang="en-US" sz="2800" b="1" dirty="0" err="1">
                <a:highlight>
                  <a:srgbClr val="FFFF00"/>
                </a:highlight>
              </a:rPr>
              <a:t>ipad</a:t>
            </a:r>
            <a:r>
              <a:rPr lang="en-US" sz="2800" b="1" dirty="0">
                <a:highlight>
                  <a:srgbClr val="FFFF00"/>
                </a:highlight>
              </a:rPr>
              <a:t> air')</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ipadair</a:t>
            </a:r>
            <a:r>
              <a:rPr lang="en-US" sz="2800" b="1" dirty="0">
                <a:highlight>
                  <a:srgbClr val="FFFF00"/>
                </a:highlight>
              </a:rPr>
              <a:t>, count(distinct case when device in ('</a:t>
            </a:r>
            <a:r>
              <a:rPr lang="en-US" sz="2800" b="1" dirty="0" err="1">
                <a:highlight>
                  <a:srgbClr val="FFFF00"/>
                </a:highlight>
              </a:rPr>
              <a:t>ipad</a:t>
            </a:r>
            <a:r>
              <a:rPr lang="en-US" sz="2800" b="1" dirty="0">
                <a:highlight>
                  <a:srgbClr val="FFFF00"/>
                </a:highlight>
              </a:rPr>
              <a:t> mini')</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ipadmini</a:t>
            </a:r>
            <a:r>
              <a:rPr lang="en-US" sz="2800" b="1" dirty="0">
                <a:highlight>
                  <a:srgbClr val="FFFF00"/>
                </a:highlight>
              </a:rPr>
              <a:t>, count(distinct case when device in ('</a:t>
            </a:r>
            <a:r>
              <a:rPr lang="en-US" sz="2800" b="1" dirty="0" err="1">
                <a:highlight>
                  <a:srgbClr val="FFFF00"/>
                </a:highlight>
              </a:rPr>
              <a:t>iphone</a:t>
            </a:r>
            <a:r>
              <a:rPr lang="en-US" sz="2800" b="1" dirty="0">
                <a:highlight>
                  <a:srgbClr val="FFFF00"/>
                </a:highlight>
              </a:rPr>
              <a:t> 4s')</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iphone4s, count(distinct case when device in ('</a:t>
            </a:r>
            <a:r>
              <a:rPr lang="en-US" sz="2800" b="1" dirty="0" err="1">
                <a:highlight>
                  <a:srgbClr val="FFFF00"/>
                </a:highlight>
              </a:rPr>
              <a:t>iphone</a:t>
            </a:r>
            <a:r>
              <a:rPr lang="en-US" sz="2800" b="1" dirty="0">
                <a:highlight>
                  <a:srgbClr val="FFFF00"/>
                </a:highlight>
              </a:rPr>
              <a:t> 5')</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iphone5, count(distinct case when device in ('</a:t>
            </a:r>
            <a:r>
              <a:rPr lang="en-US" sz="2800" b="1" dirty="0" err="1">
                <a:highlight>
                  <a:srgbClr val="FFFF00"/>
                </a:highlight>
              </a:rPr>
              <a:t>iphone</a:t>
            </a:r>
            <a:r>
              <a:rPr lang="en-US" sz="2800" b="1" dirty="0">
                <a:highlight>
                  <a:srgbClr val="FFFF00"/>
                </a:highlight>
              </a:rPr>
              <a:t> 5s')</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iphone5s, count(distinct case when device in ('kindle fire')</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kindlefire</a:t>
            </a:r>
            <a:r>
              <a:rPr lang="en-US" sz="2800" b="1" dirty="0">
                <a:highlight>
                  <a:srgbClr val="FFFF00"/>
                </a:highlight>
              </a:rPr>
              <a:t>, count(distinct case when device in ('</a:t>
            </a:r>
            <a:r>
              <a:rPr lang="en-US" sz="2800" b="1" dirty="0" err="1">
                <a:highlight>
                  <a:srgbClr val="FFFF00"/>
                </a:highlight>
              </a:rPr>
              <a:t>lenovo</a:t>
            </a:r>
            <a:r>
              <a:rPr lang="en-US" sz="2800" b="1" dirty="0">
                <a:highlight>
                  <a:srgbClr val="FFFF00"/>
                </a:highlight>
              </a:rPr>
              <a:t> </a:t>
            </a:r>
            <a:r>
              <a:rPr lang="en-US" sz="2800" b="1" dirty="0" err="1">
                <a:highlight>
                  <a:srgbClr val="FFFF00"/>
                </a:highlight>
              </a:rPr>
              <a:t>thinkpad</a:t>
            </a:r>
            <a:r>
              <a:rPr lang="en-US" sz="2800" b="1" dirty="0">
                <a:highlight>
                  <a:srgbClr val="FFFF00"/>
                </a:highlight>
              </a:rPr>
              <a:t>')</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lenovothinkpad</a:t>
            </a:r>
            <a:r>
              <a:rPr lang="en-US" sz="2800" b="1" dirty="0">
                <a:highlight>
                  <a:srgbClr val="FFFF00"/>
                </a:highlight>
              </a:rPr>
              <a:t>, count(distinct case when device in ('mac mini')</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macmini</a:t>
            </a:r>
            <a:r>
              <a:rPr lang="en-US" sz="2800" b="1" dirty="0">
                <a:highlight>
                  <a:srgbClr val="FFFF00"/>
                </a:highlight>
              </a:rPr>
              <a:t>, count(distinct case when device in ('</a:t>
            </a:r>
            <a:r>
              <a:rPr lang="en-US" sz="2800" b="1" dirty="0" err="1">
                <a:highlight>
                  <a:srgbClr val="FFFF00"/>
                </a:highlight>
              </a:rPr>
              <a:t>macbook</a:t>
            </a:r>
            <a:r>
              <a:rPr lang="en-US" sz="2800" b="1" dirty="0">
                <a:highlight>
                  <a:srgbClr val="FFFF00"/>
                </a:highlight>
              </a:rPr>
              <a:t> air')</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macbookair</a:t>
            </a:r>
            <a:r>
              <a:rPr lang="en-US" sz="2800" b="1" dirty="0">
                <a:highlight>
                  <a:srgbClr val="FFFF00"/>
                </a:highlight>
              </a:rPr>
              <a:t>, count(distinct case when device in ('</a:t>
            </a:r>
            <a:r>
              <a:rPr lang="en-US" sz="2800" b="1" dirty="0" err="1">
                <a:highlight>
                  <a:srgbClr val="FFFF00"/>
                </a:highlight>
              </a:rPr>
              <a:t>macbook</a:t>
            </a:r>
            <a:r>
              <a:rPr lang="en-US" sz="2800" b="1" dirty="0">
                <a:highlight>
                  <a:srgbClr val="FFFF00"/>
                </a:highlight>
              </a:rPr>
              <a:t> pro')</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a:t>
            </a:r>
            <a:r>
              <a:rPr lang="en-US" sz="2800" b="1" dirty="0" err="1">
                <a:highlight>
                  <a:srgbClr val="FFFF00"/>
                </a:highlight>
              </a:rPr>
              <a:t>macbookpro</a:t>
            </a:r>
            <a:r>
              <a:rPr lang="en-US" sz="2800" b="1" dirty="0">
                <a:highlight>
                  <a:srgbClr val="FFFF00"/>
                </a:highlight>
              </a:rPr>
              <a:t>, count(distinct case when device in ('nexus 10')</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nexus10, count(distinct case when device in ('nexus 5')</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nexus5, count(distinct case when device in ('nexus 7')</a:t>
            </a:r>
          </a:p>
          <a:p>
            <a:r>
              <a:rPr lang="en-US" sz="2800" b="1" dirty="0">
                <a:highlight>
                  <a:srgbClr val="FFFF00"/>
                </a:highlight>
              </a:rPr>
              <a:t>then </a:t>
            </a:r>
            <a:r>
              <a:rPr lang="en-US" sz="2800" b="1" dirty="0" err="1">
                <a:highlight>
                  <a:srgbClr val="FFFF00"/>
                </a:highlight>
              </a:rPr>
              <a:t>user_id</a:t>
            </a:r>
            <a:r>
              <a:rPr lang="en-US" sz="2800" b="1" dirty="0">
                <a:highlight>
                  <a:srgbClr val="FFFF00"/>
                </a:highlight>
              </a:rPr>
              <a:t> else null end) as nexus7, count(distinct case when device in ('</a:t>
            </a:r>
            <a:r>
              <a:rPr lang="en-US" sz="2800" b="1" dirty="0" err="1">
                <a:highlight>
                  <a:srgbClr val="FFFF00"/>
                </a:highlight>
              </a:rPr>
              <a:t>nokia</a:t>
            </a:r>
            <a:r>
              <a:rPr lang="en-US" sz="2800" b="1" dirty="0">
                <a:highlight>
                  <a:srgbClr val="FFFF00"/>
                </a:highlight>
              </a:rPr>
              <a:t> </a:t>
            </a:r>
            <a:r>
              <a:rPr lang="en-US" sz="2800" b="1" dirty="0" err="1">
                <a:highlight>
                  <a:srgbClr val="FFFF00"/>
                </a:highlight>
              </a:rPr>
              <a:t>lumia</a:t>
            </a:r>
            <a:r>
              <a:rPr lang="en-US" sz="2800" b="1" dirty="0">
                <a:highlight>
                  <a:srgbClr val="FFFF00"/>
                </a:highlight>
              </a:rPr>
              <a:t> 635') then </a:t>
            </a:r>
            <a:r>
              <a:rPr lang="en-US" sz="2800" b="1" dirty="0" err="1">
                <a:highlight>
                  <a:srgbClr val="FFFF00"/>
                </a:highlight>
              </a:rPr>
              <a:t>user_id</a:t>
            </a:r>
            <a:r>
              <a:rPr lang="en-US" sz="2800" b="1" dirty="0">
                <a:highlight>
                  <a:srgbClr val="FFFF00"/>
                </a:highlight>
              </a:rPr>
              <a:t> else null end) as lumia635</a:t>
            </a:r>
          </a:p>
          <a:p>
            <a:r>
              <a:rPr lang="en-US" sz="2800" b="1" dirty="0">
                <a:highlight>
                  <a:srgbClr val="FFFF00"/>
                </a:highlight>
              </a:rPr>
              <a:t>from events</a:t>
            </a:r>
          </a:p>
          <a:p>
            <a:r>
              <a:rPr lang="en-US" sz="2800" b="1" dirty="0">
                <a:highlight>
                  <a:srgbClr val="FFFF00"/>
                </a:highlight>
              </a:rPr>
              <a:t> where </a:t>
            </a:r>
            <a:r>
              <a:rPr lang="en-US" sz="2800" b="1" dirty="0" err="1">
                <a:highlight>
                  <a:srgbClr val="FFFF00"/>
                </a:highlight>
              </a:rPr>
              <a:t>event_type</a:t>
            </a:r>
            <a:r>
              <a:rPr lang="en-US" sz="2800" b="1" dirty="0">
                <a:highlight>
                  <a:srgbClr val="FFFF00"/>
                </a:highlight>
              </a:rPr>
              <a:t>= 'engagement'</a:t>
            </a:r>
          </a:p>
          <a:p>
            <a:r>
              <a:rPr lang="en-US" sz="2800" b="1" dirty="0">
                <a:highlight>
                  <a:srgbClr val="FFFF00"/>
                </a:highlight>
              </a:rPr>
              <a:t>group by weeks</a:t>
            </a:r>
          </a:p>
          <a:p>
            <a:r>
              <a:rPr lang="en-US" sz="2800" b="1" dirty="0">
                <a:highlight>
                  <a:srgbClr val="FFFF00"/>
                </a:highlight>
              </a:rPr>
              <a:t>order by weeks </a:t>
            </a:r>
            <a:r>
              <a:rPr lang="en-US" sz="2800" b="1" dirty="0" err="1">
                <a:highlight>
                  <a:srgbClr val="FFFF00"/>
                </a:highlight>
              </a:rPr>
              <a:t>asc</a:t>
            </a:r>
            <a:endParaRPr lang="en-US" sz="2800" b="1" dirty="0">
              <a:highlight>
                <a:srgbClr val="FFFF00"/>
              </a:highlight>
            </a:endParaRPr>
          </a:p>
          <a:p>
            <a:endParaRPr lang="en-US" sz="2800" b="1" dirty="0">
              <a:highlight>
                <a:srgbClr val="FFFF00"/>
              </a:highlight>
            </a:endParaRPr>
          </a:p>
        </p:txBody>
      </p:sp>
    </p:spTree>
    <p:extLst>
      <p:ext uri="{BB962C8B-B14F-4D97-AF65-F5344CB8AC3E}">
        <p14:creationId xmlns:p14="http://schemas.microsoft.com/office/powerpoint/2010/main" val="354358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425017" y="159977"/>
            <a:ext cx="11641171" cy="2908102"/>
          </a:xfrm>
          <a:prstGeom prst="rect">
            <a:avLst/>
          </a:prstGeom>
        </p:spPr>
        <p:txBody>
          <a:bodyPr vert="horz" lIns="91440" tIns="45720" rIns="91440" bIns="45720" rtlCol="0" anchor="ctr">
            <a:normAutofit fontScale="85000" lnSpcReduction="10000"/>
          </a:bodyPr>
          <a:lstStyle/>
          <a:p>
            <a:pPr algn="l"/>
            <a:r>
              <a:rPr lang="en-US" sz="6000" b="1" dirty="0">
                <a:solidFill>
                  <a:srgbClr val="3C4858"/>
                </a:solidFill>
                <a:latin typeface="Manrope"/>
              </a:rPr>
              <a:t>Case Study 2: Investigating Metric Spike</a:t>
            </a:r>
          </a:p>
          <a:p>
            <a:br>
              <a:rPr lang="en-US" sz="3600" dirty="0"/>
            </a:br>
            <a:br>
              <a:rPr lang="en-US" sz="6000" dirty="0"/>
            </a:br>
            <a:endParaRPr lang="en-US" sz="7200" b="1" kern="1200" dirty="0">
              <a:solidFill>
                <a:schemeClr val="tx2"/>
              </a:solidFill>
              <a:latin typeface="+mj-lt"/>
              <a:ea typeface="+mj-ea"/>
              <a:cs typeface="+mj-cs"/>
            </a:endParaRP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98816" y="3299825"/>
            <a:ext cx="7240042" cy="7240042"/>
          </a:xfrm>
          <a:prstGeom prst="rect">
            <a:avLst/>
          </a:prstGeom>
        </p:spPr>
      </p:pic>
      <p:sp>
        <p:nvSpPr>
          <p:cNvPr id="5" name="TextBox 4">
            <a:extLst>
              <a:ext uri="{FF2B5EF4-FFF2-40B4-BE49-F238E27FC236}">
                <a16:creationId xmlns:a16="http://schemas.microsoft.com/office/drawing/2014/main" id="{65B9139F-D93D-D74B-600C-B6D15A219F28}"/>
              </a:ext>
            </a:extLst>
          </p:cNvPr>
          <p:cNvSpPr txBox="1"/>
          <p:nvPr/>
        </p:nvSpPr>
        <p:spPr>
          <a:xfrm>
            <a:off x="372099" y="1290862"/>
            <a:ext cx="12230100" cy="646331"/>
          </a:xfrm>
          <a:prstGeom prst="rect">
            <a:avLst/>
          </a:prstGeom>
          <a:noFill/>
        </p:spPr>
        <p:txBody>
          <a:bodyPr wrap="square">
            <a:spAutoFit/>
          </a:bodyPr>
          <a:lstStyle/>
          <a:p>
            <a:r>
              <a:rPr lang="en-US" b="1" dirty="0"/>
              <a:t>Below is the SQL query to get the result for the asked question </a:t>
            </a:r>
          </a:p>
        </p:txBody>
      </p:sp>
      <p:pic>
        <p:nvPicPr>
          <p:cNvPr id="2" name="Picture 1">
            <a:extLst>
              <a:ext uri="{FF2B5EF4-FFF2-40B4-BE49-F238E27FC236}">
                <a16:creationId xmlns:a16="http://schemas.microsoft.com/office/drawing/2014/main" id="{30570C40-05C0-81CD-9FD3-8AF11E3EA8C0}"/>
              </a:ext>
            </a:extLst>
          </p:cNvPr>
          <p:cNvPicPr>
            <a:picLocks noChangeAspect="1"/>
          </p:cNvPicPr>
          <p:nvPr/>
        </p:nvPicPr>
        <p:blipFill>
          <a:blip r:embed="rId5"/>
          <a:stretch>
            <a:fillRect/>
          </a:stretch>
        </p:blipFill>
        <p:spPr>
          <a:xfrm>
            <a:off x="372099" y="3898120"/>
            <a:ext cx="23935156" cy="591976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534725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425017" y="159977"/>
            <a:ext cx="11641171" cy="2908102"/>
          </a:xfrm>
          <a:prstGeom prst="rect">
            <a:avLst/>
          </a:prstGeom>
        </p:spPr>
        <p:txBody>
          <a:bodyPr vert="horz" lIns="91440" tIns="45720" rIns="91440" bIns="45720" rtlCol="0" anchor="ctr">
            <a:normAutofit fontScale="85000" lnSpcReduction="10000"/>
          </a:bodyPr>
          <a:lstStyle/>
          <a:p>
            <a:pPr algn="l"/>
            <a:r>
              <a:rPr lang="en-US" sz="6000" b="1" dirty="0">
                <a:solidFill>
                  <a:srgbClr val="3C4858"/>
                </a:solidFill>
                <a:latin typeface="Manrope"/>
              </a:rPr>
              <a:t>Case Study 2: Investigating Metric Spike</a:t>
            </a:r>
          </a:p>
          <a:p>
            <a:br>
              <a:rPr lang="en-US" sz="3600" dirty="0"/>
            </a:br>
            <a:br>
              <a:rPr lang="en-US" sz="6000" dirty="0"/>
            </a:b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612332" y="818344"/>
            <a:ext cx="15584439" cy="3327581"/>
          </a:xfrm>
          <a:prstGeom prst="rect">
            <a:avLst/>
          </a:prstGeom>
        </p:spPr>
        <p:txBody>
          <a:bodyPr vert="horz" lIns="91440" tIns="45720" rIns="91440" bIns="45720" rtlCol="0" anchor="ctr">
            <a:noAutofit/>
          </a:bodyPr>
          <a:lstStyle/>
          <a:p>
            <a:pPr algn="l"/>
            <a:r>
              <a:rPr lang="en-US" b="1" i="0" dirty="0">
                <a:solidFill>
                  <a:srgbClr val="8492A6"/>
                </a:solidFill>
                <a:effectLst/>
                <a:latin typeface="Manrope"/>
              </a:rPr>
              <a:t>E. Email Engagement Analysis:</a:t>
            </a: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Objective: Analyze how users are engaging with the email service.</a:t>
            </a:r>
          </a:p>
          <a:p>
            <a:pPr marL="742950" lvl="1" indent="-285750" algn="l">
              <a:buFont typeface="+mj-lt"/>
              <a:buAutoNum type="alphaUcPeriod"/>
            </a:pPr>
            <a:r>
              <a:rPr lang="en-US" b="0" i="0" dirty="0">
                <a:solidFill>
                  <a:srgbClr val="8492A6"/>
                </a:solidFill>
                <a:effectLst/>
                <a:latin typeface="Manrope"/>
              </a:rPr>
              <a:t>Your Task: Write an SQL query to calculate the email engagement metrics.</a:t>
            </a: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98816" y="3299825"/>
            <a:ext cx="7240042" cy="7240042"/>
          </a:xfrm>
          <a:prstGeom prst="rect">
            <a:avLst/>
          </a:prstGeom>
        </p:spPr>
      </p:pic>
      <p:sp>
        <p:nvSpPr>
          <p:cNvPr id="3" name="TextBox 2">
            <a:extLst>
              <a:ext uri="{FF2B5EF4-FFF2-40B4-BE49-F238E27FC236}">
                <a16:creationId xmlns:a16="http://schemas.microsoft.com/office/drawing/2014/main" id="{18553E91-B134-D49B-D9B1-EC44ACA1D82B}"/>
              </a:ext>
            </a:extLst>
          </p:cNvPr>
          <p:cNvSpPr txBox="1"/>
          <p:nvPr/>
        </p:nvSpPr>
        <p:spPr>
          <a:xfrm>
            <a:off x="727071" y="4907090"/>
            <a:ext cx="13446130" cy="7848302"/>
          </a:xfrm>
          <a:prstGeom prst="rect">
            <a:avLst/>
          </a:prstGeom>
          <a:noFill/>
        </p:spPr>
        <p:txBody>
          <a:bodyPr wrap="square">
            <a:spAutoFit/>
          </a:bodyPr>
          <a:lstStyle/>
          <a:p>
            <a:r>
              <a:rPr lang="en-US" b="1" dirty="0">
                <a:highlight>
                  <a:srgbClr val="FFFF00"/>
                </a:highlight>
              </a:rPr>
              <a:t>select </a:t>
            </a:r>
            <a:r>
              <a:rPr lang="en-US" b="1" dirty="0" err="1">
                <a:highlight>
                  <a:srgbClr val="FFFF00"/>
                </a:highlight>
              </a:rPr>
              <a:t>weeks,total,Total_emails_viewed,round</a:t>
            </a:r>
            <a:r>
              <a:rPr lang="en-US" b="1" dirty="0">
                <a:highlight>
                  <a:srgbClr val="FFFF00"/>
                </a:highlight>
              </a:rPr>
              <a:t>((100*</a:t>
            </a:r>
            <a:r>
              <a:rPr lang="en-US" b="1" dirty="0" err="1">
                <a:highlight>
                  <a:srgbClr val="FFFF00"/>
                </a:highlight>
              </a:rPr>
              <a:t>Total_emails_viewed</a:t>
            </a:r>
            <a:r>
              <a:rPr lang="en-US" b="1" dirty="0">
                <a:highlight>
                  <a:srgbClr val="FFFF00"/>
                </a:highlight>
              </a:rPr>
              <a:t>/total),2) as percentage from </a:t>
            </a:r>
          </a:p>
          <a:p>
            <a:r>
              <a:rPr lang="en-US" b="1" dirty="0">
                <a:highlight>
                  <a:srgbClr val="FFFF00"/>
                </a:highlight>
              </a:rPr>
              <a:t>(</a:t>
            </a:r>
          </a:p>
          <a:p>
            <a:r>
              <a:rPr lang="en-US" b="1" dirty="0">
                <a:highlight>
                  <a:srgbClr val="FFFF00"/>
                </a:highlight>
              </a:rPr>
              <a:t>select extract (week from </a:t>
            </a:r>
            <a:r>
              <a:rPr lang="en-US" b="1" dirty="0" err="1">
                <a:highlight>
                  <a:srgbClr val="FFFF00"/>
                </a:highlight>
              </a:rPr>
              <a:t>occurred_at</a:t>
            </a:r>
            <a:r>
              <a:rPr lang="en-US" b="1" dirty="0">
                <a:highlight>
                  <a:srgbClr val="FFFF00"/>
                </a:highlight>
              </a:rPr>
              <a:t>) as weeks ,round(count(distinct case when action= '</a:t>
            </a:r>
            <a:r>
              <a:rPr lang="en-US" b="1" dirty="0" err="1">
                <a:highlight>
                  <a:srgbClr val="FFFF00"/>
                </a:highlight>
              </a:rPr>
              <a:t>email_open</a:t>
            </a:r>
            <a:r>
              <a:rPr lang="en-US" b="1" dirty="0">
                <a:highlight>
                  <a:srgbClr val="FFFF00"/>
                </a:highlight>
              </a:rPr>
              <a:t>'</a:t>
            </a:r>
          </a:p>
          <a:p>
            <a:r>
              <a:rPr lang="en-US" b="1" dirty="0">
                <a:highlight>
                  <a:srgbClr val="FFFF00"/>
                </a:highlight>
              </a:rPr>
              <a:t>then </a:t>
            </a:r>
            <a:r>
              <a:rPr lang="en-US" b="1" dirty="0" err="1">
                <a:highlight>
                  <a:srgbClr val="FFFF00"/>
                </a:highlight>
              </a:rPr>
              <a:t>user_id</a:t>
            </a:r>
            <a:r>
              <a:rPr lang="en-US" b="1" dirty="0">
                <a:highlight>
                  <a:srgbClr val="FFFF00"/>
                </a:highlight>
              </a:rPr>
              <a:t> else null end ),2) as </a:t>
            </a:r>
            <a:r>
              <a:rPr lang="en-US" b="1" dirty="0" err="1">
                <a:highlight>
                  <a:srgbClr val="FFFF00"/>
                </a:highlight>
              </a:rPr>
              <a:t>Total_emails_viewed</a:t>
            </a:r>
            <a:r>
              <a:rPr lang="en-US" b="1" dirty="0">
                <a:highlight>
                  <a:srgbClr val="FFFF00"/>
                </a:highlight>
              </a:rPr>
              <a:t>, round(count(</a:t>
            </a:r>
            <a:r>
              <a:rPr lang="en-US" b="1" dirty="0" err="1">
                <a:highlight>
                  <a:srgbClr val="FFFF00"/>
                </a:highlight>
              </a:rPr>
              <a:t>user_id</a:t>
            </a:r>
            <a:r>
              <a:rPr lang="en-US" b="1" dirty="0">
                <a:highlight>
                  <a:srgbClr val="FFFF00"/>
                </a:highlight>
              </a:rPr>
              <a:t>),2)as total from </a:t>
            </a:r>
            <a:r>
              <a:rPr lang="en-US" b="1" dirty="0" err="1">
                <a:highlight>
                  <a:srgbClr val="FFFF00"/>
                </a:highlight>
              </a:rPr>
              <a:t>email_events</a:t>
            </a:r>
            <a:endParaRPr lang="en-US" b="1" dirty="0">
              <a:highlight>
                <a:srgbClr val="FFFF00"/>
              </a:highlight>
            </a:endParaRPr>
          </a:p>
          <a:p>
            <a:r>
              <a:rPr lang="en-US" b="1" dirty="0">
                <a:highlight>
                  <a:srgbClr val="FFFF00"/>
                </a:highlight>
              </a:rPr>
              <a:t>group by weeks</a:t>
            </a:r>
          </a:p>
          <a:p>
            <a:r>
              <a:rPr lang="en-US" b="1" dirty="0">
                <a:highlight>
                  <a:srgbClr val="FFFF00"/>
                </a:highlight>
              </a:rPr>
              <a:t>) sub</a:t>
            </a:r>
          </a:p>
          <a:p>
            <a:endParaRPr lang="en-US" b="1" dirty="0">
              <a:highlight>
                <a:srgbClr val="FFFF00"/>
              </a:highlight>
            </a:endParaRPr>
          </a:p>
          <a:p>
            <a:r>
              <a:rPr lang="en-US" b="1" dirty="0">
                <a:highlight>
                  <a:srgbClr val="FFFF00"/>
                </a:highlight>
              </a:rPr>
              <a:t>group by </a:t>
            </a:r>
            <a:r>
              <a:rPr lang="en-US" b="1" dirty="0" err="1">
                <a:highlight>
                  <a:srgbClr val="FFFF00"/>
                </a:highlight>
              </a:rPr>
              <a:t>weeks,Total_emails_viewed,total</a:t>
            </a:r>
            <a:endParaRPr lang="en-US" b="1" dirty="0">
              <a:highlight>
                <a:srgbClr val="FFFF00"/>
              </a:highlight>
            </a:endParaRPr>
          </a:p>
          <a:p>
            <a:endParaRPr lang="en-US" b="1" dirty="0">
              <a:highlight>
                <a:srgbClr val="FFFF00"/>
              </a:highlight>
            </a:endParaRPr>
          </a:p>
          <a:p>
            <a:r>
              <a:rPr lang="en-US" b="1" dirty="0">
                <a:highlight>
                  <a:srgbClr val="FFFF00"/>
                </a:highlight>
              </a:rPr>
              <a:t>order by weeks</a:t>
            </a:r>
          </a:p>
        </p:txBody>
      </p:sp>
      <p:sp>
        <p:nvSpPr>
          <p:cNvPr id="5" name="TextBox 4">
            <a:extLst>
              <a:ext uri="{FF2B5EF4-FFF2-40B4-BE49-F238E27FC236}">
                <a16:creationId xmlns:a16="http://schemas.microsoft.com/office/drawing/2014/main" id="{65B9139F-D93D-D74B-600C-B6D15A219F28}"/>
              </a:ext>
            </a:extLst>
          </p:cNvPr>
          <p:cNvSpPr txBox="1"/>
          <p:nvPr/>
        </p:nvSpPr>
        <p:spPr>
          <a:xfrm>
            <a:off x="912972" y="3739557"/>
            <a:ext cx="12230100" cy="646331"/>
          </a:xfrm>
          <a:prstGeom prst="rect">
            <a:avLst/>
          </a:prstGeom>
          <a:noFill/>
        </p:spPr>
        <p:txBody>
          <a:bodyPr wrap="square">
            <a:spAutoFit/>
          </a:bodyPr>
          <a:lstStyle/>
          <a:p>
            <a:r>
              <a:rPr lang="en-US" b="1" dirty="0"/>
              <a:t>Below is the SQL query to get the result for the asked question </a:t>
            </a:r>
          </a:p>
        </p:txBody>
      </p:sp>
      <p:pic>
        <p:nvPicPr>
          <p:cNvPr id="8" name="Picture 7">
            <a:extLst>
              <a:ext uri="{FF2B5EF4-FFF2-40B4-BE49-F238E27FC236}">
                <a16:creationId xmlns:a16="http://schemas.microsoft.com/office/drawing/2014/main" id="{C08AD770-B0D4-6C38-7B5B-8C4905D31E8A}"/>
              </a:ext>
            </a:extLst>
          </p:cNvPr>
          <p:cNvPicPr>
            <a:picLocks noChangeAspect="1"/>
          </p:cNvPicPr>
          <p:nvPr/>
        </p:nvPicPr>
        <p:blipFill>
          <a:blip r:embed="rId5"/>
          <a:stretch>
            <a:fillRect/>
          </a:stretch>
        </p:blipFill>
        <p:spPr>
          <a:xfrm>
            <a:off x="14899663" y="3682267"/>
            <a:ext cx="8612375" cy="958442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32944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 name="Rectangle 5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155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1675963" y="730250"/>
            <a:ext cx="21025723" cy="265112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10700" b="1" i="0" kern="1200" dirty="0">
                <a:solidFill>
                  <a:schemeClr val="tx1"/>
                </a:solidFill>
                <a:effectLst/>
                <a:latin typeface="+mj-lt"/>
                <a:ea typeface="+mj-ea"/>
                <a:cs typeface="+mj-cs"/>
              </a:rPr>
              <a:t>Insights</a:t>
            </a:r>
          </a:p>
          <a:p>
            <a:pPr defTabSz="914400">
              <a:lnSpc>
                <a:spcPct val="90000"/>
              </a:lnSpc>
              <a:spcBef>
                <a:spcPct val="0"/>
              </a:spcBef>
              <a:spcAft>
                <a:spcPts val="600"/>
              </a:spcAft>
            </a:pPr>
            <a:endParaRPr lang="en-US" sz="10700" b="1" kern="1200" dirty="0">
              <a:solidFill>
                <a:schemeClr val="tx1"/>
              </a:solidFill>
              <a:latin typeface="+mj-lt"/>
              <a:ea typeface="+mj-ea"/>
              <a:cs typeface="+mj-cs"/>
            </a:endParaRPr>
          </a:p>
        </p:txBody>
      </p:sp>
      <p:sp>
        <p:nvSpPr>
          <p:cNvPr id="5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723" y="3354746"/>
            <a:ext cx="21702203" cy="36576"/>
          </a:xfrm>
          <a:custGeom>
            <a:avLst/>
            <a:gdLst>
              <a:gd name="connsiteX0" fmla="*/ 0 w 21702203"/>
              <a:gd name="connsiteY0" fmla="*/ 0 h 36576"/>
              <a:gd name="connsiteX1" fmla="*/ 1112238 w 21702203"/>
              <a:gd name="connsiteY1" fmla="*/ 0 h 36576"/>
              <a:gd name="connsiteX2" fmla="*/ 1790432 w 21702203"/>
              <a:gd name="connsiteY2" fmla="*/ 0 h 36576"/>
              <a:gd name="connsiteX3" fmla="*/ 2034582 w 21702203"/>
              <a:gd name="connsiteY3" fmla="*/ 0 h 36576"/>
              <a:gd name="connsiteX4" fmla="*/ 2278731 w 21702203"/>
              <a:gd name="connsiteY4" fmla="*/ 0 h 36576"/>
              <a:gd name="connsiteX5" fmla="*/ 2522881 w 21702203"/>
              <a:gd name="connsiteY5" fmla="*/ 0 h 36576"/>
              <a:gd name="connsiteX6" fmla="*/ 2767031 w 21702203"/>
              <a:gd name="connsiteY6" fmla="*/ 0 h 36576"/>
              <a:gd name="connsiteX7" fmla="*/ 3228203 w 21702203"/>
              <a:gd name="connsiteY7" fmla="*/ 0 h 36576"/>
              <a:gd name="connsiteX8" fmla="*/ 3472352 w 21702203"/>
              <a:gd name="connsiteY8" fmla="*/ 0 h 36576"/>
              <a:gd name="connsiteX9" fmla="*/ 3933524 w 21702203"/>
              <a:gd name="connsiteY9" fmla="*/ 0 h 36576"/>
              <a:gd name="connsiteX10" fmla="*/ 4828740 w 21702203"/>
              <a:gd name="connsiteY10" fmla="*/ 0 h 36576"/>
              <a:gd name="connsiteX11" fmla="*/ 5072890 w 21702203"/>
              <a:gd name="connsiteY11" fmla="*/ 0 h 36576"/>
              <a:gd name="connsiteX12" fmla="*/ 5100018 w 21702203"/>
              <a:gd name="connsiteY12" fmla="*/ 0 h 36576"/>
              <a:gd name="connsiteX13" fmla="*/ 6212256 w 21702203"/>
              <a:gd name="connsiteY13" fmla="*/ 0 h 36576"/>
              <a:gd name="connsiteX14" fmla="*/ 6239383 w 21702203"/>
              <a:gd name="connsiteY14" fmla="*/ 0 h 36576"/>
              <a:gd name="connsiteX15" fmla="*/ 6917577 w 21702203"/>
              <a:gd name="connsiteY15" fmla="*/ 0 h 36576"/>
              <a:gd name="connsiteX16" fmla="*/ 6944705 w 21702203"/>
              <a:gd name="connsiteY16" fmla="*/ 0 h 36576"/>
              <a:gd name="connsiteX17" fmla="*/ 7839921 w 21702203"/>
              <a:gd name="connsiteY17" fmla="*/ 0 h 36576"/>
              <a:gd name="connsiteX18" fmla="*/ 8518115 w 21702203"/>
              <a:gd name="connsiteY18" fmla="*/ 0 h 36576"/>
              <a:gd name="connsiteX19" fmla="*/ 9413331 w 21702203"/>
              <a:gd name="connsiteY19" fmla="*/ 0 h 36576"/>
              <a:gd name="connsiteX20" fmla="*/ 10091524 w 21702203"/>
              <a:gd name="connsiteY20" fmla="*/ 0 h 36576"/>
              <a:gd name="connsiteX21" fmla="*/ 10986740 w 21702203"/>
              <a:gd name="connsiteY21" fmla="*/ 0 h 36576"/>
              <a:gd name="connsiteX22" fmla="*/ 11881956 w 21702203"/>
              <a:gd name="connsiteY22" fmla="*/ 0 h 36576"/>
              <a:gd name="connsiteX23" fmla="*/ 12994194 w 21702203"/>
              <a:gd name="connsiteY23" fmla="*/ 0 h 36576"/>
              <a:gd name="connsiteX24" fmla="*/ 13021322 w 21702203"/>
              <a:gd name="connsiteY24" fmla="*/ 0 h 36576"/>
              <a:gd name="connsiteX25" fmla="*/ 13048450 w 21702203"/>
              <a:gd name="connsiteY25" fmla="*/ 0 h 36576"/>
              <a:gd name="connsiteX26" fmla="*/ 14160687 w 21702203"/>
              <a:gd name="connsiteY26" fmla="*/ 0 h 36576"/>
              <a:gd name="connsiteX27" fmla="*/ 14621859 w 21702203"/>
              <a:gd name="connsiteY27" fmla="*/ 0 h 36576"/>
              <a:gd name="connsiteX28" fmla="*/ 15734097 w 21702203"/>
              <a:gd name="connsiteY28" fmla="*/ 0 h 36576"/>
              <a:gd name="connsiteX29" fmla="*/ 16195269 w 21702203"/>
              <a:gd name="connsiteY29" fmla="*/ 0 h 36576"/>
              <a:gd name="connsiteX30" fmla="*/ 17090485 w 21702203"/>
              <a:gd name="connsiteY30" fmla="*/ 0 h 36576"/>
              <a:gd name="connsiteX31" fmla="*/ 17334635 w 21702203"/>
              <a:gd name="connsiteY31" fmla="*/ 0 h 36576"/>
              <a:gd name="connsiteX32" fmla="*/ 18012828 w 21702203"/>
              <a:gd name="connsiteY32" fmla="*/ 0 h 36576"/>
              <a:gd name="connsiteX33" fmla="*/ 18691022 w 21702203"/>
              <a:gd name="connsiteY33" fmla="*/ 0 h 36576"/>
              <a:gd name="connsiteX34" fmla="*/ 19152194 w 21702203"/>
              <a:gd name="connsiteY34" fmla="*/ 0 h 36576"/>
              <a:gd name="connsiteX35" fmla="*/ 19613366 w 21702203"/>
              <a:gd name="connsiteY35" fmla="*/ 0 h 36576"/>
              <a:gd name="connsiteX36" fmla="*/ 19640494 w 21702203"/>
              <a:gd name="connsiteY36" fmla="*/ 0 h 36576"/>
              <a:gd name="connsiteX37" fmla="*/ 19667621 w 21702203"/>
              <a:gd name="connsiteY37" fmla="*/ 0 h 36576"/>
              <a:gd name="connsiteX38" fmla="*/ 19694749 w 21702203"/>
              <a:gd name="connsiteY38" fmla="*/ 0 h 36576"/>
              <a:gd name="connsiteX39" fmla="*/ 19721877 w 21702203"/>
              <a:gd name="connsiteY39" fmla="*/ 0 h 36576"/>
              <a:gd name="connsiteX40" fmla="*/ 19749005 w 21702203"/>
              <a:gd name="connsiteY40" fmla="*/ 0 h 36576"/>
              <a:gd name="connsiteX41" fmla="*/ 20210177 w 21702203"/>
              <a:gd name="connsiteY41" fmla="*/ 0 h 36576"/>
              <a:gd name="connsiteX42" fmla="*/ 20237304 w 21702203"/>
              <a:gd name="connsiteY42" fmla="*/ 0 h 36576"/>
              <a:gd name="connsiteX43" fmla="*/ 21702203 w 21702203"/>
              <a:gd name="connsiteY43" fmla="*/ 0 h 36576"/>
              <a:gd name="connsiteX44" fmla="*/ 21702203 w 21702203"/>
              <a:gd name="connsiteY44" fmla="*/ 36576 h 36576"/>
              <a:gd name="connsiteX45" fmla="*/ 20806987 w 21702203"/>
              <a:gd name="connsiteY45" fmla="*/ 36576 h 36576"/>
              <a:gd name="connsiteX46" fmla="*/ 20128793 w 21702203"/>
              <a:gd name="connsiteY46" fmla="*/ 36576 h 36576"/>
              <a:gd name="connsiteX47" fmla="*/ 19884643 w 21702203"/>
              <a:gd name="connsiteY47" fmla="*/ 36576 h 36576"/>
              <a:gd name="connsiteX48" fmla="*/ 18772406 w 21702203"/>
              <a:gd name="connsiteY48" fmla="*/ 36576 h 36576"/>
              <a:gd name="connsiteX49" fmla="*/ 17877190 w 21702203"/>
              <a:gd name="connsiteY49" fmla="*/ 36576 h 36576"/>
              <a:gd name="connsiteX50" fmla="*/ 17416018 w 21702203"/>
              <a:gd name="connsiteY50" fmla="*/ 36576 h 36576"/>
              <a:gd name="connsiteX51" fmla="*/ 16303780 w 21702203"/>
              <a:gd name="connsiteY51" fmla="*/ 36576 h 36576"/>
              <a:gd name="connsiteX52" fmla="*/ 15625586 w 21702203"/>
              <a:gd name="connsiteY52" fmla="*/ 36576 h 36576"/>
              <a:gd name="connsiteX53" fmla="*/ 15381436 w 21702203"/>
              <a:gd name="connsiteY53" fmla="*/ 36576 h 36576"/>
              <a:gd name="connsiteX54" fmla="*/ 14269198 w 21702203"/>
              <a:gd name="connsiteY54" fmla="*/ 36576 h 36576"/>
              <a:gd name="connsiteX55" fmla="*/ 14025049 w 21702203"/>
              <a:gd name="connsiteY55" fmla="*/ 36576 h 36576"/>
              <a:gd name="connsiteX56" fmla="*/ 13780899 w 21702203"/>
              <a:gd name="connsiteY56" fmla="*/ 36576 h 36576"/>
              <a:gd name="connsiteX57" fmla="*/ 13102705 w 21702203"/>
              <a:gd name="connsiteY57" fmla="*/ 36576 h 36576"/>
              <a:gd name="connsiteX58" fmla="*/ 12207489 w 21702203"/>
              <a:gd name="connsiteY58" fmla="*/ 36576 h 36576"/>
              <a:gd name="connsiteX59" fmla="*/ 11095251 w 21702203"/>
              <a:gd name="connsiteY59" fmla="*/ 36576 h 36576"/>
              <a:gd name="connsiteX60" fmla="*/ 10851102 w 21702203"/>
              <a:gd name="connsiteY60" fmla="*/ 36576 h 36576"/>
              <a:gd name="connsiteX61" fmla="*/ 10823974 w 21702203"/>
              <a:gd name="connsiteY61" fmla="*/ 36576 h 36576"/>
              <a:gd name="connsiteX62" fmla="*/ 9711736 w 21702203"/>
              <a:gd name="connsiteY62" fmla="*/ 36576 h 36576"/>
              <a:gd name="connsiteX63" fmla="*/ 9467586 w 21702203"/>
              <a:gd name="connsiteY63" fmla="*/ 36576 h 36576"/>
              <a:gd name="connsiteX64" fmla="*/ 9440458 w 21702203"/>
              <a:gd name="connsiteY64" fmla="*/ 36576 h 36576"/>
              <a:gd name="connsiteX65" fmla="*/ 8545242 w 21702203"/>
              <a:gd name="connsiteY65" fmla="*/ 36576 h 36576"/>
              <a:gd name="connsiteX66" fmla="*/ 8518115 w 21702203"/>
              <a:gd name="connsiteY66" fmla="*/ 36576 h 36576"/>
              <a:gd name="connsiteX67" fmla="*/ 7405877 w 21702203"/>
              <a:gd name="connsiteY67" fmla="*/ 36576 h 36576"/>
              <a:gd name="connsiteX68" fmla="*/ 6727683 w 21702203"/>
              <a:gd name="connsiteY68" fmla="*/ 36576 h 36576"/>
              <a:gd name="connsiteX69" fmla="*/ 6266511 w 21702203"/>
              <a:gd name="connsiteY69" fmla="*/ 36576 h 36576"/>
              <a:gd name="connsiteX70" fmla="*/ 6239383 w 21702203"/>
              <a:gd name="connsiteY70" fmla="*/ 36576 h 36576"/>
              <a:gd name="connsiteX71" fmla="*/ 6212256 w 21702203"/>
              <a:gd name="connsiteY71" fmla="*/ 36576 h 36576"/>
              <a:gd name="connsiteX72" fmla="*/ 5534062 w 21702203"/>
              <a:gd name="connsiteY72" fmla="*/ 36576 h 36576"/>
              <a:gd name="connsiteX73" fmla="*/ 4638846 w 21702203"/>
              <a:gd name="connsiteY73" fmla="*/ 36576 h 36576"/>
              <a:gd name="connsiteX74" fmla="*/ 3960652 w 21702203"/>
              <a:gd name="connsiteY74" fmla="*/ 36576 h 36576"/>
              <a:gd name="connsiteX75" fmla="*/ 3065436 w 21702203"/>
              <a:gd name="connsiteY75" fmla="*/ 36576 h 36576"/>
              <a:gd name="connsiteX76" fmla="*/ 2170220 w 21702203"/>
              <a:gd name="connsiteY76" fmla="*/ 36576 h 36576"/>
              <a:gd name="connsiteX77" fmla="*/ 1709048 w 21702203"/>
              <a:gd name="connsiteY77" fmla="*/ 36576 h 36576"/>
              <a:gd name="connsiteX78" fmla="*/ 1247877 w 21702203"/>
              <a:gd name="connsiteY78" fmla="*/ 36576 h 36576"/>
              <a:gd name="connsiteX79" fmla="*/ 786705 w 21702203"/>
              <a:gd name="connsiteY79" fmla="*/ 36576 h 36576"/>
              <a:gd name="connsiteX80" fmla="*/ 0 w 21702203"/>
              <a:gd name="connsiteY80" fmla="*/ 36576 h 36576"/>
              <a:gd name="connsiteX81" fmla="*/ 0 w 21702203"/>
              <a:gd name="connsiteY81" fmla="*/ 0 h 36576"/>
              <a:gd name="connsiteX0" fmla="*/ 0 w 21702203"/>
              <a:gd name="connsiteY0" fmla="*/ 0 h 36576"/>
              <a:gd name="connsiteX1" fmla="*/ 461172 w 21702203"/>
              <a:gd name="connsiteY1" fmla="*/ 0 h 36576"/>
              <a:gd name="connsiteX2" fmla="*/ 488300 w 21702203"/>
              <a:gd name="connsiteY2" fmla="*/ 0 h 36576"/>
              <a:gd name="connsiteX3" fmla="*/ 1600537 w 21702203"/>
              <a:gd name="connsiteY3" fmla="*/ 0 h 36576"/>
              <a:gd name="connsiteX4" fmla="*/ 2061709 w 21702203"/>
              <a:gd name="connsiteY4" fmla="*/ 0 h 36576"/>
              <a:gd name="connsiteX5" fmla="*/ 2522881 w 21702203"/>
              <a:gd name="connsiteY5" fmla="*/ 0 h 36576"/>
              <a:gd name="connsiteX6" fmla="*/ 3635119 w 21702203"/>
              <a:gd name="connsiteY6" fmla="*/ 0 h 36576"/>
              <a:gd name="connsiteX7" fmla="*/ 3879269 w 21702203"/>
              <a:gd name="connsiteY7" fmla="*/ 0 h 36576"/>
              <a:gd name="connsiteX8" fmla="*/ 4991507 w 21702203"/>
              <a:gd name="connsiteY8" fmla="*/ 0 h 36576"/>
              <a:gd name="connsiteX9" fmla="*/ 6103745 w 21702203"/>
              <a:gd name="connsiteY9" fmla="*/ 0 h 36576"/>
              <a:gd name="connsiteX10" fmla="*/ 6781938 w 21702203"/>
              <a:gd name="connsiteY10" fmla="*/ 0 h 36576"/>
              <a:gd name="connsiteX11" fmla="*/ 7360302 w 21702203"/>
              <a:gd name="connsiteY11" fmla="*/ 0 h 36576"/>
              <a:gd name="connsiteX12" fmla="*/ 7894176 w 21702203"/>
              <a:gd name="connsiteY12" fmla="*/ 0 h 36576"/>
              <a:gd name="connsiteX13" fmla="*/ 8355348 w 21702203"/>
              <a:gd name="connsiteY13" fmla="*/ 0 h 36576"/>
              <a:gd name="connsiteX14" fmla="*/ 8816520 w 21702203"/>
              <a:gd name="connsiteY14" fmla="*/ 0 h 36576"/>
              <a:gd name="connsiteX15" fmla="*/ 9711736 w 21702203"/>
              <a:gd name="connsiteY15" fmla="*/ 0 h 36576"/>
              <a:gd name="connsiteX16" fmla="*/ 10172908 w 21702203"/>
              <a:gd name="connsiteY16" fmla="*/ 0 h 36576"/>
              <a:gd name="connsiteX17" fmla="*/ 11285146 w 21702203"/>
              <a:gd name="connsiteY17" fmla="*/ 0 h 36576"/>
              <a:gd name="connsiteX18" fmla="*/ 12397383 w 21702203"/>
              <a:gd name="connsiteY18" fmla="*/ 0 h 36576"/>
              <a:gd name="connsiteX19" fmla="*/ 13075577 w 21702203"/>
              <a:gd name="connsiteY19" fmla="*/ 0 h 36576"/>
              <a:gd name="connsiteX20" fmla="*/ 13536749 w 21702203"/>
              <a:gd name="connsiteY20" fmla="*/ 0 h 36576"/>
              <a:gd name="connsiteX21" fmla="*/ 13563877 w 21702203"/>
              <a:gd name="connsiteY21" fmla="*/ 0 h 36576"/>
              <a:gd name="connsiteX22" fmla="*/ 13808027 w 21702203"/>
              <a:gd name="connsiteY22" fmla="*/ 0 h 36576"/>
              <a:gd name="connsiteX23" fmla="*/ 14052176 w 21702203"/>
              <a:gd name="connsiteY23" fmla="*/ 0 h 36576"/>
              <a:gd name="connsiteX24" fmla="*/ 14513348 w 21702203"/>
              <a:gd name="connsiteY24" fmla="*/ 0 h 36576"/>
              <a:gd name="connsiteX25" fmla="*/ 15625586 w 21702203"/>
              <a:gd name="connsiteY25" fmla="*/ 0 h 36576"/>
              <a:gd name="connsiteX26" fmla="*/ 16303780 w 21702203"/>
              <a:gd name="connsiteY26" fmla="*/ 0 h 36576"/>
              <a:gd name="connsiteX27" fmla="*/ 16764952 w 21702203"/>
              <a:gd name="connsiteY27" fmla="*/ 0 h 36576"/>
              <a:gd name="connsiteX28" fmla="*/ 16792080 w 21702203"/>
              <a:gd name="connsiteY28" fmla="*/ 0 h 36576"/>
              <a:gd name="connsiteX29" fmla="*/ 16819207 w 21702203"/>
              <a:gd name="connsiteY29" fmla="*/ 0 h 36576"/>
              <a:gd name="connsiteX30" fmla="*/ 17714423 w 21702203"/>
              <a:gd name="connsiteY30" fmla="*/ 0 h 36576"/>
              <a:gd name="connsiteX31" fmla="*/ 17958573 w 21702203"/>
              <a:gd name="connsiteY31" fmla="*/ 0 h 36576"/>
              <a:gd name="connsiteX32" fmla="*/ 19070811 w 21702203"/>
              <a:gd name="connsiteY32" fmla="*/ 0 h 36576"/>
              <a:gd name="connsiteX33" fmla="*/ 19531983 w 21702203"/>
              <a:gd name="connsiteY33" fmla="*/ 0 h 36576"/>
              <a:gd name="connsiteX34" fmla="*/ 19559110 w 21702203"/>
              <a:gd name="connsiteY34" fmla="*/ 0 h 36576"/>
              <a:gd name="connsiteX35" fmla="*/ 20454326 w 21702203"/>
              <a:gd name="connsiteY35" fmla="*/ 0 h 36576"/>
              <a:gd name="connsiteX36" fmla="*/ 20698476 w 21702203"/>
              <a:gd name="connsiteY36" fmla="*/ 0 h 36576"/>
              <a:gd name="connsiteX37" fmla="*/ 21702203 w 21702203"/>
              <a:gd name="connsiteY37" fmla="*/ 0 h 36576"/>
              <a:gd name="connsiteX38" fmla="*/ 21702203 w 21702203"/>
              <a:gd name="connsiteY38" fmla="*/ 36576 h 36576"/>
              <a:gd name="connsiteX39" fmla="*/ 21458053 w 21702203"/>
              <a:gd name="connsiteY39" fmla="*/ 36576 h 36576"/>
              <a:gd name="connsiteX40" fmla="*/ 21430925 w 21702203"/>
              <a:gd name="connsiteY40" fmla="*/ 36576 h 36576"/>
              <a:gd name="connsiteX41" fmla="*/ 21186776 w 21702203"/>
              <a:gd name="connsiteY41" fmla="*/ 36576 h 36576"/>
              <a:gd name="connsiteX42" fmla="*/ 20725604 w 21702203"/>
              <a:gd name="connsiteY42" fmla="*/ 36576 h 36576"/>
              <a:gd name="connsiteX43" fmla="*/ 20047410 w 21702203"/>
              <a:gd name="connsiteY43" fmla="*/ 36576 h 36576"/>
              <a:gd name="connsiteX44" fmla="*/ 19803260 w 21702203"/>
              <a:gd name="connsiteY44" fmla="*/ 36576 h 36576"/>
              <a:gd name="connsiteX45" fmla="*/ 18691022 w 21702203"/>
              <a:gd name="connsiteY45" fmla="*/ 36576 h 36576"/>
              <a:gd name="connsiteX46" fmla="*/ 18012828 w 21702203"/>
              <a:gd name="connsiteY46" fmla="*/ 36576 h 36576"/>
              <a:gd name="connsiteX47" fmla="*/ 16900591 w 21702203"/>
              <a:gd name="connsiteY47" fmla="*/ 36576 h 36576"/>
              <a:gd name="connsiteX48" fmla="*/ 16005375 w 21702203"/>
              <a:gd name="connsiteY48" fmla="*/ 36576 h 36576"/>
              <a:gd name="connsiteX49" fmla="*/ 15544203 w 21702203"/>
              <a:gd name="connsiteY49" fmla="*/ 36576 h 36576"/>
              <a:gd name="connsiteX50" fmla="*/ 14648987 w 21702203"/>
              <a:gd name="connsiteY50" fmla="*/ 36576 h 36576"/>
              <a:gd name="connsiteX51" fmla="*/ 14404837 w 21702203"/>
              <a:gd name="connsiteY51" fmla="*/ 36576 h 36576"/>
              <a:gd name="connsiteX52" fmla="*/ 13726643 w 21702203"/>
              <a:gd name="connsiteY52" fmla="*/ 36576 h 36576"/>
              <a:gd name="connsiteX53" fmla="*/ 13699516 w 21702203"/>
              <a:gd name="connsiteY53" fmla="*/ 36576 h 36576"/>
              <a:gd name="connsiteX54" fmla="*/ 12587278 w 21702203"/>
              <a:gd name="connsiteY54" fmla="*/ 36576 h 36576"/>
              <a:gd name="connsiteX55" fmla="*/ 11909084 w 21702203"/>
              <a:gd name="connsiteY55" fmla="*/ 36576 h 36576"/>
              <a:gd name="connsiteX56" fmla="*/ 10796846 w 21702203"/>
              <a:gd name="connsiteY56" fmla="*/ 36576 h 36576"/>
              <a:gd name="connsiteX57" fmla="*/ 10335674 w 21702203"/>
              <a:gd name="connsiteY57" fmla="*/ 36576 h 36576"/>
              <a:gd name="connsiteX58" fmla="*/ 10091524 w 21702203"/>
              <a:gd name="connsiteY58" fmla="*/ 36576 h 36576"/>
              <a:gd name="connsiteX59" fmla="*/ 9413331 w 21702203"/>
              <a:gd name="connsiteY59" fmla="*/ 36576 h 36576"/>
              <a:gd name="connsiteX60" fmla="*/ 8518115 w 21702203"/>
              <a:gd name="connsiteY60" fmla="*/ 36576 h 36576"/>
              <a:gd name="connsiteX61" fmla="*/ 7405877 w 21702203"/>
              <a:gd name="connsiteY61" fmla="*/ 36576 h 36576"/>
              <a:gd name="connsiteX62" fmla="*/ 6510661 w 21702203"/>
              <a:gd name="connsiteY62" fmla="*/ 36576 h 36576"/>
              <a:gd name="connsiteX63" fmla="*/ 5398423 w 21702203"/>
              <a:gd name="connsiteY63" fmla="*/ 36576 h 36576"/>
              <a:gd name="connsiteX64" fmla="*/ 4950815 w 21702203"/>
              <a:gd name="connsiteY64" fmla="*/ 36576 h 36576"/>
              <a:gd name="connsiteX65" fmla="*/ 4503207 w 21702203"/>
              <a:gd name="connsiteY65" fmla="*/ 36576 h 36576"/>
              <a:gd name="connsiteX66" fmla="*/ 4259057 w 21702203"/>
              <a:gd name="connsiteY66" fmla="*/ 36576 h 36576"/>
              <a:gd name="connsiteX67" fmla="*/ 3363841 w 21702203"/>
              <a:gd name="connsiteY67" fmla="*/ 36576 h 36576"/>
              <a:gd name="connsiteX68" fmla="*/ 2902670 w 21702203"/>
              <a:gd name="connsiteY68" fmla="*/ 36576 h 36576"/>
              <a:gd name="connsiteX69" fmla="*/ 2658520 w 21702203"/>
              <a:gd name="connsiteY69" fmla="*/ 36576 h 36576"/>
              <a:gd name="connsiteX70" fmla="*/ 2631392 w 21702203"/>
              <a:gd name="connsiteY70" fmla="*/ 36576 h 36576"/>
              <a:gd name="connsiteX71" fmla="*/ 2387242 w 21702203"/>
              <a:gd name="connsiteY71" fmla="*/ 36576 h 36576"/>
              <a:gd name="connsiteX72" fmla="*/ 2143093 w 21702203"/>
              <a:gd name="connsiteY72" fmla="*/ 36576 h 36576"/>
              <a:gd name="connsiteX73" fmla="*/ 1464899 w 21702203"/>
              <a:gd name="connsiteY73" fmla="*/ 36576 h 36576"/>
              <a:gd name="connsiteX74" fmla="*/ 786705 w 21702203"/>
              <a:gd name="connsiteY74" fmla="*/ 36576 h 36576"/>
              <a:gd name="connsiteX75" fmla="*/ 0 w 21702203"/>
              <a:gd name="connsiteY75" fmla="*/ 36576 h 36576"/>
              <a:gd name="connsiteX76" fmla="*/ 0 w 21702203"/>
              <a:gd name="connsiteY76"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1702203" h="36576" fill="none" extrusionOk="0">
                <a:moveTo>
                  <a:pt x="0" y="0"/>
                </a:moveTo>
                <a:cubicBezTo>
                  <a:pt x="235039" y="40515"/>
                  <a:pt x="852050" y="30982"/>
                  <a:pt x="1112238" y="0"/>
                </a:cubicBezTo>
                <a:cubicBezTo>
                  <a:pt x="1335197" y="48"/>
                  <a:pt x="1600779" y="16175"/>
                  <a:pt x="1790432" y="0"/>
                </a:cubicBezTo>
                <a:cubicBezTo>
                  <a:pt x="1967134" y="24441"/>
                  <a:pt x="1966354" y="2854"/>
                  <a:pt x="2034582" y="0"/>
                </a:cubicBezTo>
                <a:cubicBezTo>
                  <a:pt x="2101930" y="-4813"/>
                  <a:pt x="2172294" y="-2956"/>
                  <a:pt x="2278731" y="0"/>
                </a:cubicBezTo>
                <a:cubicBezTo>
                  <a:pt x="2371552" y="2567"/>
                  <a:pt x="2465051" y="14923"/>
                  <a:pt x="2522881" y="0"/>
                </a:cubicBezTo>
                <a:cubicBezTo>
                  <a:pt x="2595640" y="-11540"/>
                  <a:pt x="2699361" y="24836"/>
                  <a:pt x="2767031" y="0"/>
                </a:cubicBezTo>
                <a:cubicBezTo>
                  <a:pt x="2839179" y="-639"/>
                  <a:pt x="3062990" y="-37445"/>
                  <a:pt x="3228203" y="0"/>
                </a:cubicBezTo>
                <a:cubicBezTo>
                  <a:pt x="3402936" y="23123"/>
                  <a:pt x="3377722" y="8387"/>
                  <a:pt x="3472352" y="0"/>
                </a:cubicBezTo>
                <a:cubicBezTo>
                  <a:pt x="3599469" y="12096"/>
                  <a:pt x="3780292" y="-13943"/>
                  <a:pt x="3933524" y="0"/>
                </a:cubicBezTo>
                <a:cubicBezTo>
                  <a:pt x="4105326" y="31904"/>
                  <a:pt x="4525431" y="6768"/>
                  <a:pt x="4828740" y="0"/>
                </a:cubicBezTo>
                <a:cubicBezTo>
                  <a:pt x="5159561" y="2207"/>
                  <a:pt x="5021762" y="-10018"/>
                  <a:pt x="5072890" y="0"/>
                </a:cubicBezTo>
                <a:cubicBezTo>
                  <a:pt x="5133818" y="3456"/>
                  <a:pt x="5091188" y="-561"/>
                  <a:pt x="5100018" y="0"/>
                </a:cubicBezTo>
                <a:cubicBezTo>
                  <a:pt x="5152570" y="-25104"/>
                  <a:pt x="5790088" y="26861"/>
                  <a:pt x="6212256" y="0"/>
                </a:cubicBezTo>
                <a:cubicBezTo>
                  <a:pt x="6638383" y="21086"/>
                  <a:pt x="6232203" y="-1470"/>
                  <a:pt x="6239383" y="0"/>
                </a:cubicBezTo>
                <a:cubicBezTo>
                  <a:pt x="6242796" y="-14823"/>
                  <a:pt x="6733878" y="-38498"/>
                  <a:pt x="6917577" y="0"/>
                </a:cubicBezTo>
                <a:cubicBezTo>
                  <a:pt x="7083852" y="9935"/>
                  <a:pt x="6938779" y="-892"/>
                  <a:pt x="6944705" y="0"/>
                </a:cubicBezTo>
                <a:cubicBezTo>
                  <a:pt x="6851730" y="24564"/>
                  <a:pt x="7387058" y="-44423"/>
                  <a:pt x="7839921" y="0"/>
                </a:cubicBezTo>
                <a:cubicBezTo>
                  <a:pt x="8263964" y="16376"/>
                  <a:pt x="8323307" y="-23479"/>
                  <a:pt x="8518115" y="0"/>
                </a:cubicBezTo>
                <a:cubicBezTo>
                  <a:pt x="8706476" y="45648"/>
                  <a:pt x="9165489" y="-13603"/>
                  <a:pt x="9413331" y="0"/>
                </a:cubicBezTo>
                <a:cubicBezTo>
                  <a:pt x="9622483" y="15238"/>
                  <a:pt x="9818361" y="-1471"/>
                  <a:pt x="10091524" y="0"/>
                </a:cubicBezTo>
                <a:cubicBezTo>
                  <a:pt x="10347236" y="-14018"/>
                  <a:pt x="10707460" y="49709"/>
                  <a:pt x="10986740" y="0"/>
                </a:cubicBezTo>
                <a:cubicBezTo>
                  <a:pt x="11251722" y="44491"/>
                  <a:pt x="11638645" y="-27166"/>
                  <a:pt x="11881956" y="0"/>
                </a:cubicBezTo>
                <a:cubicBezTo>
                  <a:pt x="12216878" y="-23068"/>
                  <a:pt x="12740487" y="-21230"/>
                  <a:pt x="12994194" y="0"/>
                </a:cubicBezTo>
                <a:cubicBezTo>
                  <a:pt x="13257079" y="21525"/>
                  <a:pt x="13015046" y="1566"/>
                  <a:pt x="13021322" y="0"/>
                </a:cubicBezTo>
                <a:cubicBezTo>
                  <a:pt x="13027336" y="-1198"/>
                  <a:pt x="13035666" y="-882"/>
                  <a:pt x="13048450" y="0"/>
                </a:cubicBezTo>
                <a:cubicBezTo>
                  <a:pt x="13156319" y="-38059"/>
                  <a:pt x="13604262" y="-75192"/>
                  <a:pt x="14160687" y="0"/>
                </a:cubicBezTo>
                <a:cubicBezTo>
                  <a:pt x="14747757" y="-12779"/>
                  <a:pt x="14488507" y="-21198"/>
                  <a:pt x="14621859" y="0"/>
                </a:cubicBezTo>
                <a:cubicBezTo>
                  <a:pt x="14781224" y="24109"/>
                  <a:pt x="15348118" y="2560"/>
                  <a:pt x="15734097" y="0"/>
                </a:cubicBezTo>
                <a:cubicBezTo>
                  <a:pt x="16054095" y="24339"/>
                  <a:pt x="16056315" y="-9077"/>
                  <a:pt x="16195269" y="0"/>
                </a:cubicBezTo>
                <a:cubicBezTo>
                  <a:pt x="16298715" y="-22055"/>
                  <a:pt x="16825851" y="-15734"/>
                  <a:pt x="17090485" y="0"/>
                </a:cubicBezTo>
                <a:cubicBezTo>
                  <a:pt x="17411236" y="-443"/>
                  <a:pt x="17251870" y="-15497"/>
                  <a:pt x="17334635" y="0"/>
                </a:cubicBezTo>
                <a:cubicBezTo>
                  <a:pt x="17440753" y="-21315"/>
                  <a:pt x="17773104" y="15739"/>
                  <a:pt x="18012828" y="0"/>
                </a:cubicBezTo>
                <a:cubicBezTo>
                  <a:pt x="18175211" y="-62554"/>
                  <a:pt x="18436924" y="20649"/>
                  <a:pt x="18691022" y="0"/>
                </a:cubicBezTo>
                <a:cubicBezTo>
                  <a:pt x="18989422" y="-31085"/>
                  <a:pt x="18954546" y="18355"/>
                  <a:pt x="19152194" y="0"/>
                </a:cubicBezTo>
                <a:cubicBezTo>
                  <a:pt x="19351191" y="-5223"/>
                  <a:pt x="19496478" y="-23276"/>
                  <a:pt x="19613366" y="0"/>
                </a:cubicBezTo>
                <a:cubicBezTo>
                  <a:pt x="19735907" y="16739"/>
                  <a:pt x="19626981" y="12"/>
                  <a:pt x="19640494" y="0"/>
                </a:cubicBezTo>
                <a:cubicBezTo>
                  <a:pt x="19653242" y="286"/>
                  <a:pt x="19660900" y="1148"/>
                  <a:pt x="19667621" y="0"/>
                </a:cubicBezTo>
                <a:cubicBezTo>
                  <a:pt x="19675530" y="-2706"/>
                  <a:pt x="19681242" y="62"/>
                  <a:pt x="19694749" y="0"/>
                </a:cubicBezTo>
                <a:cubicBezTo>
                  <a:pt x="19708274" y="260"/>
                  <a:pt x="19712611" y="1790"/>
                  <a:pt x="19721877" y="0"/>
                </a:cubicBezTo>
                <a:cubicBezTo>
                  <a:pt x="19731191" y="-767"/>
                  <a:pt x="19737840" y="60"/>
                  <a:pt x="19749005" y="0"/>
                </a:cubicBezTo>
                <a:cubicBezTo>
                  <a:pt x="19747097" y="-4776"/>
                  <a:pt x="20022040" y="-25367"/>
                  <a:pt x="20210177" y="0"/>
                </a:cubicBezTo>
                <a:cubicBezTo>
                  <a:pt x="20387217" y="4190"/>
                  <a:pt x="20230455" y="1477"/>
                  <a:pt x="20237304" y="0"/>
                </a:cubicBezTo>
                <a:cubicBezTo>
                  <a:pt x="20191139" y="105355"/>
                  <a:pt x="21256335" y="125245"/>
                  <a:pt x="21702203" y="0"/>
                </a:cubicBezTo>
                <a:cubicBezTo>
                  <a:pt x="21700924" y="16215"/>
                  <a:pt x="21704694" y="22267"/>
                  <a:pt x="21702203" y="36576"/>
                </a:cubicBezTo>
                <a:cubicBezTo>
                  <a:pt x="21372798" y="-1232"/>
                  <a:pt x="21058733" y="-8786"/>
                  <a:pt x="20806987" y="36576"/>
                </a:cubicBezTo>
                <a:cubicBezTo>
                  <a:pt x="20574159" y="66519"/>
                  <a:pt x="20298983" y="88140"/>
                  <a:pt x="20128793" y="36576"/>
                </a:cubicBezTo>
                <a:cubicBezTo>
                  <a:pt x="19973778" y="19227"/>
                  <a:pt x="19992538" y="43010"/>
                  <a:pt x="19884643" y="36576"/>
                </a:cubicBezTo>
                <a:cubicBezTo>
                  <a:pt x="19717394" y="-10243"/>
                  <a:pt x="19305013" y="53152"/>
                  <a:pt x="18772406" y="36576"/>
                </a:cubicBezTo>
                <a:cubicBezTo>
                  <a:pt x="18324314" y="83128"/>
                  <a:pt x="18138668" y="82194"/>
                  <a:pt x="17877190" y="36576"/>
                </a:cubicBezTo>
                <a:cubicBezTo>
                  <a:pt x="17626410" y="2547"/>
                  <a:pt x="17555408" y="45226"/>
                  <a:pt x="17416018" y="36576"/>
                </a:cubicBezTo>
                <a:cubicBezTo>
                  <a:pt x="17272075" y="7778"/>
                  <a:pt x="16814810" y="-31447"/>
                  <a:pt x="16303780" y="36576"/>
                </a:cubicBezTo>
                <a:cubicBezTo>
                  <a:pt x="15842891" y="75538"/>
                  <a:pt x="15773207" y="59611"/>
                  <a:pt x="15625586" y="36576"/>
                </a:cubicBezTo>
                <a:cubicBezTo>
                  <a:pt x="15478713" y="10113"/>
                  <a:pt x="15467951" y="30311"/>
                  <a:pt x="15381436" y="36576"/>
                </a:cubicBezTo>
                <a:cubicBezTo>
                  <a:pt x="15317085" y="44585"/>
                  <a:pt x="14545015" y="-5178"/>
                  <a:pt x="14269198" y="36576"/>
                </a:cubicBezTo>
                <a:cubicBezTo>
                  <a:pt x="13957047" y="81570"/>
                  <a:pt x="14088323" y="25176"/>
                  <a:pt x="14025049" y="36576"/>
                </a:cubicBezTo>
                <a:cubicBezTo>
                  <a:pt x="13967368" y="36668"/>
                  <a:pt x="13878571" y="45284"/>
                  <a:pt x="13780899" y="36576"/>
                </a:cubicBezTo>
                <a:cubicBezTo>
                  <a:pt x="13673646" y="50800"/>
                  <a:pt x="13414973" y="78352"/>
                  <a:pt x="13102705" y="36576"/>
                </a:cubicBezTo>
                <a:cubicBezTo>
                  <a:pt x="12793092" y="12740"/>
                  <a:pt x="12382308" y="32877"/>
                  <a:pt x="12207489" y="36576"/>
                </a:cubicBezTo>
                <a:cubicBezTo>
                  <a:pt x="12037659" y="-10277"/>
                  <a:pt x="11313568" y="26814"/>
                  <a:pt x="11095251" y="36576"/>
                </a:cubicBezTo>
                <a:cubicBezTo>
                  <a:pt x="10853411" y="50283"/>
                  <a:pt x="10900603" y="39290"/>
                  <a:pt x="10851102" y="36576"/>
                </a:cubicBezTo>
                <a:cubicBezTo>
                  <a:pt x="10793983" y="31228"/>
                  <a:pt x="10832596" y="38500"/>
                  <a:pt x="10823974" y="36576"/>
                </a:cubicBezTo>
                <a:cubicBezTo>
                  <a:pt x="10826718" y="30000"/>
                  <a:pt x="9968160" y="12141"/>
                  <a:pt x="9711736" y="36576"/>
                </a:cubicBezTo>
                <a:cubicBezTo>
                  <a:pt x="9411496" y="28252"/>
                  <a:pt x="9543903" y="32675"/>
                  <a:pt x="9467586" y="36576"/>
                </a:cubicBezTo>
                <a:cubicBezTo>
                  <a:pt x="9374198" y="27432"/>
                  <a:pt x="9450442" y="35244"/>
                  <a:pt x="9440458" y="36576"/>
                </a:cubicBezTo>
                <a:cubicBezTo>
                  <a:pt x="9388445" y="667"/>
                  <a:pt x="8857536" y="89432"/>
                  <a:pt x="8545242" y="36576"/>
                </a:cubicBezTo>
                <a:cubicBezTo>
                  <a:pt x="8152479" y="31945"/>
                  <a:pt x="8523801" y="35548"/>
                  <a:pt x="8518115" y="36576"/>
                </a:cubicBezTo>
                <a:cubicBezTo>
                  <a:pt x="8576607" y="19921"/>
                  <a:pt x="7768379" y="68627"/>
                  <a:pt x="7405877" y="36576"/>
                </a:cubicBezTo>
                <a:cubicBezTo>
                  <a:pt x="7104171" y="23211"/>
                  <a:pt x="6925456" y="47143"/>
                  <a:pt x="6727683" y="36576"/>
                </a:cubicBezTo>
                <a:cubicBezTo>
                  <a:pt x="6525203" y="42363"/>
                  <a:pt x="6493556" y="24843"/>
                  <a:pt x="6266511" y="36576"/>
                </a:cubicBezTo>
                <a:cubicBezTo>
                  <a:pt x="6041951" y="49306"/>
                  <a:pt x="6249889" y="39481"/>
                  <a:pt x="6239383" y="36576"/>
                </a:cubicBezTo>
                <a:cubicBezTo>
                  <a:pt x="6229544" y="36178"/>
                  <a:pt x="6225546" y="37125"/>
                  <a:pt x="6212256" y="36576"/>
                </a:cubicBezTo>
                <a:cubicBezTo>
                  <a:pt x="6207552" y="21896"/>
                  <a:pt x="5814946" y="2744"/>
                  <a:pt x="5534062" y="36576"/>
                </a:cubicBezTo>
                <a:cubicBezTo>
                  <a:pt x="5208366" y="49164"/>
                  <a:pt x="5015156" y="70333"/>
                  <a:pt x="4638846" y="36576"/>
                </a:cubicBezTo>
                <a:cubicBezTo>
                  <a:pt x="4274857" y="162"/>
                  <a:pt x="4256525" y="16909"/>
                  <a:pt x="3960652" y="36576"/>
                </a:cubicBezTo>
                <a:cubicBezTo>
                  <a:pt x="3633192" y="94932"/>
                  <a:pt x="3307559" y="85453"/>
                  <a:pt x="3065436" y="36576"/>
                </a:cubicBezTo>
                <a:cubicBezTo>
                  <a:pt x="2772920" y="23769"/>
                  <a:pt x="2584107" y="76613"/>
                  <a:pt x="2170220" y="36576"/>
                </a:cubicBezTo>
                <a:cubicBezTo>
                  <a:pt x="1703925" y="-3596"/>
                  <a:pt x="1900087" y="51648"/>
                  <a:pt x="1709048" y="36576"/>
                </a:cubicBezTo>
                <a:cubicBezTo>
                  <a:pt x="1510120" y="23179"/>
                  <a:pt x="1417150" y="44560"/>
                  <a:pt x="1247877" y="36576"/>
                </a:cubicBezTo>
                <a:cubicBezTo>
                  <a:pt x="1044569" y="8691"/>
                  <a:pt x="903119" y="31660"/>
                  <a:pt x="786705" y="36576"/>
                </a:cubicBezTo>
                <a:cubicBezTo>
                  <a:pt x="662091" y="43396"/>
                  <a:pt x="150473" y="19308"/>
                  <a:pt x="0" y="36576"/>
                </a:cubicBezTo>
                <a:cubicBezTo>
                  <a:pt x="327" y="20747"/>
                  <a:pt x="497" y="9257"/>
                  <a:pt x="0" y="0"/>
                </a:cubicBezTo>
                <a:close/>
              </a:path>
              <a:path w="21702203" h="36576" stroke="0" extrusionOk="0">
                <a:moveTo>
                  <a:pt x="0" y="0"/>
                </a:moveTo>
                <a:cubicBezTo>
                  <a:pt x="179430" y="-8107"/>
                  <a:pt x="278189" y="-12457"/>
                  <a:pt x="461172" y="0"/>
                </a:cubicBezTo>
                <a:cubicBezTo>
                  <a:pt x="655663" y="15557"/>
                  <a:pt x="478308" y="1218"/>
                  <a:pt x="488300" y="0"/>
                </a:cubicBezTo>
                <a:cubicBezTo>
                  <a:pt x="446478" y="-11562"/>
                  <a:pt x="1291802" y="-208"/>
                  <a:pt x="1600537" y="0"/>
                </a:cubicBezTo>
                <a:cubicBezTo>
                  <a:pt x="1995558" y="-15027"/>
                  <a:pt x="1978643" y="14887"/>
                  <a:pt x="2061709" y="0"/>
                </a:cubicBezTo>
                <a:cubicBezTo>
                  <a:pt x="2174546" y="-44162"/>
                  <a:pt x="2347567" y="14967"/>
                  <a:pt x="2522881" y="0"/>
                </a:cubicBezTo>
                <a:cubicBezTo>
                  <a:pt x="2643579" y="-39385"/>
                  <a:pt x="3247418" y="-81729"/>
                  <a:pt x="3635119" y="0"/>
                </a:cubicBezTo>
                <a:cubicBezTo>
                  <a:pt x="4048848" y="39934"/>
                  <a:pt x="3797103" y="-1691"/>
                  <a:pt x="3879269" y="0"/>
                </a:cubicBezTo>
                <a:cubicBezTo>
                  <a:pt x="3953774" y="-32095"/>
                  <a:pt x="4531669" y="-86016"/>
                  <a:pt x="4991507" y="0"/>
                </a:cubicBezTo>
                <a:cubicBezTo>
                  <a:pt x="5338714" y="16291"/>
                  <a:pt x="5784176" y="-21109"/>
                  <a:pt x="6103745" y="0"/>
                </a:cubicBezTo>
                <a:cubicBezTo>
                  <a:pt x="6441124" y="12840"/>
                  <a:pt x="6494734" y="-10102"/>
                  <a:pt x="6781938" y="0"/>
                </a:cubicBezTo>
                <a:cubicBezTo>
                  <a:pt x="6916827" y="5178"/>
                  <a:pt x="7084728" y="-25989"/>
                  <a:pt x="7360302" y="0"/>
                </a:cubicBezTo>
                <a:cubicBezTo>
                  <a:pt x="7635876" y="25989"/>
                  <a:pt x="7686277" y="-18182"/>
                  <a:pt x="7894176" y="0"/>
                </a:cubicBezTo>
                <a:cubicBezTo>
                  <a:pt x="8372225" y="31266"/>
                  <a:pt x="8221416" y="15556"/>
                  <a:pt x="8355348" y="0"/>
                </a:cubicBezTo>
                <a:cubicBezTo>
                  <a:pt x="8457075" y="-32428"/>
                  <a:pt x="8676009" y="2227"/>
                  <a:pt x="8816520" y="0"/>
                </a:cubicBezTo>
                <a:cubicBezTo>
                  <a:pt x="8916311" y="60611"/>
                  <a:pt x="9287903" y="-6802"/>
                  <a:pt x="9711736" y="0"/>
                </a:cubicBezTo>
                <a:cubicBezTo>
                  <a:pt x="10087944" y="-45517"/>
                  <a:pt x="10009823" y="-20267"/>
                  <a:pt x="10172908" y="0"/>
                </a:cubicBezTo>
                <a:cubicBezTo>
                  <a:pt x="10344224" y="20377"/>
                  <a:pt x="10988791" y="-28077"/>
                  <a:pt x="11285146" y="0"/>
                </a:cubicBezTo>
                <a:cubicBezTo>
                  <a:pt x="11638556" y="-501"/>
                  <a:pt x="12055303" y="-30840"/>
                  <a:pt x="12397383" y="0"/>
                </a:cubicBezTo>
                <a:cubicBezTo>
                  <a:pt x="12797843" y="37559"/>
                  <a:pt x="12868863" y="-24177"/>
                  <a:pt x="13075577" y="0"/>
                </a:cubicBezTo>
                <a:cubicBezTo>
                  <a:pt x="13279551" y="16893"/>
                  <a:pt x="13329348" y="-656"/>
                  <a:pt x="13536749" y="0"/>
                </a:cubicBezTo>
                <a:cubicBezTo>
                  <a:pt x="13547677" y="-804"/>
                  <a:pt x="13554729" y="746"/>
                  <a:pt x="13563877" y="0"/>
                </a:cubicBezTo>
                <a:cubicBezTo>
                  <a:pt x="13560286" y="4688"/>
                  <a:pt x="13737888" y="-3484"/>
                  <a:pt x="13808027" y="0"/>
                </a:cubicBezTo>
                <a:cubicBezTo>
                  <a:pt x="13874075" y="-4385"/>
                  <a:pt x="13986216" y="-2770"/>
                  <a:pt x="14052176" y="0"/>
                </a:cubicBezTo>
                <a:cubicBezTo>
                  <a:pt x="14112925" y="-2565"/>
                  <a:pt x="14404133" y="-9649"/>
                  <a:pt x="14513348" y="0"/>
                </a:cubicBezTo>
                <a:cubicBezTo>
                  <a:pt x="14590706" y="104180"/>
                  <a:pt x="15151846" y="822"/>
                  <a:pt x="15625586" y="0"/>
                </a:cubicBezTo>
                <a:cubicBezTo>
                  <a:pt x="16090403" y="39823"/>
                  <a:pt x="15958853" y="13782"/>
                  <a:pt x="16303780" y="0"/>
                </a:cubicBezTo>
                <a:cubicBezTo>
                  <a:pt x="16626790" y="-31460"/>
                  <a:pt x="16666800" y="-1889"/>
                  <a:pt x="16764952" y="0"/>
                </a:cubicBezTo>
                <a:cubicBezTo>
                  <a:pt x="16864786" y="-8516"/>
                  <a:pt x="16782588" y="-380"/>
                  <a:pt x="16792080" y="0"/>
                </a:cubicBezTo>
                <a:cubicBezTo>
                  <a:pt x="16800743" y="945"/>
                  <a:pt x="16812249" y="-890"/>
                  <a:pt x="16819207" y="0"/>
                </a:cubicBezTo>
                <a:cubicBezTo>
                  <a:pt x="16801410" y="7595"/>
                  <a:pt x="17367042" y="-69068"/>
                  <a:pt x="17714423" y="0"/>
                </a:cubicBezTo>
                <a:cubicBezTo>
                  <a:pt x="18026682" y="30115"/>
                  <a:pt x="17874884" y="1484"/>
                  <a:pt x="17958573" y="0"/>
                </a:cubicBezTo>
                <a:cubicBezTo>
                  <a:pt x="18014926" y="1326"/>
                  <a:pt x="18533210" y="-23819"/>
                  <a:pt x="19070811" y="0"/>
                </a:cubicBezTo>
                <a:cubicBezTo>
                  <a:pt x="19561771" y="-8178"/>
                  <a:pt x="19361511" y="-6278"/>
                  <a:pt x="19531983" y="0"/>
                </a:cubicBezTo>
                <a:cubicBezTo>
                  <a:pt x="19714450" y="-6872"/>
                  <a:pt x="19547906" y="970"/>
                  <a:pt x="19559110" y="0"/>
                </a:cubicBezTo>
                <a:cubicBezTo>
                  <a:pt x="19600376" y="-51686"/>
                  <a:pt x="19949769" y="4097"/>
                  <a:pt x="20454326" y="0"/>
                </a:cubicBezTo>
                <a:cubicBezTo>
                  <a:pt x="20873742" y="12195"/>
                  <a:pt x="20628891" y="1128"/>
                  <a:pt x="20698476" y="0"/>
                </a:cubicBezTo>
                <a:cubicBezTo>
                  <a:pt x="20772598" y="-10788"/>
                  <a:pt x="21364488" y="99557"/>
                  <a:pt x="21702203" y="0"/>
                </a:cubicBezTo>
                <a:cubicBezTo>
                  <a:pt x="21705142" y="15282"/>
                  <a:pt x="21703425" y="22947"/>
                  <a:pt x="21702203" y="36576"/>
                </a:cubicBezTo>
                <a:cubicBezTo>
                  <a:pt x="21634091" y="36833"/>
                  <a:pt x="21541287" y="38512"/>
                  <a:pt x="21458053" y="36576"/>
                </a:cubicBezTo>
                <a:cubicBezTo>
                  <a:pt x="21373057" y="28713"/>
                  <a:pt x="21443364" y="36522"/>
                  <a:pt x="21430925" y="36576"/>
                </a:cubicBezTo>
                <a:cubicBezTo>
                  <a:pt x="21415668" y="14775"/>
                  <a:pt x="21296082" y="4334"/>
                  <a:pt x="21186776" y="36576"/>
                </a:cubicBezTo>
                <a:cubicBezTo>
                  <a:pt x="21090569" y="27567"/>
                  <a:pt x="20870940" y="55303"/>
                  <a:pt x="20725604" y="36576"/>
                </a:cubicBezTo>
                <a:cubicBezTo>
                  <a:pt x="20557777" y="67107"/>
                  <a:pt x="20320876" y="63738"/>
                  <a:pt x="20047410" y="36576"/>
                </a:cubicBezTo>
                <a:cubicBezTo>
                  <a:pt x="19731056" y="5422"/>
                  <a:pt x="19862948" y="29812"/>
                  <a:pt x="19803260" y="36576"/>
                </a:cubicBezTo>
                <a:cubicBezTo>
                  <a:pt x="19709530" y="13018"/>
                  <a:pt x="19201426" y="52711"/>
                  <a:pt x="18691022" y="36576"/>
                </a:cubicBezTo>
                <a:cubicBezTo>
                  <a:pt x="18206424" y="45757"/>
                  <a:pt x="18322793" y="30780"/>
                  <a:pt x="18012828" y="36576"/>
                </a:cubicBezTo>
                <a:cubicBezTo>
                  <a:pt x="17651787" y="71193"/>
                  <a:pt x="17172559" y="18635"/>
                  <a:pt x="16900591" y="36576"/>
                </a:cubicBezTo>
                <a:cubicBezTo>
                  <a:pt x="16562980" y="38267"/>
                  <a:pt x="16387148" y="36922"/>
                  <a:pt x="16005375" y="36576"/>
                </a:cubicBezTo>
                <a:cubicBezTo>
                  <a:pt x="15614505" y="18379"/>
                  <a:pt x="15646029" y="43536"/>
                  <a:pt x="15544203" y="36576"/>
                </a:cubicBezTo>
                <a:cubicBezTo>
                  <a:pt x="15502460" y="25516"/>
                  <a:pt x="15039441" y="12750"/>
                  <a:pt x="14648987" y="36576"/>
                </a:cubicBezTo>
                <a:cubicBezTo>
                  <a:pt x="14245890" y="73463"/>
                  <a:pt x="14471456" y="53159"/>
                  <a:pt x="14404837" y="36576"/>
                </a:cubicBezTo>
                <a:cubicBezTo>
                  <a:pt x="14297978" y="-17582"/>
                  <a:pt x="13951164" y="41780"/>
                  <a:pt x="13726643" y="36576"/>
                </a:cubicBezTo>
                <a:cubicBezTo>
                  <a:pt x="13512096" y="38488"/>
                  <a:pt x="13711749" y="34514"/>
                  <a:pt x="13699516" y="36576"/>
                </a:cubicBezTo>
                <a:cubicBezTo>
                  <a:pt x="13736649" y="104118"/>
                  <a:pt x="13054299" y="-12763"/>
                  <a:pt x="12587278" y="36576"/>
                </a:cubicBezTo>
                <a:cubicBezTo>
                  <a:pt x="12083025" y="27203"/>
                  <a:pt x="12197494" y="42820"/>
                  <a:pt x="11909084" y="36576"/>
                </a:cubicBezTo>
                <a:cubicBezTo>
                  <a:pt x="11614434" y="52176"/>
                  <a:pt x="11307139" y="12301"/>
                  <a:pt x="10796846" y="36576"/>
                </a:cubicBezTo>
                <a:cubicBezTo>
                  <a:pt x="10257762" y="15164"/>
                  <a:pt x="10416868" y="26791"/>
                  <a:pt x="10335674" y="36576"/>
                </a:cubicBezTo>
                <a:cubicBezTo>
                  <a:pt x="10234738" y="32077"/>
                  <a:pt x="10171673" y="44286"/>
                  <a:pt x="10091524" y="36576"/>
                </a:cubicBezTo>
                <a:cubicBezTo>
                  <a:pt x="10086243" y="35354"/>
                  <a:pt x="9758464" y="65970"/>
                  <a:pt x="9413331" y="36576"/>
                </a:cubicBezTo>
                <a:cubicBezTo>
                  <a:pt x="9120067" y="63176"/>
                  <a:pt x="8686682" y="-16086"/>
                  <a:pt x="8518115" y="36576"/>
                </a:cubicBezTo>
                <a:cubicBezTo>
                  <a:pt x="8311316" y="76457"/>
                  <a:pt x="7798330" y="15688"/>
                  <a:pt x="7405877" y="36576"/>
                </a:cubicBezTo>
                <a:cubicBezTo>
                  <a:pt x="7016765" y="72773"/>
                  <a:pt x="6953034" y="55212"/>
                  <a:pt x="6510661" y="36576"/>
                </a:cubicBezTo>
                <a:cubicBezTo>
                  <a:pt x="6112262" y="-43393"/>
                  <a:pt x="5745723" y="83476"/>
                  <a:pt x="5398423" y="36576"/>
                </a:cubicBezTo>
                <a:cubicBezTo>
                  <a:pt x="5302531" y="39056"/>
                  <a:pt x="5141500" y="54164"/>
                  <a:pt x="4950815" y="36576"/>
                </a:cubicBezTo>
                <a:cubicBezTo>
                  <a:pt x="4760130" y="18988"/>
                  <a:pt x="4701642" y="38799"/>
                  <a:pt x="4503207" y="36576"/>
                </a:cubicBezTo>
                <a:cubicBezTo>
                  <a:pt x="4108332" y="46127"/>
                  <a:pt x="4327913" y="36791"/>
                  <a:pt x="4259057" y="36576"/>
                </a:cubicBezTo>
                <a:cubicBezTo>
                  <a:pt x="4147928" y="11857"/>
                  <a:pt x="3847127" y="30200"/>
                  <a:pt x="3363841" y="36576"/>
                </a:cubicBezTo>
                <a:cubicBezTo>
                  <a:pt x="2977006" y="-7853"/>
                  <a:pt x="3105857" y="38964"/>
                  <a:pt x="2902670" y="36576"/>
                </a:cubicBezTo>
                <a:cubicBezTo>
                  <a:pt x="2689494" y="36115"/>
                  <a:pt x="2730140" y="32334"/>
                  <a:pt x="2658520" y="36576"/>
                </a:cubicBezTo>
                <a:cubicBezTo>
                  <a:pt x="2589428" y="31466"/>
                  <a:pt x="2639996" y="33609"/>
                  <a:pt x="2631392" y="36576"/>
                </a:cubicBezTo>
                <a:cubicBezTo>
                  <a:pt x="2629839" y="30472"/>
                  <a:pt x="2446248" y="57054"/>
                  <a:pt x="2387242" y="36576"/>
                </a:cubicBezTo>
                <a:cubicBezTo>
                  <a:pt x="2310633" y="33136"/>
                  <a:pt x="2228167" y="19448"/>
                  <a:pt x="2143093" y="36576"/>
                </a:cubicBezTo>
                <a:cubicBezTo>
                  <a:pt x="2049488" y="64933"/>
                  <a:pt x="1619949" y="61943"/>
                  <a:pt x="1464899" y="36576"/>
                </a:cubicBezTo>
                <a:cubicBezTo>
                  <a:pt x="1262847" y="3535"/>
                  <a:pt x="1117069" y="33168"/>
                  <a:pt x="786705" y="36576"/>
                </a:cubicBezTo>
                <a:cubicBezTo>
                  <a:pt x="480579" y="32689"/>
                  <a:pt x="270371" y="-4932"/>
                  <a:pt x="0" y="36576"/>
                </a:cubicBezTo>
                <a:cubicBezTo>
                  <a:pt x="1146" y="23814"/>
                  <a:pt x="-945" y="7763"/>
                  <a:pt x="0" y="0"/>
                </a:cubicBezTo>
                <a:close/>
              </a:path>
              <a:path w="21702203" h="36576" fill="none" stroke="0" extrusionOk="0">
                <a:moveTo>
                  <a:pt x="0" y="0"/>
                </a:moveTo>
                <a:cubicBezTo>
                  <a:pt x="228589" y="21149"/>
                  <a:pt x="832187" y="13565"/>
                  <a:pt x="1112238" y="0"/>
                </a:cubicBezTo>
                <a:cubicBezTo>
                  <a:pt x="1386355" y="-4351"/>
                  <a:pt x="1592435" y="-24558"/>
                  <a:pt x="1790432" y="0"/>
                </a:cubicBezTo>
                <a:cubicBezTo>
                  <a:pt x="1966437" y="28699"/>
                  <a:pt x="1967470" y="5396"/>
                  <a:pt x="2034582" y="0"/>
                </a:cubicBezTo>
                <a:cubicBezTo>
                  <a:pt x="2086613" y="-9763"/>
                  <a:pt x="2199177" y="11620"/>
                  <a:pt x="2278731" y="0"/>
                </a:cubicBezTo>
                <a:cubicBezTo>
                  <a:pt x="2374547" y="-5652"/>
                  <a:pt x="2466132" y="-3221"/>
                  <a:pt x="2522881" y="0"/>
                </a:cubicBezTo>
                <a:cubicBezTo>
                  <a:pt x="2576711" y="-6932"/>
                  <a:pt x="2690593" y="18610"/>
                  <a:pt x="2767031" y="0"/>
                </a:cubicBezTo>
                <a:cubicBezTo>
                  <a:pt x="2832114" y="-20031"/>
                  <a:pt x="3025935" y="6916"/>
                  <a:pt x="3228203" y="0"/>
                </a:cubicBezTo>
                <a:cubicBezTo>
                  <a:pt x="3417685" y="24031"/>
                  <a:pt x="3377065" y="8392"/>
                  <a:pt x="3472352" y="0"/>
                </a:cubicBezTo>
                <a:cubicBezTo>
                  <a:pt x="3536529" y="-13086"/>
                  <a:pt x="3784424" y="2670"/>
                  <a:pt x="3933524" y="0"/>
                </a:cubicBezTo>
                <a:cubicBezTo>
                  <a:pt x="4110274" y="30340"/>
                  <a:pt x="4509976" y="23973"/>
                  <a:pt x="4828740" y="0"/>
                </a:cubicBezTo>
                <a:cubicBezTo>
                  <a:pt x="5156760" y="7179"/>
                  <a:pt x="5015596" y="-216"/>
                  <a:pt x="5072890" y="0"/>
                </a:cubicBezTo>
                <a:cubicBezTo>
                  <a:pt x="5133524" y="2933"/>
                  <a:pt x="5090814" y="-515"/>
                  <a:pt x="5100018" y="0"/>
                </a:cubicBezTo>
                <a:cubicBezTo>
                  <a:pt x="5031952" y="11547"/>
                  <a:pt x="5701694" y="-79835"/>
                  <a:pt x="6212256" y="0"/>
                </a:cubicBezTo>
                <a:cubicBezTo>
                  <a:pt x="6636049" y="21038"/>
                  <a:pt x="6231141" y="-1640"/>
                  <a:pt x="6239383" y="0"/>
                </a:cubicBezTo>
                <a:cubicBezTo>
                  <a:pt x="6247881" y="-9906"/>
                  <a:pt x="6731591" y="2230"/>
                  <a:pt x="6917577" y="0"/>
                </a:cubicBezTo>
                <a:cubicBezTo>
                  <a:pt x="7082493" y="10380"/>
                  <a:pt x="6937988" y="458"/>
                  <a:pt x="6944705" y="0"/>
                </a:cubicBezTo>
                <a:cubicBezTo>
                  <a:pt x="6947784" y="92597"/>
                  <a:pt x="7493391" y="-85244"/>
                  <a:pt x="7839921" y="0"/>
                </a:cubicBezTo>
                <a:cubicBezTo>
                  <a:pt x="8266437" y="40965"/>
                  <a:pt x="8313416" y="-33500"/>
                  <a:pt x="8518115" y="0"/>
                </a:cubicBezTo>
                <a:cubicBezTo>
                  <a:pt x="8731523" y="59071"/>
                  <a:pt x="9131814" y="-2954"/>
                  <a:pt x="9413331" y="0"/>
                </a:cubicBezTo>
                <a:cubicBezTo>
                  <a:pt x="9665084" y="-4809"/>
                  <a:pt x="9786442" y="27775"/>
                  <a:pt x="10091524" y="0"/>
                </a:cubicBezTo>
                <a:cubicBezTo>
                  <a:pt x="10401018" y="637"/>
                  <a:pt x="10730409" y="82548"/>
                  <a:pt x="10986740" y="0"/>
                </a:cubicBezTo>
                <a:cubicBezTo>
                  <a:pt x="11202221" y="17622"/>
                  <a:pt x="11542253" y="-38109"/>
                  <a:pt x="11881956" y="0"/>
                </a:cubicBezTo>
                <a:cubicBezTo>
                  <a:pt x="12252147" y="19705"/>
                  <a:pt x="12729911" y="-42084"/>
                  <a:pt x="12994194" y="0"/>
                </a:cubicBezTo>
                <a:cubicBezTo>
                  <a:pt x="13257790" y="20156"/>
                  <a:pt x="13012066" y="1585"/>
                  <a:pt x="13021322" y="0"/>
                </a:cubicBezTo>
                <a:cubicBezTo>
                  <a:pt x="13028611" y="227"/>
                  <a:pt x="13036353" y="-1326"/>
                  <a:pt x="13048450" y="0"/>
                </a:cubicBezTo>
                <a:cubicBezTo>
                  <a:pt x="13127947" y="-50720"/>
                  <a:pt x="13655733" y="-61812"/>
                  <a:pt x="14160687" y="0"/>
                </a:cubicBezTo>
                <a:cubicBezTo>
                  <a:pt x="14695363" y="-31246"/>
                  <a:pt x="14475346" y="-31087"/>
                  <a:pt x="14621859" y="0"/>
                </a:cubicBezTo>
                <a:cubicBezTo>
                  <a:pt x="14712254" y="56451"/>
                  <a:pt x="15432620" y="26599"/>
                  <a:pt x="15734097" y="0"/>
                </a:cubicBezTo>
                <a:cubicBezTo>
                  <a:pt x="16059523" y="30015"/>
                  <a:pt x="16053360" y="-2661"/>
                  <a:pt x="16195269" y="0"/>
                </a:cubicBezTo>
                <a:cubicBezTo>
                  <a:pt x="16353026" y="12251"/>
                  <a:pt x="16766492" y="-38876"/>
                  <a:pt x="17090485" y="0"/>
                </a:cubicBezTo>
                <a:cubicBezTo>
                  <a:pt x="17417309" y="7862"/>
                  <a:pt x="17252037" y="5437"/>
                  <a:pt x="17334635" y="0"/>
                </a:cubicBezTo>
                <a:cubicBezTo>
                  <a:pt x="17435991" y="12912"/>
                  <a:pt x="17826468" y="61592"/>
                  <a:pt x="18012828" y="0"/>
                </a:cubicBezTo>
                <a:cubicBezTo>
                  <a:pt x="18247318" y="4891"/>
                  <a:pt x="18384160" y="12120"/>
                  <a:pt x="18691022" y="0"/>
                </a:cubicBezTo>
                <a:cubicBezTo>
                  <a:pt x="18977172" y="-27998"/>
                  <a:pt x="18956452" y="11558"/>
                  <a:pt x="19152194" y="0"/>
                </a:cubicBezTo>
                <a:cubicBezTo>
                  <a:pt x="19370589" y="-32250"/>
                  <a:pt x="19478627" y="-32707"/>
                  <a:pt x="19613366" y="0"/>
                </a:cubicBezTo>
                <a:cubicBezTo>
                  <a:pt x="19735842" y="16218"/>
                  <a:pt x="19628138" y="409"/>
                  <a:pt x="19640494" y="0"/>
                </a:cubicBezTo>
                <a:cubicBezTo>
                  <a:pt x="19651899" y="-1229"/>
                  <a:pt x="19660247" y="621"/>
                  <a:pt x="19667621" y="0"/>
                </a:cubicBezTo>
                <a:cubicBezTo>
                  <a:pt x="19676183" y="-518"/>
                  <a:pt x="19682804" y="-41"/>
                  <a:pt x="19694749" y="0"/>
                </a:cubicBezTo>
                <a:cubicBezTo>
                  <a:pt x="19707328" y="493"/>
                  <a:pt x="19712166" y="810"/>
                  <a:pt x="19721877" y="0"/>
                </a:cubicBezTo>
                <a:cubicBezTo>
                  <a:pt x="19731628" y="-1581"/>
                  <a:pt x="19737179" y="-37"/>
                  <a:pt x="19749005" y="0"/>
                </a:cubicBezTo>
                <a:cubicBezTo>
                  <a:pt x="19726772" y="2231"/>
                  <a:pt x="20036712" y="-11931"/>
                  <a:pt x="20210177" y="0"/>
                </a:cubicBezTo>
                <a:cubicBezTo>
                  <a:pt x="20388653" y="5167"/>
                  <a:pt x="20230506" y="397"/>
                  <a:pt x="20237304" y="0"/>
                </a:cubicBezTo>
                <a:cubicBezTo>
                  <a:pt x="20270089" y="-93652"/>
                  <a:pt x="21235431" y="4027"/>
                  <a:pt x="21702203" y="0"/>
                </a:cubicBezTo>
                <a:cubicBezTo>
                  <a:pt x="21701489" y="14257"/>
                  <a:pt x="21703050" y="22996"/>
                  <a:pt x="21702203" y="36576"/>
                </a:cubicBezTo>
                <a:cubicBezTo>
                  <a:pt x="21437381" y="78660"/>
                  <a:pt x="21010466" y="5319"/>
                  <a:pt x="20806987" y="36576"/>
                </a:cubicBezTo>
                <a:cubicBezTo>
                  <a:pt x="20559099" y="80866"/>
                  <a:pt x="20283797" y="31251"/>
                  <a:pt x="20128793" y="36576"/>
                </a:cubicBezTo>
                <a:cubicBezTo>
                  <a:pt x="19972298" y="16570"/>
                  <a:pt x="19989979" y="41723"/>
                  <a:pt x="19884643" y="36576"/>
                </a:cubicBezTo>
                <a:cubicBezTo>
                  <a:pt x="19696515" y="-38678"/>
                  <a:pt x="19279816" y="6058"/>
                  <a:pt x="18772406" y="36576"/>
                </a:cubicBezTo>
                <a:cubicBezTo>
                  <a:pt x="18279472" y="68374"/>
                  <a:pt x="18111184" y="83044"/>
                  <a:pt x="17877190" y="36576"/>
                </a:cubicBezTo>
                <a:cubicBezTo>
                  <a:pt x="17623844" y="-14770"/>
                  <a:pt x="17563429" y="32854"/>
                  <a:pt x="17416018" y="36576"/>
                </a:cubicBezTo>
                <a:cubicBezTo>
                  <a:pt x="17208881" y="116180"/>
                  <a:pt x="16726361" y="92554"/>
                  <a:pt x="16303780" y="36576"/>
                </a:cubicBezTo>
                <a:cubicBezTo>
                  <a:pt x="15824355" y="86281"/>
                  <a:pt x="15775550" y="73642"/>
                  <a:pt x="15625586" y="36576"/>
                </a:cubicBezTo>
                <a:cubicBezTo>
                  <a:pt x="15473474" y="4837"/>
                  <a:pt x="15461849" y="28367"/>
                  <a:pt x="15381436" y="36576"/>
                </a:cubicBezTo>
                <a:cubicBezTo>
                  <a:pt x="15306642" y="27231"/>
                  <a:pt x="14602000" y="-27331"/>
                  <a:pt x="14269198" y="36576"/>
                </a:cubicBezTo>
                <a:cubicBezTo>
                  <a:pt x="13965980" y="73191"/>
                  <a:pt x="14085621" y="36150"/>
                  <a:pt x="14025049" y="36576"/>
                </a:cubicBezTo>
                <a:cubicBezTo>
                  <a:pt x="13967684" y="39107"/>
                  <a:pt x="13894160" y="33836"/>
                  <a:pt x="13780899" y="36576"/>
                </a:cubicBezTo>
                <a:cubicBezTo>
                  <a:pt x="13694550" y="34225"/>
                  <a:pt x="13423153" y="9155"/>
                  <a:pt x="13102705" y="36576"/>
                </a:cubicBezTo>
                <a:cubicBezTo>
                  <a:pt x="12744802" y="40612"/>
                  <a:pt x="12414776" y="73246"/>
                  <a:pt x="12207489" y="36576"/>
                </a:cubicBezTo>
                <a:cubicBezTo>
                  <a:pt x="11990763" y="40016"/>
                  <a:pt x="11388442" y="3264"/>
                  <a:pt x="11095251" y="36576"/>
                </a:cubicBezTo>
                <a:cubicBezTo>
                  <a:pt x="10856538" y="49012"/>
                  <a:pt x="10909371" y="42745"/>
                  <a:pt x="10851102" y="36576"/>
                </a:cubicBezTo>
                <a:cubicBezTo>
                  <a:pt x="10795405" y="29049"/>
                  <a:pt x="10835386" y="36906"/>
                  <a:pt x="10823974" y="36576"/>
                </a:cubicBezTo>
                <a:cubicBezTo>
                  <a:pt x="10884368" y="48221"/>
                  <a:pt x="10020938" y="63789"/>
                  <a:pt x="9711736" y="36576"/>
                </a:cubicBezTo>
                <a:cubicBezTo>
                  <a:pt x="9387907" y="27329"/>
                  <a:pt x="9578154" y="42922"/>
                  <a:pt x="9467586" y="36576"/>
                </a:cubicBezTo>
                <a:cubicBezTo>
                  <a:pt x="9373045" y="28509"/>
                  <a:pt x="9451431" y="35084"/>
                  <a:pt x="9440458" y="36576"/>
                </a:cubicBezTo>
                <a:cubicBezTo>
                  <a:pt x="9469251" y="115003"/>
                  <a:pt x="9028607" y="38343"/>
                  <a:pt x="8545242" y="36576"/>
                </a:cubicBezTo>
                <a:cubicBezTo>
                  <a:pt x="8152292" y="32460"/>
                  <a:pt x="8525711" y="35582"/>
                  <a:pt x="8518115" y="36576"/>
                </a:cubicBezTo>
                <a:cubicBezTo>
                  <a:pt x="8547567" y="53553"/>
                  <a:pt x="7782464" y="-23884"/>
                  <a:pt x="7405877" y="36576"/>
                </a:cubicBezTo>
                <a:cubicBezTo>
                  <a:pt x="7115220" y="59463"/>
                  <a:pt x="6928933" y="22517"/>
                  <a:pt x="6727683" y="36576"/>
                </a:cubicBezTo>
                <a:cubicBezTo>
                  <a:pt x="6524141" y="36159"/>
                  <a:pt x="6492180" y="26335"/>
                  <a:pt x="6266511" y="36576"/>
                </a:cubicBezTo>
                <a:cubicBezTo>
                  <a:pt x="6039850" y="49574"/>
                  <a:pt x="6249492" y="35762"/>
                  <a:pt x="6239383" y="36576"/>
                </a:cubicBezTo>
                <a:cubicBezTo>
                  <a:pt x="6229082" y="35843"/>
                  <a:pt x="6224362" y="37750"/>
                  <a:pt x="6212256" y="36576"/>
                </a:cubicBezTo>
                <a:cubicBezTo>
                  <a:pt x="6229402" y="53454"/>
                  <a:pt x="5924543" y="34428"/>
                  <a:pt x="5534062" y="36576"/>
                </a:cubicBezTo>
                <a:cubicBezTo>
                  <a:pt x="5225335" y="42497"/>
                  <a:pt x="5039910" y="92475"/>
                  <a:pt x="4638846" y="36576"/>
                </a:cubicBezTo>
                <a:cubicBezTo>
                  <a:pt x="4273469" y="7537"/>
                  <a:pt x="4261218" y="15848"/>
                  <a:pt x="3960652" y="36576"/>
                </a:cubicBezTo>
                <a:cubicBezTo>
                  <a:pt x="3656831" y="52456"/>
                  <a:pt x="3329918" y="25933"/>
                  <a:pt x="3065436" y="36576"/>
                </a:cubicBezTo>
                <a:cubicBezTo>
                  <a:pt x="2776114" y="39436"/>
                  <a:pt x="2636924" y="80718"/>
                  <a:pt x="2170220" y="36576"/>
                </a:cubicBezTo>
                <a:cubicBezTo>
                  <a:pt x="1739518" y="15837"/>
                  <a:pt x="1917650" y="16891"/>
                  <a:pt x="1709048" y="36576"/>
                </a:cubicBezTo>
                <a:cubicBezTo>
                  <a:pt x="1515802" y="40338"/>
                  <a:pt x="1416988" y="61008"/>
                  <a:pt x="1247877" y="36576"/>
                </a:cubicBezTo>
                <a:cubicBezTo>
                  <a:pt x="1061209" y="34358"/>
                  <a:pt x="918787" y="31950"/>
                  <a:pt x="786705" y="36576"/>
                </a:cubicBezTo>
                <a:cubicBezTo>
                  <a:pt x="699928" y="32435"/>
                  <a:pt x="177716" y="14049"/>
                  <a:pt x="0" y="36576"/>
                </a:cubicBezTo>
                <a:cubicBezTo>
                  <a:pt x="-858" y="20779"/>
                  <a:pt x="996" y="905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21702203"/>
                      <a:gd name="connsiteY0" fmla="*/ 0 h 36576"/>
                      <a:gd name="connsiteX1" fmla="*/ 1112238 w 21702203"/>
                      <a:gd name="connsiteY1" fmla="*/ 0 h 36576"/>
                      <a:gd name="connsiteX2" fmla="*/ 1790432 w 21702203"/>
                      <a:gd name="connsiteY2" fmla="*/ 0 h 36576"/>
                      <a:gd name="connsiteX3" fmla="*/ 2034582 w 21702203"/>
                      <a:gd name="connsiteY3" fmla="*/ 0 h 36576"/>
                      <a:gd name="connsiteX4" fmla="*/ 2278731 w 21702203"/>
                      <a:gd name="connsiteY4" fmla="*/ 0 h 36576"/>
                      <a:gd name="connsiteX5" fmla="*/ 2522881 w 21702203"/>
                      <a:gd name="connsiteY5" fmla="*/ 0 h 36576"/>
                      <a:gd name="connsiteX6" fmla="*/ 2767031 w 21702203"/>
                      <a:gd name="connsiteY6" fmla="*/ 0 h 36576"/>
                      <a:gd name="connsiteX7" fmla="*/ 3228203 w 21702203"/>
                      <a:gd name="connsiteY7" fmla="*/ 0 h 36576"/>
                      <a:gd name="connsiteX8" fmla="*/ 3472352 w 21702203"/>
                      <a:gd name="connsiteY8" fmla="*/ 0 h 36576"/>
                      <a:gd name="connsiteX9" fmla="*/ 3933524 w 21702203"/>
                      <a:gd name="connsiteY9" fmla="*/ 0 h 36576"/>
                      <a:gd name="connsiteX10" fmla="*/ 4828740 w 21702203"/>
                      <a:gd name="connsiteY10" fmla="*/ 0 h 36576"/>
                      <a:gd name="connsiteX11" fmla="*/ 5072890 w 21702203"/>
                      <a:gd name="connsiteY11" fmla="*/ 0 h 36576"/>
                      <a:gd name="connsiteX12" fmla="*/ 5100018 w 21702203"/>
                      <a:gd name="connsiteY12" fmla="*/ 0 h 36576"/>
                      <a:gd name="connsiteX13" fmla="*/ 6212256 w 21702203"/>
                      <a:gd name="connsiteY13" fmla="*/ 0 h 36576"/>
                      <a:gd name="connsiteX14" fmla="*/ 6239383 w 21702203"/>
                      <a:gd name="connsiteY14" fmla="*/ 0 h 36576"/>
                      <a:gd name="connsiteX15" fmla="*/ 6917577 w 21702203"/>
                      <a:gd name="connsiteY15" fmla="*/ 0 h 36576"/>
                      <a:gd name="connsiteX16" fmla="*/ 6944705 w 21702203"/>
                      <a:gd name="connsiteY16" fmla="*/ 0 h 36576"/>
                      <a:gd name="connsiteX17" fmla="*/ 7839921 w 21702203"/>
                      <a:gd name="connsiteY17" fmla="*/ 0 h 36576"/>
                      <a:gd name="connsiteX18" fmla="*/ 8518115 w 21702203"/>
                      <a:gd name="connsiteY18" fmla="*/ 0 h 36576"/>
                      <a:gd name="connsiteX19" fmla="*/ 9413331 w 21702203"/>
                      <a:gd name="connsiteY19" fmla="*/ 0 h 36576"/>
                      <a:gd name="connsiteX20" fmla="*/ 10091524 w 21702203"/>
                      <a:gd name="connsiteY20" fmla="*/ 0 h 36576"/>
                      <a:gd name="connsiteX21" fmla="*/ 10986740 w 21702203"/>
                      <a:gd name="connsiteY21" fmla="*/ 0 h 36576"/>
                      <a:gd name="connsiteX22" fmla="*/ 11881956 w 21702203"/>
                      <a:gd name="connsiteY22" fmla="*/ 0 h 36576"/>
                      <a:gd name="connsiteX23" fmla="*/ 12994194 w 21702203"/>
                      <a:gd name="connsiteY23" fmla="*/ 0 h 36576"/>
                      <a:gd name="connsiteX24" fmla="*/ 13021322 w 21702203"/>
                      <a:gd name="connsiteY24" fmla="*/ 0 h 36576"/>
                      <a:gd name="connsiteX25" fmla="*/ 13048450 w 21702203"/>
                      <a:gd name="connsiteY25" fmla="*/ 0 h 36576"/>
                      <a:gd name="connsiteX26" fmla="*/ 14160687 w 21702203"/>
                      <a:gd name="connsiteY26" fmla="*/ 0 h 36576"/>
                      <a:gd name="connsiteX27" fmla="*/ 14621859 w 21702203"/>
                      <a:gd name="connsiteY27" fmla="*/ 0 h 36576"/>
                      <a:gd name="connsiteX28" fmla="*/ 15734097 w 21702203"/>
                      <a:gd name="connsiteY28" fmla="*/ 0 h 36576"/>
                      <a:gd name="connsiteX29" fmla="*/ 16195269 w 21702203"/>
                      <a:gd name="connsiteY29" fmla="*/ 0 h 36576"/>
                      <a:gd name="connsiteX30" fmla="*/ 17090485 w 21702203"/>
                      <a:gd name="connsiteY30" fmla="*/ 0 h 36576"/>
                      <a:gd name="connsiteX31" fmla="*/ 17334635 w 21702203"/>
                      <a:gd name="connsiteY31" fmla="*/ 0 h 36576"/>
                      <a:gd name="connsiteX32" fmla="*/ 18012828 w 21702203"/>
                      <a:gd name="connsiteY32" fmla="*/ 0 h 36576"/>
                      <a:gd name="connsiteX33" fmla="*/ 18691022 w 21702203"/>
                      <a:gd name="connsiteY33" fmla="*/ 0 h 36576"/>
                      <a:gd name="connsiteX34" fmla="*/ 19152194 w 21702203"/>
                      <a:gd name="connsiteY34" fmla="*/ 0 h 36576"/>
                      <a:gd name="connsiteX35" fmla="*/ 19613366 w 21702203"/>
                      <a:gd name="connsiteY35" fmla="*/ 0 h 36576"/>
                      <a:gd name="connsiteX36" fmla="*/ 19640494 w 21702203"/>
                      <a:gd name="connsiteY36" fmla="*/ 0 h 36576"/>
                      <a:gd name="connsiteX37" fmla="*/ 19667621 w 21702203"/>
                      <a:gd name="connsiteY37" fmla="*/ 0 h 36576"/>
                      <a:gd name="connsiteX38" fmla="*/ 19694749 w 21702203"/>
                      <a:gd name="connsiteY38" fmla="*/ 0 h 36576"/>
                      <a:gd name="connsiteX39" fmla="*/ 19721877 w 21702203"/>
                      <a:gd name="connsiteY39" fmla="*/ 0 h 36576"/>
                      <a:gd name="connsiteX40" fmla="*/ 19749005 w 21702203"/>
                      <a:gd name="connsiteY40" fmla="*/ 0 h 36576"/>
                      <a:gd name="connsiteX41" fmla="*/ 20210177 w 21702203"/>
                      <a:gd name="connsiteY41" fmla="*/ 0 h 36576"/>
                      <a:gd name="connsiteX42" fmla="*/ 20237304 w 21702203"/>
                      <a:gd name="connsiteY42" fmla="*/ 0 h 36576"/>
                      <a:gd name="connsiteX43" fmla="*/ 21702203 w 21702203"/>
                      <a:gd name="connsiteY43" fmla="*/ 0 h 36576"/>
                      <a:gd name="connsiteX44" fmla="*/ 21702203 w 21702203"/>
                      <a:gd name="connsiteY44" fmla="*/ 36576 h 36576"/>
                      <a:gd name="connsiteX45" fmla="*/ 20806987 w 21702203"/>
                      <a:gd name="connsiteY45" fmla="*/ 36576 h 36576"/>
                      <a:gd name="connsiteX46" fmla="*/ 20128793 w 21702203"/>
                      <a:gd name="connsiteY46" fmla="*/ 36576 h 36576"/>
                      <a:gd name="connsiteX47" fmla="*/ 19884643 w 21702203"/>
                      <a:gd name="connsiteY47" fmla="*/ 36576 h 36576"/>
                      <a:gd name="connsiteX48" fmla="*/ 18772406 w 21702203"/>
                      <a:gd name="connsiteY48" fmla="*/ 36576 h 36576"/>
                      <a:gd name="connsiteX49" fmla="*/ 17877190 w 21702203"/>
                      <a:gd name="connsiteY49" fmla="*/ 36576 h 36576"/>
                      <a:gd name="connsiteX50" fmla="*/ 17416018 w 21702203"/>
                      <a:gd name="connsiteY50" fmla="*/ 36576 h 36576"/>
                      <a:gd name="connsiteX51" fmla="*/ 16303780 w 21702203"/>
                      <a:gd name="connsiteY51" fmla="*/ 36576 h 36576"/>
                      <a:gd name="connsiteX52" fmla="*/ 15625586 w 21702203"/>
                      <a:gd name="connsiteY52" fmla="*/ 36576 h 36576"/>
                      <a:gd name="connsiteX53" fmla="*/ 15381436 w 21702203"/>
                      <a:gd name="connsiteY53" fmla="*/ 36576 h 36576"/>
                      <a:gd name="connsiteX54" fmla="*/ 14269198 w 21702203"/>
                      <a:gd name="connsiteY54" fmla="*/ 36576 h 36576"/>
                      <a:gd name="connsiteX55" fmla="*/ 14025049 w 21702203"/>
                      <a:gd name="connsiteY55" fmla="*/ 36576 h 36576"/>
                      <a:gd name="connsiteX56" fmla="*/ 13780899 w 21702203"/>
                      <a:gd name="connsiteY56" fmla="*/ 36576 h 36576"/>
                      <a:gd name="connsiteX57" fmla="*/ 13102705 w 21702203"/>
                      <a:gd name="connsiteY57" fmla="*/ 36576 h 36576"/>
                      <a:gd name="connsiteX58" fmla="*/ 12207489 w 21702203"/>
                      <a:gd name="connsiteY58" fmla="*/ 36576 h 36576"/>
                      <a:gd name="connsiteX59" fmla="*/ 11095251 w 21702203"/>
                      <a:gd name="connsiteY59" fmla="*/ 36576 h 36576"/>
                      <a:gd name="connsiteX60" fmla="*/ 10851102 w 21702203"/>
                      <a:gd name="connsiteY60" fmla="*/ 36576 h 36576"/>
                      <a:gd name="connsiteX61" fmla="*/ 10823974 w 21702203"/>
                      <a:gd name="connsiteY61" fmla="*/ 36576 h 36576"/>
                      <a:gd name="connsiteX62" fmla="*/ 9711736 w 21702203"/>
                      <a:gd name="connsiteY62" fmla="*/ 36576 h 36576"/>
                      <a:gd name="connsiteX63" fmla="*/ 9467586 w 21702203"/>
                      <a:gd name="connsiteY63" fmla="*/ 36576 h 36576"/>
                      <a:gd name="connsiteX64" fmla="*/ 9440458 w 21702203"/>
                      <a:gd name="connsiteY64" fmla="*/ 36576 h 36576"/>
                      <a:gd name="connsiteX65" fmla="*/ 8545242 w 21702203"/>
                      <a:gd name="connsiteY65" fmla="*/ 36576 h 36576"/>
                      <a:gd name="connsiteX66" fmla="*/ 8518115 w 21702203"/>
                      <a:gd name="connsiteY66" fmla="*/ 36576 h 36576"/>
                      <a:gd name="connsiteX67" fmla="*/ 7405877 w 21702203"/>
                      <a:gd name="connsiteY67" fmla="*/ 36576 h 36576"/>
                      <a:gd name="connsiteX68" fmla="*/ 6727683 w 21702203"/>
                      <a:gd name="connsiteY68" fmla="*/ 36576 h 36576"/>
                      <a:gd name="connsiteX69" fmla="*/ 6266511 w 21702203"/>
                      <a:gd name="connsiteY69" fmla="*/ 36576 h 36576"/>
                      <a:gd name="connsiteX70" fmla="*/ 6239383 w 21702203"/>
                      <a:gd name="connsiteY70" fmla="*/ 36576 h 36576"/>
                      <a:gd name="connsiteX71" fmla="*/ 6212256 w 21702203"/>
                      <a:gd name="connsiteY71" fmla="*/ 36576 h 36576"/>
                      <a:gd name="connsiteX72" fmla="*/ 5534062 w 21702203"/>
                      <a:gd name="connsiteY72" fmla="*/ 36576 h 36576"/>
                      <a:gd name="connsiteX73" fmla="*/ 4638846 w 21702203"/>
                      <a:gd name="connsiteY73" fmla="*/ 36576 h 36576"/>
                      <a:gd name="connsiteX74" fmla="*/ 3960652 w 21702203"/>
                      <a:gd name="connsiteY74" fmla="*/ 36576 h 36576"/>
                      <a:gd name="connsiteX75" fmla="*/ 3065436 w 21702203"/>
                      <a:gd name="connsiteY75" fmla="*/ 36576 h 36576"/>
                      <a:gd name="connsiteX76" fmla="*/ 2170220 w 21702203"/>
                      <a:gd name="connsiteY76" fmla="*/ 36576 h 36576"/>
                      <a:gd name="connsiteX77" fmla="*/ 1709048 w 21702203"/>
                      <a:gd name="connsiteY77" fmla="*/ 36576 h 36576"/>
                      <a:gd name="connsiteX78" fmla="*/ 1247877 w 21702203"/>
                      <a:gd name="connsiteY78" fmla="*/ 36576 h 36576"/>
                      <a:gd name="connsiteX79" fmla="*/ 786705 w 21702203"/>
                      <a:gd name="connsiteY79" fmla="*/ 36576 h 36576"/>
                      <a:gd name="connsiteX80" fmla="*/ 0 w 21702203"/>
                      <a:gd name="connsiteY80" fmla="*/ 36576 h 36576"/>
                      <a:gd name="connsiteX81" fmla="*/ 0 w 21702203"/>
                      <a:gd name="connsiteY81"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1702203" h="36576" fill="none" extrusionOk="0">
                        <a:moveTo>
                          <a:pt x="0" y="0"/>
                        </a:moveTo>
                        <a:cubicBezTo>
                          <a:pt x="255605" y="37813"/>
                          <a:pt x="850047" y="6862"/>
                          <a:pt x="1112238" y="0"/>
                        </a:cubicBezTo>
                        <a:cubicBezTo>
                          <a:pt x="1374429" y="-6862"/>
                          <a:pt x="1610783" y="-25141"/>
                          <a:pt x="1790432" y="0"/>
                        </a:cubicBezTo>
                        <a:cubicBezTo>
                          <a:pt x="1970081" y="25141"/>
                          <a:pt x="1968109" y="1862"/>
                          <a:pt x="2034582" y="0"/>
                        </a:cubicBezTo>
                        <a:cubicBezTo>
                          <a:pt x="2101055" y="-1862"/>
                          <a:pt x="2187932" y="6247"/>
                          <a:pt x="2278731" y="0"/>
                        </a:cubicBezTo>
                        <a:cubicBezTo>
                          <a:pt x="2369530" y="-6247"/>
                          <a:pt x="2461742" y="5813"/>
                          <a:pt x="2522881" y="0"/>
                        </a:cubicBezTo>
                        <a:cubicBezTo>
                          <a:pt x="2584020" y="-5813"/>
                          <a:pt x="2700792" y="9008"/>
                          <a:pt x="2767031" y="0"/>
                        </a:cubicBezTo>
                        <a:cubicBezTo>
                          <a:pt x="2833270" y="-9008"/>
                          <a:pt x="3045481" y="-20247"/>
                          <a:pt x="3228203" y="0"/>
                        </a:cubicBezTo>
                        <a:cubicBezTo>
                          <a:pt x="3410925" y="20247"/>
                          <a:pt x="3372774" y="7360"/>
                          <a:pt x="3472352" y="0"/>
                        </a:cubicBezTo>
                        <a:cubicBezTo>
                          <a:pt x="3571930" y="-7360"/>
                          <a:pt x="3772275" y="-7266"/>
                          <a:pt x="3933524" y="0"/>
                        </a:cubicBezTo>
                        <a:cubicBezTo>
                          <a:pt x="4094773" y="7266"/>
                          <a:pt x="4508060" y="4128"/>
                          <a:pt x="4828740" y="0"/>
                        </a:cubicBezTo>
                        <a:cubicBezTo>
                          <a:pt x="5149420" y="-4128"/>
                          <a:pt x="5012910" y="-3506"/>
                          <a:pt x="5072890" y="0"/>
                        </a:cubicBezTo>
                        <a:cubicBezTo>
                          <a:pt x="5132870" y="3506"/>
                          <a:pt x="5090449" y="1202"/>
                          <a:pt x="5100018" y="0"/>
                        </a:cubicBezTo>
                        <a:cubicBezTo>
                          <a:pt x="5109587" y="-1202"/>
                          <a:pt x="5786730" y="-21161"/>
                          <a:pt x="6212256" y="0"/>
                        </a:cubicBezTo>
                        <a:cubicBezTo>
                          <a:pt x="6637782" y="21161"/>
                          <a:pt x="6231660" y="-583"/>
                          <a:pt x="6239383" y="0"/>
                        </a:cubicBezTo>
                        <a:cubicBezTo>
                          <a:pt x="6247106" y="583"/>
                          <a:pt x="6752406" y="-9924"/>
                          <a:pt x="6917577" y="0"/>
                        </a:cubicBezTo>
                        <a:cubicBezTo>
                          <a:pt x="7082748" y="9924"/>
                          <a:pt x="6937720" y="259"/>
                          <a:pt x="6944705" y="0"/>
                        </a:cubicBezTo>
                        <a:cubicBezTo>
                          <a:pt x="6951690" y="-259"/>
                          <a:pt x="7410220" y="-35909"/>
                          <a:pt x="7839921" y="0"/>
                        </a:cubicBezTo>
                        <a:cubicBezTo>
                          <a:pt x="8269622" y="35909"/>
                          <a:pt x="8317511" y="-33718"/>
                          <a:pt x="8518115" y="0"/>
                        </a:cubicBezTo>
                        <a:cubicBezTo>
                          <a:pt x="8718719" y="33718"/>
                          <a:pt x="9166097" y="-21033"/>
                          <a:pt x="9413331" y="0"/>
                        </a:cubicBezTo>
                        <a:cubicBezTo>
                          <a:pt x="9660565" y="21033"/>
                          <a:pt x="9817043" y="29507"/>
                          <a:pt x="10091524" y="0"/>
                        </a:cubicBezTo>
                        <a:cubicBezTo>
                          <a:pt x="10366005" y="-29507"/>
                          <a:pt x="10748358" y="28351"/>
                          <a:pt x="10986740" y="0"/>
                        </a:cubicBezTo>
                        <a:cubicBezTo>
                          <a:pt x="11225122" y="-28351"/>
                          <a:pt x="11569837" y="-1510"/>
                          <a:pt x="11881956" y="0"/>
                        </a:cubicBezTo>
                        <a:cubicBezTo>
                          <a:pt x="12194075" y="1510"/>
                          <a:pt x="12730979" y="-19916"/>
                          <a:pt x="12994194" y="0"/>
                        </a:cubicBezTo>
                        <a:cubicBezTo>
                          <a:pt x="13257409" y="19916"/>
                          <a:pt x="13013557" y="1258"/>
                          <a:pt x="13021322" y="0"/>
                        </a:cubicBezTo>
                        <a:cubicBezTo>
                          <a:pt x="13029087" y="-1258"/>
                          <a:pt x="13036717" y="-180"/>
                          <a:pt x="13048450" y="0"/>
                        </a:cubicBezTo>
                        <a:cubicBezTo>
                          <a:pt x="13060183" y="180"/>
                          <a:pt x="13606452" y="23748"/>
                          <a:pt x="14160687" y="0"/>
                        </a:cubicBezTo>
                        <a:cubicBezTo>
                          <a:pt x="14714922" y="-23748"/>
                          <a:pt x="14460908" y="-16889"/>
                          <a:pt x="14621859" y="0"/>
                        </a:cubicBezTo>
                        <a:cubicBezTo>
                          <a:pt x="14782810" y="16889"/>
                          <a:pt x="15411517" y="-30580"/>
                          <a:pt x="15734097" y="0"/>
                        </a:cubicBezTo>
                        <a:cubicBezTo>
                          <a:pt x="16056677" y="30580"/>
                          <a:pt x="16054612" y="-7346"/>
                          <a:pt x="16195269" y="0"/>
                        </a:cubicBezTo>
                        <a:cubicBezTo>
                          <a:pt x="16335926" y="7346"/>
                          <a:pt x="16776126" y="-7466"/>
                          <a:pt x="17090485" y="0"/>
                        </a:cubicBezTo>
                        <a:cubicBezTo>
                          <a:pt x="17404844" y="7466"/>
                          <a:pt x="17247111" y="333"/>
                          <a:pt x="17334635" y="0"/>
                        </a:cubicBezTo>
                        <a:cubicBezTo>
                          <a:pt x="17422159" y="-333"/>
                          <a:pt x="17813498" y="29891"/>
                          <a:pt x="18012828" y="0"/>
                        </a:cubicBezTo>
                        <a:cubicBezTo>
                          <a:pt x="18212158" y="-29891"/>
                          <a:pt x="18399799" y="33033"/>
                          <a:pt x="18691022" y="0"/>
                        </a:cubicBezTo>
                        <a:cubicBezTo>
                          <a:pt x="18982245" y="-33033"/>
                          <a:pt x="18953744" y="10950"/>
                          <a:pt x="19152194" y="0"/>
                        </a:cubicBezTo>
                        <a:cubicBezTo>
                          <a:pt x="19350644" y="-10950"/>
                          <a:pt x="19488484" y="-15100"/>
                          <a:pt x="19613366" y="0"/>
                        </a:cubicBezTo>
                        <a:cubicBezTo>
                          <a:pt x="19738248" y="15100"/>
                          <a:pt x="19628119" y="119"/>
                          <a:pt x="19640494" y="0"/>
                        </a:cubicBezTo>
                        <a:cubicBezTo>
                          <a:pt x="19652869" y="-119"/>
                          <a:pt x="19659660" y="1257"/>
                          <a:pt x="19667621" y="0"/>
                        </a:cubicBezTo>
                        <a:cubicBezTo>
                          <a:pt x="19675582" y="-1257"/>
                          <a:pt x="19681530" y="-259"/>
                          <a:pt x="19694749" y="0"/>
                        </a:cubicBezTo>
                        <a:cubicBezTo>
                          <a:pt x="19707968" y="259"/>
                          <a:pt x="19712174" y="1092"/>
                          <a:pt x="19721877" y="0"/>
                        </a:cubicBezTo>
                        <a:cubicBezTo>
                          <a:pt x="19731580" y="-1092"/>
                          <a:pt x="19737017" y="441"/>
                          <a:pt x="19749005" y="0"/>
                        </a:cubicBezTo>
                        <a:cubicBezTo>
                          <a:pt x="19760993" y="-441"/>
                          <a:pt x="20033049" y="-6228"/>
                          <a:pt x="20210177" y="0"/>
                        </a:cubicBezTo>
                        <a:cubicBezTo>
                          <a:pt x="20387305" y="6228"/>
                          <a:pt x="20228571" y="547"/>
                          <a:pt x="20237304" y="0"/>
                        </a:cubicBezTo>
                        <a:cubicBezTo>
                          <a:pt x="20246037" y="-547"/>
                          <a:pt x="21224446" y="45290"/>
                          <a:pt x="21702203" y="0"/>
                        </a:cubicBezTo>
                        <a:cubicBezTo>
                          <a:pt x="21701550" y="13956"/>
                          <a:pt x="21703772" y="23769"/>
                          <a:pt x="21702203" y="36576"/>
                        </a:cubicBezTo>
                        <a:cubicBezTo>
                          <a:pt x="21397124" y="46244"/>
                          <a:pt x="21046211" y="-4675"/>
                          <a:pt x="20806987" y="36576"/>
                        </a:cubicBezTo>
                        <a:cubicBezTo>
                          <a:pt x="20567763" y="77827"/>
                          <a:pt x="20284312" y="56944"/>
                          <a:pt x="20128793" y="36576"/>
                        </a:cubicBezTo>
                        <a:cubicBezTo>
                          <a:pt x="19973274" y="16208"/>
                          <a:pt x="19990132" y="39401"/>
                          <a:pt x="19884643" y="36576"/>
                        </a:cubicBezTo>
                        <a:cubicBezTo>
                          <a:pt x="19779154" y="33752"/>
                          <a:pt x="19258455" y="4120"/>
                          <a:pt x="18772406" y="36576"/>
                        </a:cubicBezTo>
                        <a:cubicBezTo>
                          <a:pt x="18286357" y="69032"/>
                          <a:pt x="18122203" y="78217"/>
                          <a:pt x="17877190" y="36576"/>
                        </a:cubicBezTo>
                        <a:cubicBezTo>
                          <a:pt x="17632177" y="-5065"/>
                          <a:pt x="17562460" y="45125"/>
                          <a:pt x="17416018" y="36576"/>
                        </a:cubicBezTo>
                        <a:cubicBezTo>
                          <a:pt x="17269576" y="28027"/>
                          <a:pt x="16767150" y="-9272"/>
                          <a:pt x="16303780" y="36576"/>
                        </a:cubicBezTo>
                        <a:cubicBezTo>
                          <a:pt x="15840410" y="82424"/>
                          <a:pt x="15773331" y="67557"/>
                          <a:pt x="15625586" y="36576"/>
                        </a:cubicBezTo>
                        <a:cubicBezTo>
                          <a:pt x="15477841" y="5595"/>
                          <a:pt x="15462093" y="34698"/>
                          <a:pt x="15381436" y="36576"/>
                        </a:cubicBezTo>
                        <a:cubicBezTo>
                          <a:pt x="15300779" y="38455"/>
                          <a:pt x="14582315" y="-6857"/>
                          <a:pt x="14269198" y="36576"/>
                        </a:cubicBezTo>
                        <a:cubicBezTo>
                          <a:pt x="13956081" y="80009"/>
                          <a:pt x="14083156" y="38235"/>
                          <a:pt x="14025049" y="36576"/>
                        </a:cubicBezTo>
                        <a:cubicBezTo>
                          <a:pt x="13966942" y="34917"/>
                          <a:pt x="13887398" y="40167"/>
                          <a:pt x="13780899" y="36576"/>
                        </a:cubicBezTo>
                        <a:cubicBezTo>
                          <a:pt x="13674400" y="32986"/>
                          <a:pt x="13425352" y="36411"/>
                          <a:pt x="13102705" y="36576"/>
                        </a:cubicBezTo>
                        <a:cubicBezTo>
                          <a:pt x="12780058" y="36741"/>
                          <a:pt x="12410095" y="67542"/>
                          <a:pt x="12207489" y="36576"/>
                        </a:cubicBezTo>
                        <a:cubicBezTo>
                          <a:pt x="12004883" y="5610"/>
                          <a:pt x="11334815" y="22098"/>
                          <a:pt x="11095251" y="36576"/>
                        </a:cubicBezTo>
                        <a:cubicBezTo>
                          <a:pt x="10855687" y="51054"/>
                          <a:pt x="10908039" y="42157"/>
                          <a:pt x="10851102" y="36576"/>
                        </a:cubicBezTo>
                        <a:cubicBezTo>
                          <a:pt x="10794165" y="30995"/>
                          <a:pt x="10833684" y="37474"/>
                          <a:pt x="10823974" y="36576"/>
                        </a:cubicBezTo>
                        <a:cubicBezTo>
                          <a:pt x="10814264" y="35678"/>
                          <a:pt x="10019045" y="39617"/>
                          <a:pt x="9711736" y="36576"/>
                        </a:cubicBezTo>
                        <a:cubicBezTo>
                          <a:pt x="9404427" y="33535"/>
                          <a:pt x="9562111" y="43979"/>
                          <a:pt x="9467586" y="36576"/>
                        </a:cubicBezTo>
                        <a:cubicBezTo>
                          <a:pt x="9373061" y="29174"/>
                          <a:pt x="9450355" y="35865"/>
                          <a:pt x="9440458" y="36576"/>
                        </a:cubicBezTo>
                        <a:cubicBezTo>
                          <a:pt x="9430561" y="37287"/>
                          <a:pt x="8938570" y="40305"/>
                          <a:pt x="8545242" y="36576"/>
                        </a:cubicBezTo>
                        <a:cubicBezTo>
                          <a:pt x="8151914" y="32847"/>
                          <a:pt x="8525433" y="36233"/>
                          <a:pt x="8518115" y="36576"/>
                        </a:cubicBezTo>
                        <a:cubicBezTo>
                          <a:pt x="8510797" y="36919"/>
                          <a:pt x="7726785" y="24334"/>
                          <a:pt x="7405877" y="36576"/>
                        </a:cubicBezTo>
                        <a:cubicBezTo>
                          <a:pt x="7084969" y="48818"/>
                          <a:pt x="6927777" y="29382"/>
                          <a:pt x="6727683" y="36576"/>
                        </a:cubicBezTo>
                        <a:cubicBezTo>
                          <a:pt x="6527589" y="43770"/>
                          <a:pt x="6491768" y="23242"/>
                          <a:pt x="6266511" y="36576"/>
                        </a:cubicBezTo>
                        <a:cubicBezTo>
                          <a:pt x="6041254" y="49910"/>
                          <a:pt x="6249544" y="37187"/>
                          <a:pt x="6239383" y="36576"/>
                        </a:cubicBezTo>
                        <a:cubicBezTo>
                          <a:pt x="6229222" y="35965"/>
                          <a:pt x="6224652" y="37408"/>
                          <a:pt x="6212256" y="36576"/>
                        </a:cubicBezTo>
                        <a:cubicBezTo>
                          <a:pt x="6199860" y="35744"/>
                          <a:pt x="5869703" y="42327"/>
                          <a:pt x="5534062" y="36576"/>
                        </a:cubicBezTo>
                        <a:cubicBezTo>
                          <a:pt x="5198421" y="30825"/>
                          <a:pt x="5003181" y="68759"/>
                          <a:pt x="4638846" y="36576"/>
                        </a:cubicBezTo>
                        <a:cubicBezTo>
                          <a:pt x="4274511" y="4393"/>
                          <a:pt x="4258024" y="17673"/>
                          <a:pt x="3960652" y="36576"/>
                        </a:cubicBezTo>
                        <a:cubicBezTo>
                          <a:pt x="3663280" y="55479"/>
                          <a:pt x="3351229" y="59738"/>
                          <a:pt x="3065436" y="36576"/>
                        </a:cubicBezTo>
                        <a:cubicBezTo>
                          <a:pt x="2779643" y="13414"/>
                          <a:pt x="2602182" y="51827"/>
                          <a:pt x="2170220" y="36576"/>
                        </a:cubicBezTo>
                        <a:cubicBezTo>
                          <a:pt x="1738258" y="21325"/>
                          <a:pt x="1908072" y="34144"/>
                          <a:pt x="1709048" y="36576"/>
                        </a:cubicBezTo>
                        <a:cubicBezTo>
                          <a:pt x="1510024" y="39008"/>
                          <a:pt x="1424607" y="56387"/>
                          <a:pt x="1247877" y="36576"/>
                        </a:cubicBezTo>
                        <a:cubicBezTo>
                          <a:pt x="1071147" y="16765"/>
                          <a:pt x="899210" y="28343"/>
                          <a:pt x="786705" y="36576"/>
                        </a:cubicBezTo>
                        <a:cubicBezTo>
                          <a:pt x="674200" y="44809"/>
                          <a:pt x="183209" y="22069"/>
                          <a:pt x="0" y="36576"/>
                        </a:cubicBezTo>
                        <a:cubicBezTo>
                          <a:pt x="-280" y="19369"/>
                          <a:pt x="-134" y="7627"/>
                          <a:pt x="0" y="0"/>
                        </a:cubicBezTo>
                        <a:close/>
                      </a:path>
                      <a:path w="21702203" h="36576" stroke="0" extrusionOk="0">
                        <a:moveTo>
                          <a:pt x="0" y="0"/>
                        </a:moveTo>
                        <a:cubicBezTo>
                          <a:pt x="177133" y="5876"/>
                          <a:pt x="266236" y="-14993"/>
                          <a:pt x="461172" y="0"/>
                        </a:cubicBezTo>
                        <a:cubicBezTo>
                          <a:pt x="656108" y="14993"/>
                          <a:pt x="478532" y="1108"/>
                          <a:pt x="488300" y="0"/>
                        </a:cubicBezTo>
                        <a:cubicBezTo>
                          <a:pt x="498068" y="-1108"/>
                          <a:pt x="1205896" y="23814"/>
                          <a:pt x="1600537" y="0"/>
                        </a:cubicBezTo>
                        <a:cubicBezTo>
                          <a:pt x="1995178" y="-23814"/>
                          <a:pt x="1967546" y="13681"/>
                          <a:pt x="2061709" y="0"/>
                        </a:cubicBezTo>
                        <a:cubicBezTo>
                          <a:pt x="2155872" y="-13681"/>
                          <a:pt x="2350922" y="22919"/>
                          <a:pt x="2522881" y="0"/>
                        </a:cubicBezTo>
                        <a:cubicBezTo>
                          <a:pt x="2694840" y="-22919"/>
                          <a:pt x="3221535" y="-22061"/>
                          <a:pt x="3635119" y="0"/>
                        </a:cubicBezTo>
                        <a:cubicBezTo>
                          <a:pt x="4048703" y="22061"/>
                          <a:pt x="3781093" y="11820"/>
                          <a:pt x="3879269" y="0"/>
                        </a:cubicBezTo>
                        <a:cubicBezTo>
                          <a:pt x="3977445" y="-11820"/>
                          <a:pt x="4597591" y="-37354"/>
                          <a:pt x="4991507" y="0"/>
                        </a:cubicBezTo>
                        <a:cubicBezTo>
                          <a:pt x="5385423" y="37354"/>
                          <a:pt x="5756570" y="-15967"/>
                          <a:pt x="6103745" y="0"/>
                        </a:cubicBezTo>
                        <a:cubicBezTo>
                          <a:pt x="6450920" y="15967"/>
                          <a:pt x="6497494" y="-739"/>
                          <a:pt x="6781938" y="0"/>
                        </a:cubicBezTo>
                        <a:cubicBezTo>
                          <a:pt x="7066382" y="739"/>
                          <a:pt x="7429397" y="-3902"/>
                          <a:pt x="7894176" y="0"/>
                        </a:cubicBezTo>
                        <a:cubicBezTo>
                          <a:pt x="8358955" y="3902"/>
                          <a:pt x="8225385" y="13477"/>
                          <a:pt x="8355348" y="0"/>
                        </a:cubicBezTo>
                        <a:cubicBezTo>
                          <a:pt x="8485311" y="-13477"/>
                          <a:pt x="8675200" y="14495"/>
                          <a:pt x="8816520" y="0"/>
                        </a:cubicBezTo>
                        <a:cubicBezTo>
                          <a:pt x="8957840" y="-14495"/>
                          <a:pt x="9333260" y="31914"/>
                          <a:pt x="9711736" y="0"/>
                        </a:cubicBezTo>
                        <a:cubicBezTo>
                          <a:pt x="10090212" y="-31914"/>
                          <a:pt x="10003707" y="-13138"/>
                          <a:pt x="10172908" y="0"/>
                        </a:cubicBezTo>
                        <a:cubicBezTo>
                          <a:pt x="10342109" y="13138"/>
                          <a:pt x="11001240" y="-40178"/>
                          <a:pt x="11285146" y="0"/>
                        </a:cubicBezTo>
                        <a:cubicBezTo>
                          <a:pt x="11569052" y="40178"/>
                          <a:pt x="12011426" y="-28123"/>
                          <a:pt x="12397383" y="0"/>
                        </a:cubicBezTo>
                        <a:cubicBezTo>
                          <a:pt x="12783340" y="28123"/>
                          <a:pt x="12864521" y="-18630"/>
                          <a:pt x="13075577" y="0"/>
                        </a:cubicBezTo>
                        <a:cubicBezTo>
                          <a:pt x="13286633" y="18630"/>
                          <a:pt x="13327890" y="929"/>
                          <a:pt x="13536749" y="0"/>
                        </a:cubicBezTo>
                        <a:cubicBezTo>
                          <a:pt x="13745608" y="-929"/>
                          <a:pt x="13556838" y="127"/>
                          <a:pt x="13563877" y="0"/>
                        </a:cubicBezTo>
                        <a:cubicBezTo>
                          <a:pt x="13570916" y="-127"/>
                          <a:pt x="13739649" y="2117"/>
                          <a:pt x="13808027" y="0"/>
                        </a:cubicBezTo>
                        <a:cubicBezTo>
                          <a:pt x="13876405" y="-2117"/>
                          <a:pt x="13998308" y="1584"/>
                          <a:pt x="14052176" y="0"/>
                        </a:cubicBezTo>
                        <a:cubicBezTo>
                          <a:pt x="14106044" y="-1584"/>
                          <a:pt x="14417754" y="-10844"/>
                          <a:pt x="14513348" y="0"/>
                        </a:cubicBezTo>
                        <a:cubicBezTo>
                          <a:pt x="14608942" y="10844"/>
                          <a:pt x="15171657" y="-36070"/>
                          <a:pt x="15625586" y="0"/>
                        </a:cubicBezTo>
                        <a:cubicBezTo>
                          <a:pt x="16079515" y="36070"/>
                          <a:pt x="15972378" y="32015"/>
                          <a:pt x="16303780" y="0"/>
                        </a:cubicBezTo>
                        <a:cubicBezTo>
                          <a:pt x="16635182" y="-32015"/>
                          <a:pt x="16666545" y="8161"/>
                          <a:pt x="16764952" y="0"/>
                        </a:cubicBezTo>
                        <a:cubicBezTo>
                          <a:pt x="16863359" y="-8161"/>
                          <a:pt x="16782928" y="-557"/>
                          <a:pt x="16792080" y="0"/>
                        </a:cubicBezTo>
                        <a:cubicBezTo>
                          <a:pt x="16801232" y="557"/>
                          <a:pt x="16811384" y="317"/>
                          <a:pt x="16819207" y="0"/>
                        </a:cubicBezTo>
                        <a:cubicBezTo>
                          <a:pt x="16827030" y="-317"/>
                          <a:pt x="17395432" y="-36354"/>
                          <a:pt x="17714423" y="0"/>
                        </a:cubicBezTo>
                        <a:cubicBezTo>
                          <a:pt x="18033414" y="36354"/>
                          <a:pt x="17879404" y="-859"/>
                          <a:pt x="17958573" y="0"/>
                        </a:cubicBezTo>
                        <a:cubicBezTo>
                          <a:pt x="18037742" y="859"/>
                          <a:pt x="18589433" y="-315"/>
                          <a:pt x="19070811" y="0"/>
                        </a:cubicBezTo>
                        <a:cubicBezTo>
                          <a:pt x="19552189" y="315"/>
                          <a:pt x="19349232" y="5514"/>
                          <a:pt x="19531983" y="0"/>
                        </a:cubicBezTo>
                        <a:cubicBezTo>
                          <a:pt x="19714734" y="-5514"/>
                          <a:pt x="19545846" y="-242"/>
                          <a:pt x="19559110" y="0"/>
                        </a:cubicBezTo>
                        <a:cubicBezTo>
                          <a:pt x="19572374" y="242"/>
                          <a:pt x="20041379" y="-16390"/>
                          <a:pt x="20454326" y="0"/>
                        </a:cubicBezTo>
                        <a:cubicBezTo>
                          <a:pt x="20867273" y="16390"/>
                          <a:pt x="20608876" y="7427"/>
                          <a:pt x="20698476" y="0"/>
                        </a:cubicBezTo>
                        <a:cubicBezTo>
                          <a:pt x="20788076" y="-7427"/>
                          <a:pt x="21312875" y="30682"/>
                          <a:pt x="21702203" y="0"/>
                        </a:cubicBezTo>
                        <a:cubicBezTo>
                          <a:pt x="21703852" y="15396"/>
                          <a:pt x="21703479" y="22428"/>
                          <a:pt x="21702203" y="36576"/>
                        </a:cubicBezTo>
                        <a:cubicBezTo>
                          <a:pt x="21633558" y="34443"/>
                          <a:pt x="21541452" y="44770"/>
                          <a:pt x="21458053" y="36576"/>
                        </a:cubicBezTo>
                        <a:cubicBezTo>
                          <a:pt x="21374654" y="28383"/>
                          <a:pt x="21441488" y="35577"/>
                          <a:pt x="21430925" y="36576"/>
                        </a:cubicBezTo>
                        <a:cubicBezTo>
                          <a:pt x="21420362" y="37575"/>
                          <a:pt x="21297230" y="31801"/>
                          <a:pt x="21186776" y="36576"/>
                        </a:cubicBezTo>
                        <a:cubicBezTo>
                          <a:pt x="21076322" y="41351"/>
                          <a:pt x="20874159" y="48828"/>
                          <a:pt x="20725604" y="36576"/>
                        </a:cubicBezTo>
                        <a:cubicBezTo>
                          <a:pt x="20577049" y="24324"/>
                          <a:pt x="20361172" y="58827"/>
                          <a:pt x="20047410" y="36576"/>
                        </a:cubicBezTo>
                        <a:cubicBezTo>
                          <a:pt x="19733648" y="14325"/>
                          <a:pt x="19868635" y="29866"/>
                          <a:pt x="19803260" y="36576"/>
                        </a:cubicBezTo>
                        <a:cubicBezTo>
                          <a:pt x="19737885" y="43287"/>
                          <a:pt x="19173280" y="48281"/>
                          <a:pt x="18691022" y="36576"/>
                        </a:cubicBezTo>
                        <a:cubicBezTo>
                          <a:pt x="18208764" y="24871"/>
                          <a:pt x="18312678" y="23123"/>
                          <a:pt x="18012828" y="36576"/>
                        </a:cubicBezTo>
                        <a:cubicBezTo>
                          <a:pt x="17712978" y="50029"/>
                          <a:pt x="17233762" y="40110"/>
                          <a:pt x="16900591" y="36576"/>
                        </a:cubicBezTo>
                        <a:cubicBezTo>
                          <a:pt x="16567420" y="33042"/>
                          <a:pt x="16396189" y="52402"/>
                          <a:pt x="16005375" y="36576"/>
                        </a:cubicBezTo>
                        <a:cubicBezTo>
                          <a:pt x="15614561" y="20750"/>
                          <a:pt x="15640202" y="49762"/>
                          <a:pt x="15544203" y="36576"/>
                        </a:cubicBezTo>
                        <a:cubicBezTo>
                          <a:pt x="15448204" y="23390"/>
                          <a:pt x="15064622" y="-1058"/>
                          <a:pt x="14648987" y="36576"/>
                        </a:cubicBezTo>
                        <a:cubicBezTo>
                          <a:pt x="14233352" y="74210"/>
                          <a:pt x="14485810" y="44667"/>
                          <a:pt x="14404837" y="36576"/>
                        </a:cubicBezTo>
                        <a:cubicBezTo>
                          <a:pt x="14323864" y="28486"/>
                          <a:pt x="13941058" y="33351"/>
                          <a:pt x="13726643" y="36576"/>
                        </a:cubicBezTo>
                        <a:cubicBezTo>
                          <a:pt x="13512228" y="39801"/>
                          <a:pt x="13711017" y="35737"/>
                          <a:pt x="13699516" y="36576"/>
                        </a:cubicBezTo>
                        <a:cubicBezTo>
                          <a:pt x="13688015" y="37415"/>
                          <a:pt x="13090173" y="62875"/>
                          <a:pt x="12587278" y="36576"/>
                        </a:cubicBezTo>
                        <a:cubicBezTo>
                          <a:pt x="12084383" y="10277"/>
                          <a:pt x="12202506" y="39736"/>
                          <a:pt x="11909084" y="36576"/>
                        </a:cubicBezTo>
                        <a:cubicBezTo>
                          <a:pt x="11615662" y="33416"/>
                          <a:pt x="11312723" y="55485"/>
                          <a:pt x="10796846" y="36576"/>
                        </a:cubicBezTo>
                        <a:cubicBezTo>
                          <a:pt x="10280969" y="17667"/>
                          <a:pt x="10435794" y="33237"/>
                          <a:pt x="10335674" y="36576"/>
                        </a:cubicBezTo>
                        <a:cubicBezTo>
                          <a:pt x="10235554" y="39915"/>
                          <a:pt x="10165769" y="28384"/>
                          <a:pt x="10091524" y="36576"/>
                        </a:cubicBezTo>
                        <a:cubicBezTo>
                          <a:pt x="10017279" y="44769"/>
                          <a:pt x="9694987" y="37158"/>
                          <a:pt x="9413331" y="36576"/>
                        </a:cubicBezTo>
                        <a:cubicBezTo>
                          <a:pt x="9131675" y="35994"/>
                          <a:pt x="8699884" y="13729"/>
                          <a:pt x="8518115" y="36576"/>
                        </a:cubicBezTo>
                        <a:cubicBezTo>
                          <a:pt x="8336346" y="59423"/>
                          <a:pt x="7781730" y="18966"/>
                          <a:pt x="7405877" y="36576"/>
                        </a:cubicBezTo>
                        <a:cubicBezTo>
                          <a:pt x="7030024" y="54186"/>
                          <a:pt x="6938754" y="60241"/>
                          <a:pt x="6510661" y="36576"/>
                        </a:cubicBezTo>
                        <a:cubicBezTo>
                          <a:pt x="6082568" y="12911"/>
                          <a:pt x="5770600" y="39193"/>
                          <a:pt x="5398423" y="36576"/>
                        </a:cubicBezTo>
                        <a:cubicBezTo>
                          <a:pt x="5026246" y="33959"/>
                          <a:pt x="4892200" y="32763"/>
                          <a:pt x="4503207" y="36576"/>
                        </a:cubicBezTo>
                        <a:cubicBezTo>
                          <a:pt x="4114214" y="40389"/>
                          <a:pt x="4327627" y="43114"/>
                          <a:pt x="4259057" y="36576"/>
                        </a:cubicBezTo>
                        <a:cubicBezTo>
                          <a:pt x="4190487" y="30039"/>
                          <a:pt x="3773718" y="48878"/>
                          <a:pt x="3363841" y="36576"/>
                        </a:cubicBezTo>
                        <a:cubicBezTo>
                          <a:pt x="2953964" y="24274"/>
                          <a:pt x="3114656" y="46552"/>
                          <a:pt x="2902670" y="36576"/>
                        </a:cubicBezTo>
                        <a:cubicBezTo>
                          <a:pt x="2690684" y="26600"/>
                          <a:pt x="2729765" y="41169"/>
                          <a:pt x="2658520" y="36576"/>
                        </a:cubicBezTo>
                        <a:cubicBezTo>
                          <a:pt x="2587275" y="31984"/>
                          <a:pt x="2640520" y="35825"/>
                          <a:pt x="2631392" y="36576"/>
                        </a:cubicBezTo>
                        <a:cubicBezTo>
                          <a:pt x="2622264" y="37327"/>
                          <a:pt x="2450299" y="47976"/>
                          <a:pt x="2387242" y="36576"/>
                        </a:cubicBezTo>
                        <a:cubicBezTo>
                          <a:pt x="2324185" y="25177"/>
                          <a:pt x="2224166" y="29342"/>
                          <a:pt x="2143093" y="36576"/>
                        </a:cubicBezTo>
                        <a:cubicBezTo>
                          <a:pt x="2062020" y="43810"/>
                          <a:pt x="1619841" y="56877"/>
                          <a:pt x="1464899" y="36576"/>
                        </a:cubicBezTo>
                        <a:cubicBezTo>
                          <a:pt x="1309957" y="16275"/>
                          <a:pt x="1106050" y="48882"/>
                          <a:pt x="786705" y="36576"/>
                        </a:cubicBezTo>
                        <a:cubicBezTo>
                          <a:pt x="467360" y="24270"/>
                          <a:pt x="273238" y="9414"/>
                          <a:pt x="0" y="36576"/>
                        </a:cubicBezTo>
                        <a:cubicBezTo>
                          <a:pt x="1259" y="23203"/>
                          <a:pt x="-1128" y="814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TextBox 6">
            <a:extLst>
              <a:ext uri="{FF2B5EF4-FFF2-40B4-BE49-F238E27FC236}">
                <a16:creationId xmlns:a16="http://schemas.microsoft.com/office/drawing/2014/main" id="{BEFE0CDC-E2C7-ADC7-421A-76C38E521AAA}"/>
              </a:ext>
            </a:extLst>
          </p:cNvPr>
          <p:cNvSpPr txBox="1"/>
          <p:nvPr/>
        </p:nvSpPr>
        <p:spPr>
          <a:xfrm>
            <a:off x="1675963" y="3858768"/>
            <a:ext cx="21025723" cy="8503920"/>
          </a:xfrm>
          <a:prstGeom prst="rect">
            <a:avLst/>
          </a:prstGeom>
        </p:spPr>
        <p:txBody>
          <a:bodyPr vert="horz" lIns="91440" tIns="45720" rIns="91440" bIns="45720" rtlCol="0">
            <a:noAutofit/>
          </a:bodyPr>
          <a:lstStyle/>
          <a:p>
            <a:pPr defTabSz="914400">
              <a:lnSpc>
                <a:spcPct val="90000"/>
              </a:lnSpc>
              <a:spcAft>
                <a:spcPts val="600"/>
              </a:spcAft>
            </a:pPr>
            <a:br>
              <a:rPr lang="en-US" sz="3200" dirty="0"/>
            </a:br>
            <a:r>
              <a:rPr lang="en-US" sz="3200" dirty="0"/>
              <a:t>During the project, insights were gained from data analysis. </a:t>
            </a:r>
          </a:p>
          <a:p>
            <a:pPr defTabSz="914400">
              <a:lnSpc>
                <a:spcPct val="90000"/>
              </a:lnSpc>
              <a:spcAft>
                <a:spcPts val="600"/>
              </a:spcAft>
            </a:pPr>
            <a:br>
              <a:rPr lang="en-US" sz="3200" dirty="0"/>
            </a:br>
            <a:r>
              <a:rPr lang="en-US" sz="3200" b="1" dirty="0"/>
              <a:t>In Case Study 1</a:t>
            </a:r>
            <a:r>
              <a:rPr lang="en-US" sz="3200" dirty="0"/>
              <a:t>, the review of jobs peaked during business hours in November 2020, highlighting resource allocation opportunities. The 7-day rolling average provided a stable view of throughput trends, aiding in performance monitoring. Language share analysis revealed dominant languages for job reviews, guiding content localization efforts. Duplicate rows detection emphasized the need for data integrity maintenance. </a:t>
            </a:r>
            <a:br>
              <a:rPr lang="en-US" sz="3200" dirty="0"/>
            </a:br>
            <a:br>
              <a:rPr lang="en-US" sz="3200" dirty="0"/>
            </a:br>
            <a:r>
              <a:rPr lang="en-US" sz="3200" b="1" dirty="0"/>
              <a:t>In Case Study 2</a:t>
            </a:r>
            <a:r>
              <a:rPr lang="en-US" sz="3200" dirty="0"/>
              <a:t>, user engagement fluctuated weekly, and varied user growth rates were observed over time. Retention rates for user sign-up cohorts varied, suggesting scope for loyalty improvement.</a:t>
            </a:r>
          </a:p>
          <a:p>
            <a:pPr defTabSz="914400">
              <a:lnSpc>
                <a:spcPct val="90000"/>
              </a:lnSpc>
              <a:spcAft>
                <a:spcPts val="600"/>
              </a:spcAft>
            </a:pPr>
            <a:endParaRPr lang="en-US" sz="3200" dirty="0"/>
          </a:p>
          <a:p>
            <a:pPr defTabSz="914400">
              <a:lnSpc>
                <a:spcPct val="90000"/>
              </a:lnSpc>
              <a:spcAft>
                <a:spcPts val="600"/>
              </a:spcAft>
            </a:pPr>
            <a:r>
              <a:rPr lang="en-US" sz="3200" b="1" dirty="0"/>
              <a:t>Overall Conclusion</a:t>
            </a:r>
            <a:r>
              <a:rPr lang="en-US" sz="3200" dirty="0"/>
              <a:t>: The project provided valuable insights into job review patterns, user engagement, and growth metrics. Key observations include time-based fluctuations in activities, language preferences, and the importance of monitoring long-term trends. Addressing data quality issues and exploring additional metrics would further enrich the analysis. These insights can guide decision-making, enhance user experience, and optimize product strategies for better performance and success.</a:t>
            </a:r>
          </a:p>
        </p:txBody>
      </p:sp>
    </p:spTree>
    <p:extLst>
      <p:ext uri="{BB962C8B-B14F-4D97-AF65-F5344CB8AC3E}">
        <p14:creationId xmlns:p14="http://schemas.microsoft.com/office/powerpoint/2010/main" val="7021416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7" name="Rectangle 58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Right Triangle 58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7148972" y="6671734"/>
            <a:ext cx="6581966" cy="64008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1" name="Rectangle 59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3213" y="1246550"/>
            <a:ext cx="21804427" cy="11215764"/>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9757797" y="1723943"/>
            <a:ext cx="11702374" cy="319445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11900" b="1" i="0" kern="1200" dirty="0">
                <a:solidFill>
                  <a:schemeClr val="tx1"/>
                </a:solidFill>
                <a:effectLst/>
                <a:latin typeface="+mj-lt"/>
                <a:ea typeface="+mj-ea"/>
                <a:cs typeface="+mj-cs"/>
              </a:rPr>
              <a:t>Result</a:t>
            </a:r>
          </a:p>
          <a:p>
            <a:pPr defTabSz="914400">
              <a:lnSpc>
                <a:spcPct val="90000"/>
              </a:lnSpc>
              <a:spcBef>
                <a:spcPct val="0"/>
              </a:spcBef>
              <a:spcAft>
                <a:spcPts val="600"/>
              </a:spcAft>
            </a:pPr>
            <a:endParaRPr lang="en-US" sz="11900" b="1" kern="1200" dirty="0">
              <a:solidFill>
                <a:schemeClr val="tx1"/>
              </a:solidFill>
              <a:latin typeface="+mj-lt"/>
              <a:ea typeface="+mj-ea"/>
              <a:cs typeface="+mj-cs"/>
            </a:endParaRPr>
          </a:p>
        </p:txBody>
      </p:sp>
      <p:pic>
        <p:nvPicPr>
          <p:cNvPr id="520" name="Graphic 519" descr="Pie chart">
            <a:extLst>
              <a:ext uri="{FF2B5EF4-FFF2-40B4-BE49-F238E27FC236}">
                <a16:creationId xmlns:a16="http://schemas.microsoft.com/office/drawing/2014/main" id="{C9CAF436-8CDB-2EF7-E309-3E953389B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60252" y="1078141"/>
            <a:ext cx="7066130" cy="7066130"/>
          </a:xfrm>
          <a:prstGeom prst="rect">
            <a:avLst/>
          </a:prstGeom>
        </p:spPr>
      </p:pic>
      <p:sp>
        <p:nvSpPr>
          <p:cNvPr id="509" name="TextBox 6">
            <a:extLst>
              <a:ext uri="{FF2B5EF4-FFF2-40B4-BE49-F238E27FC236}">
                <a16:creationId xmlns:a16="http://schemas.microsoft.com/office/drawing/2014/main" id="{BEFE0CDC-E2C7-ADC7-421A-76C38E521AAA}"/>
              </a:ext>
            </a:extLst>
          </p:cNvPr>
          <p:cNvSpPr txBox="1"/>
          <p:nvPr/>
        </p:nvSpPr>
        <p:spPr>
          <a:xfrm>
            <a:off x="2018851" y="3321171"/>
            <a:ext cx="16098308" cy="8768746"/>
          </a:xfrm>
          <a:prstGeom prst="rect">
            <a:avLst/>
          </a:prstGeom>
        </p:spPr>
        <p:txBody>
          <a:bodyPr vert="horz" lIns="91440" tIns="45720" rIns="91440" bIns="45720" rtlCol="0" anchor="t">
            <a:noAutofit/>
          </a:bodyPr>
          <a:lstStyle/>
          <a:p>
            <a:pPr defTabSz="914400">
              <a:lnSpc>
                <a:spcPct val="90000"/>
              </a:lnSpc>
              <a:spcAft>
                <a:spcPts val="600"/>
              </a:spcAft>
            </a:pPr>
            <a:r>
              <a:rPr lang="en-US" sz="4400" i="0" dirty="0">
                <a:effectLst/>
              </a:rPr>
              <a:t>Through the project, I have achieved several significant outcomes:</a:t>
            </a:r>
            <a:br>
              <a:rPr lang="en-US" sz="4400" i="0" dirty="0">
                <a:effectLst/>
              </a:rPr>
            </a:br>
            <a:endParaRPr lang="en-US" sz="4400" i="0" dirty="0">
              <a:effectLst/>
            </a:endParaRPr>
          </a:p>
          <a:p>
            <a:pPr indent="-228600" defTabSz="914400">
              <a:lnSpc>
                <a:spcPct val="90000"/>
              </a:lnSpc>
              <a:spcAft>
                <a:spcPts val="600"/>
              </a:spcAft>
              <a:buFont typeface="Arial" panose="020B0604020202020204" pitchFamily="34" charset="0"/>
              <a:buChar char="•"/>
            </a:pPr>
            <a:r>
              <a:rPr lang="en-US" sz="3200" b="1" i="0" dirty="0">
                <a:effectLst/>
              </a:rPr>
              <a:t>Data Analysis Proficiency:</a:t>
            </a:r>
            <a:r>
              <a:rPr lang="en-US" sz="3200" i="0" dirty="0">
                <a:effectLst/>
              </a:rPr>
              <a:t> The project allowed me to enhance my data analysis skills, particularly in SQL query formulation and working with time-based data. It provided practical experience in handling real-world datasets and deriving valuable insights from them.</a:t>
            </a:r>
          </a:p>
          <a:p>
            <a:pPr indent="-228600" defTabSz="914400">
              <a:lnSpc>
                <a:spcPct val="90000"/>
              </a:lnSpc>
              <a:spcAft>
                <a:spcPts val="600"/>
              </a:spcAft>
              <a:buFont typeface="Arial" panose="020B0604020202020204" pitchFamily="34" charset="0"/>
              <a:buChar char="•"/>
            </a:pPr>
            <a:r>
              <a:rPr lang="en-US" sz="3200" b="1" i="0" dirty="0">
                <a:effectLst/>
              </a:rPr>
              <a:t>Understanding of Business Metrics:</a:t>
            </a:r>
            <a:r>
              <a:rPr lang="en-US" sz="3200" i="0" dirty="0">
                <a:effectLst/>
              </a:rPr>
              <a:t> By analyzing job review patterns, user engagement, growth, and retention metrics, I gained a deeper understanding of key performance indicators (KPIs) critical for evaluating product success and user behavior.</a:t>
            </a:r>
          </a:p>
          <a:p>
            <a:pPr indent="-228600" defTabSz="914400">
              <a:lnSpc>
                <a:spcPct val="90000"/>
              </a:lnSpc>
              <a:spcAft>
                <a:spcPts val="600"/>
              </a:spcAft>
              <a:buFont typeface="Arial" panose="020B0604020202020204" pitchFamily="34" charset="0"/>
              <a:buChar char="•"/>
            </a:pPr>
            <a:r>
              <a:rPr lang="en-US" sz="3200" b="1" i="0" dirty="0">
                <a:effectLst/>
              </a:rPr>
              <a:t>Decision-Making Insights:</a:t>
            </a:r>
            <a:r>
              <a:rPr lang="en-US" sz="3200" i="0" dirty="0">
                <a:effectLst/>
              </a:rPr>
              <a:t> The project's insights helped me identify patterns, trends, and areas for improvement in product performance and user experience. These findings contribute to informed decision-making for strategic planning and resource allocation.</a:t>
            </a:r>
          </a:p>
          <a:p>
            <a:pPr indent="-228600" defTabSz="914400">
              <a:lnSpc>
                <a:spcPct val="90000"/>
              </a:lnSpc>
              <a:spcAft>
                <a:spcPts val="600"/>
              </a:spcAft>
              <a:buFont typeface="Arial" panose="020B0604020202020204" pitchFamily="34" charset="0"/>
              <a:buChar char="•"/>
            </a:pPr>
            <a:r>
              <a:rPr lang="en-US" sz="3200" b="1" i="0" dirty="0">
                <a:effectLst/>
              </a:rPr>
              <a:t>Data Quality Awareness:</a:t>
            </a:r>
            <a:r>
              <a:rPr lang="en-US" sz="3200" i="0" dirty="0">
                <a:effectLst/>
              </a:rPr>
              <a:t> The need to handle duplicate rows and maintain data integrity highlighted the importance of data cleaning and quality checks before performing any analysis.</a:t>
            </a:r>
          </a:p>
          <a:p>
            <a:pPr indent="-228600" defTabSz="914400">
              <a:lnSpc>
                <a:spcPct val="90000"/>
              </a:lnSpc>
              <a:spcAft>
                <a:spcPts val="600"/>
              </a:spcAft>
              <a:buFont typeface="Arial" panose="020B0604020202020204" pitchFamily="34" charset="0"/>
              <a:buChar char="•"/>
            </a:pPr>
            <a:r>
              <a:rPr lang="en-US" sz="3200" b="1" i="0" dirty="0">
                <a:effectLst/>
              </a:rPr>
              <a:t>Communication Skills:</a:t>
            </a:r>
            <a:r>
              <a:rPr lang="en-US" sz="3200" i="0" dirty="0">
                <a:effectLst/>
              </a:rPr>
              <a:t> The process of summarizing analysis results and presenting them in a concise and understandable format through the PowerPoint presentation improved my communication skills.</a:t>
            </a:r>
          </a:p>
          <a:p>
            <a:pPr indent="-228600" defTabSz="914400">
              <a:lnSpc>
                <a:spcPct val="90000"/>
              </a:lnSpc>
              <a:spcAft>
                <a:spcPts val="600"/>
              </a:spcAft>
              <a:buFont typeface="Arial" panose="020B0604020202020204" pitchFamily="34" charset="0"/>
              <a:buChar char="•"/>
            </a:pPr>
            <a:r>
              <a:rPr lang="en-US" sz="3200" b="1" i="0" dirty="0">
                <a:effectLst/>
              </a:rPr>
              <a:t>Holistic View of Data Analysis:</a:t>
            </a:r>
            <a:r>
              <a:rPr lang="en-US" sz="3200" i="0" dirty="0">
                <a:effectLst/>
              </a:rPr>
              <a:t> The project encompassed various aspects of data analysis, including time-based analysis, aggregation, and joining multiple tables, providing a comprehensive view of data exploration and insights generation.</a:t>
            </a:r>
          </a:p>
        </p:txBody>
      </p:sp>
    </p:spTree>
    <p:extLst>
      <p:ext uri="{BB962C8B-B14F-4D97-AF65-F5344CB8AC3E}">
        <p14:creationId xmlns:p14="http://schemas.microsoft.com/office/powerpoint/2010/main" val="1724702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 name="Rectangle 5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155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9036423" y="5973034"/>
            <a:ext cx="5244353" cy="1546068"/>
          </a:xfrm>
          <a:prstGeom prst="rect">
            <a:avLst/>
          </a:prstGeom>
        </p:spPr>
        <p:txBody>
          <a:bodyPr vert="horz" lIns="91440" tIns="45720" rIns="91440" bIns="45720" rtlCol="0" anchor="ctr">
            <a:normAutofit fontScale="92500"/>
          </a:bodyPr>
          <a:lstStyle/>
          <a:p>
            <a:pPr defTabSz="914400">
              <a:lnSpc>
                <a:spcPct val="90000"/>
              </a:lnSpc>
              <a:spcBef>
                <a:spcPct val="0"/>
              </a:spcBef>
              <a:spcAft>
                <a:spcPts val="600"/>
              </a:spcAft>
            </a:pPr>
            <a:r>
              <a:rPr lang="en-US" sz="10700" b="1" i="0" kern="1200" dirty="0">
                <a:solidFill>
                  <a:schemeClr val="tx1"/>
                </a:solidFill>
                <a:effectLst/>
                <a:latin typeface="+mj-lt"/>
                <a:ea typeface="+mj-ea"/>
                <a:cs typeface="+mj-cs"/>
              </a:rPr>
              <a:t>Thank You</a:t>
            </a:r>
          </a:p>
          <a:p>
            <a:pPr defTabSz="914400">
              <a:lnSpc>
                <a:spcPct val="90000"/>
              </a:lnSpc>
              <a:spcBef>
                <a:spcPct val="0"/>
              </a:spcBef>
              <a:spcAft>
                <a:spcPts val="600"/>
              </a:spcAft>
            </a:pPr>
            <a:endParaRPr lang="en-US" sz="10700" b="1" kern="1200" dirty="0">
              <a:solidFill>
                <a:schemeClr val="tx1"/>
              </a:solidFill>
              <a:latin typeface="+mj-lt"/>
              <a:ea typeface="+mj-ea"/>
              <a:cs typeface="+mj-cs"/>
            </a:endParaRPr>
          </a:p>
        </p:txBody>
      </p:sp>
      <p:sp>
        <p:nvSpPr>
          <p:cNvPr id="5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723" y="3354746"/>
            <a:ext cx="21702203" cy="36576"/>
          </a:xfrm>
          <a:custGeom>
            <a:avLst/>
            <a:gdLst>
              <a:gd name="connsiteX0" fmla="*/ 0 w 21702203"/>
              <a:gd name="connsiteY0" fmla="*/ 0 h 36576"/>
              <a:gd name="connsiteX1" fmla="*/ 1112238 w 21702203"/>
              <a:gd name="connsiteY1" fmla="*/ 0 h 36576"/>
              <a:gd name="connsiteX2" fmla="*/ 1790432 w 21702203"/>
              <a:gd name="connsiteY2" fmla="*/ 0 h 36576"/>
              <a:gd name="connsiteX3" fmla="*/ 2034582 w 21702203"/>
              <a:gd name="connsiteY3" fmla="*/ 0 h 36576"/>
              <a:gd name="connsiteX4" fmla="*/ 2278731 w 21702203"/>
              <a:gd name="connsiteY4" fmla="*/ 0 h 36576"/>
              <a:gd name="connsiteX5" fmla="*/ 2522881 w 21702203"/>
              <a:gd name="connsiteY5" fmla="*/ 0 h 36576"/>
              <a:gd name="connsiteX6" fmla="*/ 2767031 w 21702203"/>
              <a:gd name="connsiteY6" fmla="*/ 0 h 36576"/>
              <a:gd name="connsiteX7" fmla="*/ 3228203 w 21702203"/>
              <a:gd name="connsiteY7" fmla="*/ 0 h 36576"/>
              <a:gd name="connsiteX8" fmla="*/ 3472352 w 21702203"/>
              <a:gd name="connsiteY8" fmla="*/ 0 h 36576"/>
              <a:gd name="connsiteX9" fmla="*/ 3933524 w 21702203"/>
              <a:gd name="connsiteY9" fmla="*/ 0 h 36576"/>
              <a:gd name="connsiteX10" fmla="*/ 4828740 w 21702203"/>
              <a:gd name="connsiteY10" fmla="*/ 0 h 36576"/>
              <a:gd name="connsiteX11" fmla="*/ 5072890 w 21702203"/>
              <a:gd name="connsiteY11" fmla="*/ 0 h 36576"/>
              <a:gd name="connsiteX12" fmla="*/ 5100018 w 21702203"/>
              <a:gd name="connsiteY12" fmla="*/ 0 h 36576"/>
              <a:gd name="connsiteX13" fmla="*/ 6212256 w 21702203"/>
              <a:gd name="connsiteY13" fmla="*/ 0 h 36576"/>
              <a:gd name="connsiteX14" fmla="*/ 6239383 w 21702203"/>
              <a:gd name="connsiteY14" fmla="*/ 0 h 36576"/>
              <a:gd name="connsiteX15" fmla="*/ 6917577 w 21702203"/>
              <a:gd name="connsiteY15" fmla="*/ 0 h 36576"/>
              <a:gd name="connsiteX16" fmla="*/ 6944705 w 21702203"/>
              <a:gd name="connsiteY16" fmla="*/ 0 h 36576"/>
              <a:gd name="connsiteX17" fmla="*/ 7839921 w 21702203"/>
              <a:gd name="connsiteY17" fmla="*/ 0 h 36576"/>
              <a:gd name="connsiteX18" fmla="*/ 8518115 w 21702203"/>
              <a:gd name="connsiteY18" fmla="*/ 0 h 36576"/>
              <a:gd name="connsiteX19" fmla="*/ 9413331 w 21702203"/>
              <a:gd name="connsiteY19" fmla="*/ 0 h 36576"/>
              <a:gd name="connsiteX20" fmla="*/ 10091524 w 21702203"/>
              <a:gd name="connsiteY20" fmla="*/ 0 h 36576"/>
              <a:gd name="connsiteX21" fmla="*/ 10986740 w 21702203"/>
              <a:gd name="connsiteY21" fmla="*/ 0 h 36576"/>
              <a:gd name="connsiteX22" fmla="*/ 11881956 w 21702203"/>
              <a:gd name="connsiteY22" fmla="*/ 0 h 36576"/>
              <a:gd name="connsiteX23" fmla="*/ 12994194 w 21702203"/>
              <a:gd name="connsiteY23" fmla="*/ 0 h 36576"/>
              <a:gd name="connsiteX24" fmla="*/ 13021322 w 21702203"/>
              <a:gd name="connsiteY24" fmla="*/ 0 h 36576"/>
              <a:gd name="connsiteX25" fmla="*/ 13048450 w 21702203"/>
              <a:gd name="connsiteY25" fmla="*/ 0 h 36576"/>
              <a:gd name="connsiteX26" fmla="*/ 14160687 w 21702203"/>
              <a:gd name="connsiteY26" fmla="*/ 0 h 36576"/>
              <a:gd name="connsiteX27" fmla="*/ 14621859 w 21702203"/>
              <a:gd name="connsiteY27" fmla="*/ 0 h 36576"/>
              <a:gd name="connsiteX28" fmla="*/ 15734097 w 21702203"/>
              <a:gd name="connsiteY28" fmla="*/ 0 h 36576"/>
              <a:gd name="connsiteX29" fmla="*/ 16195269 w 21702203"/>
              <a:gd name="connsiteY29" fmla="*/ 0 h 36576"/>
              <a:gd name="connsiteX30" fmla="*/ 17090485 w 21702203"/>
              <a:gd name="connsiteY30" fmla="*/ 0 h 36576"/>
              <a:gd name="connsiteX31" fmla="*/ 17334635 w 21702203"/>
              <a:gd name="connsiteY31" fmla="*/ 0 h 36576"/>
              <a:gd name="connsiteX32" fmla="*/ 18012828 w 21702203"/>
              <a:gd name="connsiteY32" fmla="*/ 0 h 36576"/>
              <a:gd name="connsiteX33" fmla="*/ 18691022 w 21702203"/>
              <a:gd name="connsiteY33" fmla="*/ 0 h 36576"/>
              <a:gd name="connsiteX34" fmla="*/ 19152194 w 21702203"/>
              <a:gd name="connsiteY34" fmla="*/ 0 h 36576"/>
              <a:gd name="connsiteX35" fmla="*/ 19613366 w 21702203"/>
              <a:gd name="connsiteY35" fmla="*/ 0 h 36576"/>
              <a:gd name="connsiteX36" fmla="*/ 19640494 w 21702203"/>
              <a:gd name="connsiteY36" fmla="*/ 0 h 36576"/>
              <a:gd name="connsiteX37" fmla="*/ 19667621 w 21702203"/>
              <a:gd name="connsiteY37" fmla="*/ 0 h 36576"/>
              <a:gd name="connsiteX38" fmla="*/ 19694749 w 21702203"/>
              <a:gd name="connsiteY38" fmla="*/ 0 h 36576"/>
              <a:gd name="connsiteX39" fmla="*/ 19721877 w 21702203"/>
              <a:gd name="connsiteY39" fmla="*/ 0 h 36576"/>
              <a:gd name="connsiteX40" fmla="*/ 19749005 w 21702203"/>
              <a:gd name="connsiteY40" fmla="*/ 0 h 36576"/>
              <a:gd name="connsiteX41" fmla="*/ 20210177 w 21702203"/>
              <a:gd name="connsiteY41" fmla="*/ 0 h 36576"/>
              <a:gd name="connsiteX42" fmla="*/ 20237304 w 21702203"/>
              <a:gd name="connsiteY42" fmla="*/ 0 h 36576"/>
              <a:gd name="connsiteX43" fmla="*/ 21702203 w 21702203"/>
              <a:gd name="connsiteY43" fmla="*/ 0 h 36576"/>
              <a:gd name="connsiteX44" fmla="*/ 21702203 w 21702203"/>
              <a:gd name="connsiteY44" fmla="*/ 36576 h 36576"/>
              <a:gd name="connsiteX45" fmla="*/ 20806987 w 21702203"/>
              <a:gd name="connsiteY45" fmla="*/ 36576 h 36576"/>
              <a:gd name="connsiteX46" fmla="*/ 20128793 w 21702203"/>
              <a:gd name="connsiteY46" fmla="*/ 36576 h 36576"/>
              <a:gd name="connsiteX47" fmla="*/ 19884643 w 21702203"/>
              <a:gd name="connsiteY47" fmla="*/ 36576 h 36576"/>
              <a:gd name="connsiteX48" fmla="*/ 18772406 w 21702203"/>
              <a:gd name="connsiteY48" fmla="*/ 36576 h 36576"/>
              <a:gd name="connsiteX49" fmla="*/ 17877190 w 21702203"/>
              <a:gd name="connsiteY49" fmla="*/ 36576 h 36576"/>
              <a:gd name="connsiteX50" fmla="*/ 17416018 w 21702203"/>
              <a:gd name="connsiteY50" fmla="*/ 36576 h 36576"/>
              <a:gd name="connsiteX51" fmla="*/ 16303780 w 21702203"/>
              <a:gd name="connsiteY51" fmla="*/ 36576 h 36576"/>
              <a:gd name="connsiteX52" fmla="*/ 15625586 w 21702203"/>
              <a:gd name="connsiteY52" fmla="*/ 36576 h 36576"/>
              <a:gd name="connsiteX53" fmla="*/ 15381436 w 21702203"/>
              <a:gd name="connsiteY53" fmla="*/ 36576 h 36576"/>
              <a:gd name="connsiteX54" fmla="*/ 14269198 w 21702203"/>
              <a:gd name="connsiteY54" fmla="*/ 36576 h 36576"/>
              <a:gd name="connsiteX55" fmla="*/ 14025049 w 21702203"/>
              <a:gd name="connsiteY55" fmla="*/ 36576 h 36576"/>
              <a:gd name="connsiteX56" fmla="*/ 13780899 w 21702203"/>
              <a:gd name="connsiteY56" fmla="*/ 36576 h 36576"/>
              <a:gd name="connsiteX57" fmla="*/ 13102705 w 21702203"/>
              <a:gd name="connsiteY57" fmla="*/ 36576 h 36576"/>
              <a:gd name="connsiteX58" fmla="*/ 12207489 w 21702203"/>
              <a:gd name="connsiteY58" fmla="*/ 36576 h 36576"/>
              <a:gd name="connsiteX59" fmla="*/ 11095251 w 21702203"/>
              <a:gd name="connsiteY59" fmla="*/ 36576 h 36576"/>
              <a:gd name="connsiteX60" fmla="*/ 10851102 w 21702203"/>
              <a:gd name="connsiteY60" fmla="*/ 36576 h 36576"/>
              <a:gd name="connsiteX61" fmla="*/ 10823974 w 21702203"/>
              <a:gd name="connsiteY61" fmla="*/ 36576 h 36576"/>
              <a:gd name="connsiteX62" fmla="*/ 9711736 w 21702203"/>
              <a:gd name="connsiteY62" fmla="*/ 36576 h 36576"/>
              <a:gd name="connsiteX63" fmla="*/ 9467586 w 21702203"/>
              <a:gd name="connsiteY63" fmla="*/ 36576 h 36576"/>
              <a:gd name="connsiteX64" fmla="*/ 9440458 w 21702203"/>
              <a:gd name="connsiteY64" fmla="*/ 36576 h 36576"/>
              <a:gd name="connsiteX65" fmla="*/ 8545242 w 21702203"/>
              <a:gd name="connsiteY65" fmla="*/ 36576 h 36576"/>
              <a:gd name="connsiteX66" fmla="*/ 8518115 w 21702203"/>
              <a:gd name="connsiteY66" fmla="*/ 36576 h 36576"/>
              <a:gd name="connsiteX67" fmla="*/ 7405877 w 21702203"/>
              <a:gd name="connsiteY67" fmla="*/ 36576 h 36576"/>
              <a:gd name="connsiteX68" fmla="*/ 6727683 w 21702203"/>
              <a:gd name="connsiteY68" fmla="*/ 36576 h 36576"/>
              <a:gd name="connsiteX69" fmla="*/ 6266511 w 21702203"/>
              <a:gd name="connsiteY69" fmla="*/ 36576 h 36576"/>
              <a:gd name="connsiteX70" fmla="*/ 6239383 w 21702203"/>
              <a:gd name="connsiteY70" fmla="*/ 36576 h 36576"/>
              <a:gd name="connsiteX71" fmla="*/ 6212256 w 21702203"/>
              <a:gd name="connsiteY71" fmla="*/ 36576 h 36576"/>
              <a:gd name="connsiteX72" fmla="*/ 5534062 w 21702203"/>
              <a:gd name="connsiteY72" fmla="*/ 36576 h 36576"/>
              <a:gd name="connsiteX73" fmla="*/ 4638846 w 21702203"/>
              <a:gd name="connsiteY73" fmla="*/ 36576 h 36576"/>
              <a:gd name="connsiteX74" fmla="*/ 3960652 w 21702203"/>
              <a:gd name="connsiteY74" fmla="*/ 36576 h 36576"/>
              <a:gd name="connsiteX75" fmla="*/ 3065436 w 21702203"/>
              <a:gd name="connsiteY75" fmla="*/ 36576 h 36576"/>
              <a:gd name="connsiteX76" fmla="*/ 2170220 w 21702203"/>
              <a:gd name="connsiteY76" fmla="*/ 36576 h 36576"/>
              <a:gd name="connsiteX77" fmla="*/ 1709048 w 21702203"/>
              <a:gd name="connsiteY77" fmla="*/ 36576 h 36576"/>
              <a:gd name="connsiteX78" fmla="*/ 1247877 w 21702203"/>
              <a:gd name="connsiteY78" fmla="*/ 36576 h 36576"/>
              <a:gd name="connsiteX79" fmla="*/ 786705 w 21702203"/>
              <a:gd name="connsiteY79" fmla="*/ 36576 h 36576"/>
              <a:gd name="connsiteX80" fmla="*/ 0 w 21702203"/>
              <a:gd name="connsiteY80" fmla="*/ 36576 h 36576"/>
              <a:gd name="connsiteX81" fmla="*/ 0 w 21702203"/>
              <a:gd name="connsiteY81" fmla="*/ 0 h 36576"/>
              <a:gd name="connsiteX0" fmla="*/ 0 w 21702203"/>
              <a:gd name="connsiteY0" fmla="*/ 0 h 36576"/>
              <a:gd name="connsiteX1" fmla="*/ 461172 w 21702203"/>
              <a:gd name="connsiteY1" fmla="*/ 0 h 36576"/>
              <a:gd name="connsiteX2" fmla="*/ 488300 w 21702203"/>
              <a:gd name="connsiteY2" fmla="*/ 0 h 36576"/>
              <a:gd name="connsiteX3" fmla="*/ 1600537 w 21702203"/>
              <a:gd name="connsiteY3" fmla="*/ 0 h 36576"/>
              <a:gd name="connsiteX4" fmla="*/ 2061709 w 21702203"/>
              <a:gd name="connsiteY4" fmla="*/ 0 h 36576"/>
              <a:gd name="connsiteX5" fmla="*/ 2522881 w 21702203"/>
              <a:gd name="connsiteY5" fmla="*/ 0 h 36576"/>
              <a:gd name="connsiteX6" fmla="*/ 3635119 w 21702203"/>
              <a:gd name="connsiteY6" fmla="*/ 0 h 36576"/>
              <a:gd name="connsiteX7" fmla="*/ 3879269 w 21702203"/>
              <a:gd name="connsiteY7" fmla="*/ 0 h 36576"/>
              <a:gd name="connsiteX8" fmla="*/ 4991507 w 21702203"/>
              <a:gd name="connsiteY8" fmla="*/ 0 h 36576"/>
              <a:gd name="connsiteX9" fmla="*/ 6103745 w 21702203"/>
              <a:gd name="connsiteY9" fmla="*/ 0 h 36576"/>
              <a:gd name="connsiteX10" fmla="*/ 6781938 w 21702203"/>
              <a:gd name="connsiteY10" fmla="*/ 0 h 36576"/>
              <a:gd name="connsiteX11" fmla="*/ 7360302 w 21702203"/>
              <a:gd name="connsiteY11" fmla="*/ 0 h 36576"/>
              <a:gd name="connsiteX12" fmla="*/ 7894176 w 21702203"/>
              <a:gd name="connsiteY12" fmla="*/ 0 h 36576"/>
              <a:gd name="connsiteX13" fmla="*/ 8355348 w 21702203"/>
              <a:gd name="connsiteY13" fmla="*/ 0 h 36576"/>
              <a:gd name="connsiteX14" fmla="*/ 8816520 w 21702203"/>
              <a:gd name="connsiteY14" fmla="*/ 0 h 36576"/>
              <a:gd name="connsiteX15" fmla="*/ 9711736 w 21702203"/>
              <a:gd name="connsiteY15" fmla="*/ 0 h 36576"/>
              <a:gd name="connsiteX16" fmla="*/ 10172908 w 21702203"/>
              <a:gd name="connsiteY16" fmla="*/ 0 h 36576"/>
              <a:gd name="connsiteX17" fmla="*/ 11285146 w 21702203"/>
              <a:gd name="connsiteY17" fmla="*/ 0 h 36576"/>
              <a:gd name="connsiteX18" fmla="*/ 12397383 w 21702203"/>
              <a:gd name="connsiteY18" fmla="*/ 0 h 36576"/>
              <a:gd name="connsiteX19" fmla="*/ 13075577 w 21702203"/>
              <a:gd name="connsiteY19" fmla="*/ 0 h 36576"/>
              <a:gd name="connsiteX20" fmla="*/ 13536749 w 21702203"/>
              <a:gd name="connsiteY20" fmla="*/ 0 h 36576"/>
              <a:gd name="connsiteX21" fmla="*/ 13563877 w 21702203"/>
              <a:gd name="connsiteY21" fmla="*/ 0 h 36576"/>
              <a:gd name="connsiteX22" fmla="*/ 13808027 w 21702203"/>
              <a:gd name="connsiteY22" fmla="*/ 0 h 36576"/>
              <a:gd name="connsiteX23" fmla="*/ 14052176 w 21702203"/>
              <a:gd name="connsiteY23" fmla="*/ 0 h 36576"/>
              <a:gd name="connsiteX24" fmla="*/ 14513348 w 21702203"/>
              <a:gd name="connsiteY24" fmla="*/ 0 h 36576"/>
              <a:gd name="connsiteX25" fmla="*/ 15625586 w 21702203"/>
              <a:gd name="connsiteY25" fmla="*/ 0 h 36576"/>
              <a:gd name="connsiteX26" fmla="*/ 16303780 w 21702203"/>
              <a:gd name="connsiteY26" fmla="*/ 0 h 36576"/>
              <a:gd name="connsiteX27" fmla="*/ 16764952 w 21702203"/>
              <a:gd name="connsiteY27" fmla="*/ 0 h 36576"/>
              <a:gd name="connsiteX28" fmla="*/ 16792080 w 21702203"/>
              <a:gd name="connsiteY28" fmla="*/ 0 h 36576"/>
              <a:gd name="connsiteX29" fmla="*/ 16819207 w 21702203"/>
              <a:gd name="connsiteY29" fmla="*/ 0 h 36576"/>
              <a:gd name="connsiteX30" fmla="*/ 17714423 w 21702203"/>
              <a:gd name="connsiteY30" fmla="*/ 0 h 36576"/>
              <a:gd name="connsiteX31" fmla="*/ 17958573 w 21702203"/>
              <a:gd name="connsiteY31" fmla="*/ 0 h 36576"/>
              <a:gd name="connsiteX32" fmla="*/ 19070811 w 21702203"/>
              <a:gd name="connsiteY32" fmla="*/ 0 h 36576"/>
              <a:gd name="connsiteX33" fmla="*/ 19531983 w 21702203"/>
              <a:gd name="connsiteY33" fmla="*/ 0 h 36576"/>
              <a:gd name="connsiteX34" fmla="*/ 19559110 w 21702203"/>
              <a:gd name="connsiteY34" fmla="*/ 0 h 36576"/>
              <a:gd name="connsiteX35" fmla="*/ 20454326 w 21702203"/>
              <a:gd name="connsiteY35" fmla="*/ 0 h 36576"/>
              <a:gd name="connsiteX36" fmla="*/ 20698476 w 21702203"/>
              <a:gd name="connsiteY36" fmla="*/ 0 h 36576"/>
              <a:gd name="connsiteX37" fmla="*/ 21702203 w 21702203"/>
              <a:gd name="connsiteY37" fmla="*/ 0 h 36576"/>
              <a:gd name="connsiteX38" fmla="*/ 21702203 w 21702203"/>
              <a:gd name="connsiteY38" fmla="*/ 36576 h 36576"/>
              <a:gd name="connsiteX39" fmla="*/ 21458053 w 21702203"/>
              <a:gd name="connsiteY39" fmla="*/ 36576 h 36576"/>
              <a:gd name="connsiteX40" fmla="*/ 21430925 w 21702203"/>
              <a:gd name="connsiteY40" fmla="*/ 36576 h 36576"/>
              <a:gd name="connsiteX41" fmla="*/ 21186776 w 21702203"/>
              <a:gd name="connsiteY41" fmla="*/ 36576 h 36576"/>
              <a:gd name="connsiteX42" fmla="*/ 20725604 w 21702203"/>
              <a:gd name="connsiteY42" fmla="*/ 36576 h 36576"/>
              <a:gd name="connsiteX43" fmla="*/ 20047410 w 21702203"/>
              <a:gd name="connsiteY43" fmla="*/ 36576 h 36576"/>
              <a:gd name="connsiteX44" fmla="*/ 19803260 w 21702203"/>
              <a:gd name="connsiteY44" fmla="*/ 36576 h 36576"/>
              <a:gd name="connsiteX45" fmla="*/ 18691022 w 21702203"/>
              <a:gd name="connsiteY45" fmla="*/ 36576 h 36576"/>
              <a:gd name="connsiteX46" fmla="*/ 18012828 w 21702203"/>
              <a:gd name="connsiteY46" fmla="*/ 36576 h 36576"/>
              <a:gd name="connsiteX47" fmla="*/ 16900591 w 21702203"/>
              <a:gd name="connsiteY47" fmla="*/ 36576 h 36576"/>
              <a:gd name="connsiteX48" fmla="*/ 16005375 w 21702203"/>
              <a:gd name="connsiteY48" fmla="*/ 36576 h 36576"/>
              <a:gd name="connsiteX49" fmla="*/ 15544203 w 21702203"/>
              <a:gd name="connsiteY49" fmla="*/ 36576 h 36576"/>
              <a:gd name="connsiteX50" fmla="*/ 14648987 w 21702203"/>
              <a:gd name="connsiteY50" fmla="*/ 36576 h 36576"/>
              <a:gd name="connsiteX51" fmla="*/ 14404837 w 21702203"/>
              <a:gd name="connsiteY51" fmla="*/ 36576 h 36576"/>
              <a:gd name="connsiteX52" fmla="*/ 13726643 w 21702203"/>
              <a:gd name="connsiteY52" fmla="*/ 36576 h 36576"/>
              <a:gd name="connsiteX53" fmla="*/ 13699516 w 21702203"/>
              <a:gd name="connsiteY53" fmla="*/ 36576 h 36576"/>
              <a:gd name="connsiteX54" fmla="*/ 12587278 w 21702203"/>
              <a:gd name="connsiteY54" fmla="*/ 36576 h 36576"/>
              <a:gd name="connsiteX55" fmla="*/ 11909084 w 21702203"/>
              <a:gd name="connsiteY55" fmla="*/ 36576 h 36576"/>
              <a:gd name="connsiteX56" fmla="*/ 10796846 w 21702203"/>
              <a:gd name="connsiteY56" fmla="*/ 36576 h 36576"/>
              <a:gd name="connsiteX57" fmla="*/ 10335674 w 21702203"/>
              <a:gd name="connsiteY57" fmla="*/ 36576 h 36576"/>
              <a:gd name="connsiteX58" fmla="*/ 10091524 w 21702203"/>
              <a:gd name="connsiteY58" fmla="*/ 36576 h 36576"/>
              <a:gd name="connsiteX59" fmla="*/ 9413331 w 21702203"/>
              <a:gd name="connsiteY59" fmla="*/ 36576 h 36576"/>
              <a:gd name="connsiteX60" fmla="*/ 8518115 w 21702203"/>
              <a:gd name="connsiteY60" fmla="*/ 36576 h 36576"/>
              <a:gd name="connsiteX61" fmla="*/ 7405877 w 21702203"/>
              <a:gd name="connsiteY61" fmla="*/ 36576 h 36576"/>
              <a:gd name="connsiteX62" fmla="*/ 6510661 w 21702203"/>
              <a:gd name="connsiteY62" fmla="*/ 36576 h 36576"/>
              <a:gd name="connsiteX63" fmla="*/ 5398423 w 21702203"/>
              <a:gd name="connsiteY63" fmla="*/ 36576 h 36576"/>
              <a:gd name="connsiteX64" fmla="*/ 4950815 w 21702203"/>
              <a:gd name="connsiteY64" fmla="*/ 36576 h 36576"/>
              <a:gd name="connsiteX65" fmla="*/ 4503207 w 21702203"/>
              <a:gd name="connsiteY65" fmla="*/ 36576 h 36576"/>
              <a:gd name="connsiteX66" fmla="*/ 4259057 w 21702203"/>
              <a:gd name="connsiteY66" fmla="*/ 36576 h 36576"/>
              <a:gd name="connsiteX67" fmla="*/ 3363841 w 21702203"/>
              <a:gd name="connsiteY67" fmla="*/ 36576 h 36576"/>
              <a:gd name="connsiteX68" fmla="*/ 2902670 w 21702203"/>
              <a:gd name="connsiteY68" fmla="*/ 36576 h 36576"/>
              <a:gd name="connsiteX69" fmla="*/ 2658520 w 21702203"/>
              <a:gd name="connsiteY69" fmla="*/ 36576 h 36576"/>
              <a:gd name="connsiteX70" fmla="*/ 2631392 w 21702203"/>
              <a:gd name="connsiteY70" fmla="*/ 36576 h 36576"/>
              <a:gd name="connsiteX71" fmla="*/ 2387242 w 21702203"/>
              <a:gd name="connsiteY71" fmla="*/ 36576 h 36576"/>
              <a:gd name="connsiteX72" fmla="*/ 2143093 w 21702203"/>
              <a:gd name="connsiteY72" fmla="*/ 36576 h 36576"/>
              <a:gd name="connsiteX73" fmla="*/ 1464899 w 21702203"/>
              <a:gd name="connsiteY73" fmla="*/ 36576 h 36576"/>
              <a:gd name="connsiteX74" fmla="*/ 786705 w 21702203"/>
              <a:gd name="connsiteY74" fmla="*/ 36576 h 36576"/>
              <a:gd name="connsiteX75" fmla="*/ 0 w 21702203"/>
              <a:gd name="connsiteY75" fmla="*/ 36576 h 36576"/>
              <a:gd name="connsiteX76" fmla="*/ 0 w 21702203"/>
              <a:gd name="connsiteY76"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1702203" h="36576" fill="none" extrusionOk="0">
                <a:moveTo>
                  <a:pt x="0" y="0"/>
                </a:moveTo>
                <a:cubicBezTo>
                  <a:pt x="235039" y="40515"/>
                  <a:pt x="852050" y="30982"/>
                  <a:pt x="1112238" y="0"/>
                </a:cubicBezTo>
                <a:cubicBezTo>
                  <a:pt x="1335197" y="48"/>
                  <a:pt x="1600779" y="16175"/>
                  <a:pt x="1790432" y="0"/>
                </a:cubicBezTo>
                <a:cubicBezTo>
                  <a:pt x="1967134" y="24441"/>
                  <a:pt x="1966354" y="2854"/>
                  <a:pt x="2034582" y="0"/>
                </a:cubicBezTo>
                <a:cubicBezTo>
                  <a:pt x="2101930" y="-4813"/>
                  <a:pt x="2172294" y="-2956"/>
                  <a:pt x="2278731" y="0"/>
                </a:cubicBezTo>
                <a:cubicBezTo>
                  <a:pt x="2371552" y="2567"/>
                  <a:pt x="2465051" y="14923"/>
                  <a:pt x="2522881" y="0"/>
                </a:cubicBezTo>
                <a:cubicBezTo>
                  <a:pt x="2595640" y="-11540"/>
                  <a:pt x="2699361" y="24836"/>
                  <a:pt x="2767031" y="0"/>
                </a:cubicBezTo>
                <a:cubicBezTo>
                  <a:pt x="2839179" y="-639"/>
                  <a:pt x="3062990" y="-37445"/>
                  <a:pt x="3228203" y="0"/>
                </a:cubicBezTo>
                <a:cubicBezTo>
                  <a:pt x="3402936" y="23123"/>
                  <a:pt x="3377722" y="8387"/>
                  <a:pt x="3472352" y="0"/>
                </a:cubicBezTo>
                <a:cubicBezTo>
                  <a:pt x="3599469" y="12096"/>
                  <a:pt x="3780292" y="-13943"/>
                  <a:pt x="3933524" y="0"/>
                </a:cubicBezTo>
                <a:cubicBezTo>
                  <a:pt x="4105326" y="31904"/>
                  <a:pt x="4525431" y="6768"/>
                  <a:pt x="4828740" y="0"/>
                </a:cubicBezTo>
                <a:cubicBezTo>
                  <a:pt x="5159561" y="2207"/>
                  <a:pt x="5021762" y="-10018"/>
                  <a:pt x="5072890" y="0"/>
                </a:cubicBezTo>
                <a:cubicBezTo>
                  <a:pt x="5133818" y="3456"/>
                  <a:pt x="5091188" y="-561"/>
                  <a:pt x="5100018" y="0"/>
                </a:cubicBezTo>
                <a:cubicBezTo>
                  <a:pt x="5152570" y="-25104"/>
                  <a:pt x="5790088" y="26861"/>
                  <a:pt x="6212256" y="0"/>
                </a:cubicBezTo>
                <a:cubicBezTo>
                  <a:pt x="6638383" y="21086"/>
                  <a:pt x="6232203" y="-1470"/>
                  <a:pt x="6239383" y="0"/>
                </a:cubicBezTo>
                <a:cubicBezTo>
                  <a:pt x="6242796" y="-14823"/>
                  <a:pt x="6733878" y="-38498"/>
                  <a:pt x="6917577" y="0"/>
                </a:cubicBezTo>
                <a:cubicBezTo>
                  <a:pt x="7083852" y="9935"/>
                  <a:pt x="6938779" y="-892"/>
                  <a:pt x="6944705" y="0"/>
                </a:cubicBezTo>
                <a:cubicBezTo>
                  <a:pt x="6851730" y="24564"/>
                  <a:pt x="7387058" y="-44423"/>
                  <a:pt x="7839921" y="0"/>
                </a:cubicBezTo>
                <a:cubicBezTo>
                  <a:pt x="8263964" y="16376"/>
                  <a:pt x="8323307" y="-23479"/>
                  <a:pt x="8518115" y="0"/>
                </a:cubicBezTo>
                <a:cubicBezTo>
                  <a:pt x="8706476" y="45648"/>
                  <a:pt x="9165489" y="-13603"/>
                  <a:pt x="9413331" y="0"/>
                </a:cubicBezTo>
                <a:cubicBezTo>
                  <a:pt x="9622483" y="15238"/>
                  <a:pt x="9818361" y="-1471"/>
                  <a:pt x="10091524" y="0"/>
                </a:cubicBezTo>
                <a:cubicBezTo>
                  <a:pt x="10347236" y="-14018"/>
                  <a:pt x="10707460" y="49709"/>
                  <a:pt x="10986740" y="0"/>
                </a:cubicBezTo>
                <a:cubicBezTo>
                  <a:pt x="11251722" y="44491"/>
                  <a:pt x="11638645" y="-27166"/>
                  <a:pt x="11881956" y="0"/>
                </a:cubicBezTo>
                <a:cubicBezTo>
                  <a:pt x="12216878" y="-23068"/>
                  <a:pt x="12740487" y="-21230"/>
                  <a:pt x="12994194" y="0"/>
                </a:cubicBezTo>
                <a:cubicBezTo>
                  <a:pt x="13257079" y="21525"/>
                  <a:pt x="13015046" y="1566"/>
                  <a:pt x="13021322" y="0"/>
                </a:cubicBezTo>
                <a:cubicBezTo>
                  <a:pt x="13027336" y="-1198"/>
                  <a:pt x="13035666" y="-882"/>
                  <a:pt x="13048450" y="0"/>
                </a:cubicBezTo>
                <a:cubicBezTo>
                  <a:pt x="13156319" y="-38059"/>
                  <a:pt x="13604262" y="-75192"/>
                  <a:pt x="14160687" y="0"/>
                </a:cubicBezTo>
                <a:cubicBezTo>
                  <a:pt x="14747757" y="-12779"/>
                  <a:pt x="14488507" y="-21198"/>
                  <a:pt x="14621859" y="0"/>
                </a:cubicBezTo>
                <a:cubicBezTo>
                  <a:pt x="14781224" y="24109"/>
                  <a:pt x="15348118" y="2560"/>
                  <a:pt x="15734097" y="0"/>
                </a:cubicBezTo>
                <a:cubicBezTo>
                  <a:pt x="16054095" y="24339"/>
                  <a:pt x="16056315" y="-9077"/>
                  <a:pt x="16195269" y="0"/>
                </a:cubicBezTo>
                <a:cubicBezTo>
                  <a:pt x="16298715" y="-22055"/>
                  <a:pt x="16825851" y="-15734"/>
                  <a:pt x="17090485" y="0"/>
                </a:cubicBezTo>
                <a:cubicBezTo>
                  <a:pt x="17411236" y="-443"/>
                  <a:pt x="17251870" y="-15497"/>
                  <a:pt x="17334635" y="0"/>
                </a:cubicBezTo>
                <a:cubicBezTo>
                  <a:pt x="17440753" y="-21315"/>
                  <a:pt x="17773104" y="15739"/>
                  <a:pt x="18012828" y="0"/>
                </a:cubicBezTo>
                <a:cubicBezTo>
                  <a:pt x="18175211" y="-62554"/>
                  <a:pt x="18436924" y="20649"/>
                  <a:pt x="18691022" y="0"/>
                </a:cubicBezTo>
                <a:cubicBezTo>
                  <a:pt x="18989422" y="-31085"/>
                  <a:pt x="18954546" y="18355"/>
                  <a:pt x="19152194" y="0"/>
                </a:cubicBezTo>
                <a:cubicBezTo>
                  <a:pt x="19351191" y="-5223"/>
                  <a:pt x="19496478" y="-23276"/>
                  <a:pt x="19613366" y="0"/>
                </a:cubicBezTo>
                <a:cubicBezTo>
                  <a:pt x="19735907" y="16739"/>
                  <a:pt x="19626981" y="12"/>
                  <a:pt x="19640494" y="0"/>
                </a:cubicBezTo>
                <a:cubicBezTo>
                  <a:pt x="19653242" y="286"/>
                  <a:pt x="19660900" y="1148"/>
                  <a:pt x="19667621" y="0"/>
                </a:cubicBezTo>
                <a:cubicBezTo>
                  <a:pt x="19675530" y="-2706"/>
                  <a:pt x="19681242" y="62"/>
                  <a:pt x="19694749" y="0"/>
                </a:cubicBezTo>
                <a:cubicBezTo>
                  <a:pt x="19708274" y="260"/>
                  <a:pt x="19712611" y="1790"/>
                  <a:pt x="19721877" y="0"/>
                </a:cubicBezTo>
                <a:cubicBezTo>
                  <a:pt x="19731191" y="-767"/>
                  <a:pt x="19737840" y="60"/>
                  <a:pt x="19749005" y="0"/>
                </a:cubicBezTo>
                <a:cubicBezTo>
                  <a:pt x="19747097" y="-4776"/>
                  <a:pt x="20022040" y="-25367"/>
                  <a:pt x="20210177" y="0"/>
                </a:cubicBezTo>
                <a:cubicBezTo>
                  <a:pt x="20387217" y="4190"/>
                  <a:pt x="20230455" y="1477"/>
                  <a:pt x="20237304" y="0"/>
                </a:cubicBezTo>
                <a:cubicBezTo>
                  <a:pt x="20191139" y="105355"/>
                  <a:pt x="21256335" y="125245"/>
                  <a:pt x="21702203" y="0"/>
                </a:cubicBezTo>
                <a:cubicBezTo>
                  <a:pt x="21700924" y="16215"/>
                  <a:pt x="21704694" y="22267"/>
                  <a:pt x="21702203" y="36576"/>
                </a:cubicBezTo>
                <a:cubicBezTo>
                  <a:pt x="21372798" y="-1232"/>
                  <a:pt x="21058733" y="-8786"/>
                  <a:pt x="20806987" y="36576"/>
                </a:cubicBezTo>
                <a:cubicBezTo>
                  <a:pt x="20574159" y="66519"/>
                  <a:pt x="20298983" y="88140"/>
                  <a:pt x="20128793" y="36576"/>
                </a:cubicBezTo>
                <a:cubicBezTo>
                  <a:pt x="19973778" y="19227"/>
                  <a:pt x="19992538" y="43010"/>
                  <a:pt x="19884643" y="36576"/>
                </a:cubicBezTo>
                <a:cubicBezTo>
                  <a:pt x="19717394" y="-10243"/>
                  <a:pt x="19305013" y="53152"/>
                  <a:pt x="18772406" y="36576"/>
                </a:cubicBezTo>
                <a:cubicBezTo>
                  <a:pt x="18324314" y="83128"/>
                  <a:pt x="18138668" y="82194"/>
                  <a:pt x="17877190" y="36576"/>
                </a:cubicBezTo>
                <a:cubicBezTo>
                  <a:pt x="17626410" y="2547"/>
                  <a:pt x="17555408" y="45226"/>
                  <a:pt x="17416018" y="36576"/>
                </a:cubicBezTo>
                <a:cubicBezTo>
                  <a:pt x="17272075" y="7778"/>
                  <a:pt x="16814810" y="-31447"/>
                  <a:pt x="16303780" y="36576"/>
                </a:cubicBezTo>
                <a:cubicBezTo>
                  <a:pt x="15842891" y="75538"/>
                  <a:pt x="15773207" y="59611"/>
                  <a:pt x="15625586" y="36576"/>
                </a:cubicBezTo>
                <a:cubicBezTo>
                  <a:pt x="15478713" y="10113"/>
                  <a:pt x="15467951" y="30311"/>
                  <a:pt x="15381436" y="36576"/>
                </a:cubicBezTo>
                <a:cubicBezTo>
                  <a:pt x="15317085" y="44585"/>
                  <a:pt x="14545015" y="-5178"/>
                  <a:pt x="14269198" y="36576"/>
                </a:cubicBezTo>
                <a:cubicBezTo>
                  <a:pt x="13957047" y="81570"/>
                  <a:pt x="14088323" y="25176"/>
                  <a:pt x="14025049" y="36576"/>
                </a:cubicBezTo>
                <a:cubicBezTo>
                  <a:pt x="13967368" y="36668"/>
                  <a:pt x="13878571" y="45284"/>
                  <a:pt x="13780899" y="36576"/>
                </a:cubicBezTo>
                <a:cubicBezTo>
                  <a:pt x="13673646" y="50800"/>
                  <a:pt x="13414973" y="78352"/>
                  <a:pt x="13102705" y="36576"/>
                </a:cubicBezTo>
                <a:cubicBezTo>
                  <a:pt x="12793092" y="12740"/>
                  <a:pt x="12382308" y="32877"/>
                  <a:pt x="12207489" y="36576"/>
                </a:cubicBezTo>
                <a:cubicBezTo>
                  <a:pt x="12037659" y="-10277"/>
                  <a:pt x="11313568" y="26814"/>
                  <a:pt x="11095251" y="36576"/>
                </a:cubicBezTo>
                <a:cubicBezTo>
                  <a:pt x="10853411" y="50283"/>
                  <a:pt x="10900603" y="39290"/>
                  <a:pt x="10851102" y="36576"/>
                </a:cubicBezTo>
                <a:cubicBezTo>
                  <a:pt x="10793983" y="31228"/>
                  <a:pt x="10832596" y="38500"/>
                  <a:pt x="10823974" y="36576"/>
                </a:cubicBezTo>
                <a:cubicBezTo>
                  <a:pt x="10826718" y="30000"/>
                  <a:pt x="9968160" y="12141"/>
                  <a:pt x="9711736" y="36576"/>
                </a:cubicBezTo>
                <a:cubicBezTo>
                  <a:pt x="9411496" y="28252"/>
                  <a:pt x="9543903" y="32675"/>
                  <a:pt x="9467586" y="36576"/>
                </a:cubicBezTo>
                <a:cubicBezTo>
                  <a:pt x="9374198" y="27432"/>
                  <a:pt x="9450442" y="35244"/>
                  <a:pt x="9440458" y="36576"/>
                </a:cubicBezTo>
                <a:cubicBezTo>
                  <a:pt x="9388445" y="667"/>
                  <a:pt x="8857536" y="89432"/>
                  <a:pt x="8545242" y="36576"/>
                </a:cubicBezTo>
                <a:cubicBezTo>
                  <a:pt x="8152479" y="31945"/>
                  <a:pt x="8523801" y="35548"/>
                  <a:pt x="8518115" y="36576"/>
                </a:cubicBezTo>
                <a:cubicBezTo>
                  <a:pt x="8576607" y="19921"/>
                  <a:pt x="7768379" y="68627"/>
                  <a:pt x="7405877" y="36576"/>
                </a:cubicBezTo>
                <a:cubicBezTo>
                  <a:pt x="7104171" y="23211"/>
                  <a:pt x="6925456" y="47143"/>
                  <a:pt x="6727683" y="36576"/>
                </a:cubicBezTo>
                <a:cubicBezTo>
                  <a:pt x="6525203" y="42363"/>
                  <a:pt x="6493556" y="24843"/>
                  <a:pt x="6266511" y="36576"/>
                </a:cubicBezTo>
                <a:cubicBezTo>
                  <a:pt x="6041951" y="49306"/>
                  <a:pt x="6249889" y="39481"/>
                  <a:pt x="6239383" y="36576"/>
                </a:cubicBezTo>
                <a:cubicBezTo>
                  <a:pt x="6229544" y="36178"/>
                  <a:pt x="6225546" y="37125"/>
                  <a:pt x="6212256" y="36576"/>
                </a:cubicBezTo>
                <a:cubicBezTo>
                  <a:pt x="6207552" y="21896"/>
                  <a:pt x="5814946" y="2744"/>
                  <a:pt x="5534062" y="36576"/>
                </a:cubicBezTo>
                <a:cubicBezTo>
                  <a:pt x="5208366" y="49164"/>
                  <a:pt x="5015156" y="70333"/>
                  <a:pt x="4638846" y="36576"/>
                </a:cubicBezTo>
                <a:cubicBezTo>
                  <a:pt x="4274857" y="162"/>
                  <a:pt x="4256525" y="16909"/>
                  <a:pt x="3960652" y="36576"/>
                </a:cubicBezTo>
                <a:cubicBezTo>
                  <a:pt x="3633192" y="94932"/>
                  <a:pt x="3307559" y="85453"/>
                  <a:pt x="3065436" y="36576"/>
                </a:cubicBezTo>
                <a:cubicBezTo>
                  <a:pt x="2772920" y="23769"/>
                  <a:pt x="2584107" y="76613"/>
                  <a:pt x="2170220" y="36576"/>
                </a:cubicBezTo>
                <a:cubicBezTo>
                  <a:pt x="1703925" y="-3596"/>
                  <a:pt x="1900087" y="51648"/>
                  <a:pt x="1709048" y="36576"/>
                </a:cubicBezTo>
                <a:cubicBezTo>
                  <a:pt x="1510120" y="23179"/>
                  <a:pt x="1417150" y="44560"/>
                  <a:pt x="1247877" y="36576"/>
                </a:cubicBezTo>
                <a:cubicBezTo>
                  <a:pt x="1044569" y="8691"/>
                  <a:pt x="903119" y="31660"/>
                  <a:pt x="786705" y="36576"/>
                </a:cubicBezTo>
                <a:cubicBezTo>
                  <a:pt x="662091" y="43396"/>
                  <a:pt x="150473" y="19308"/>
                  <a:pt x="0" y="36576"/>
                </a:cubicBezTo>
                <a:cubicBezTo>
                  <a:pt x="327" y="20747"/>
                  <a:pt x="497" y="9257"/>
                  <a:pt x="0" y="0"/>
                </a:cubicBezTo>
                <a:close/>
              </a:path>
              <a:path w="21702203" h="36576" stroke="0" extrusionOk="0">
                <a:moveTo>
                  <a:pt x="0" y="0"/>
                </a:moveTo>
                <a:cubicBezTo>
                  <a:pt x="179430" y="-8107"/>
                  <a:pt x="278189" y="-12457"/>
                  <a:pt x="461172" y="0"/>
                </a:cubicBezTo>
                <a:cubicBezTo>
                  <a:pt x="655663" y="15557"/>
                  <a:pt x="478308" y="1218"/>
                  <a:pt x="488300" y="0"/>
                </a:cubicBezTo>
                <a:cubicBezTo>
                  <a:pt x="446478" y="-11562"/>
                  <a:pt x="1291802" y="-208"/>
                  <a:pt x="1600537" y="0"/>
                </a:cubicBezTo>
                <a:cubicBezTo>
                  <a:pt x="1995558" y="-15027"/>
                  <a:pt x="1978643" y="14887"/>
                  <a:pt x="2061709" y="0"/>
                </a:cubicBezTo>
                <a:cubicBezTo>
                  <a:pt x="2174546" y="-44162"/>
                  <a:pt x="2347567" y="14967"/>
                  <a:pt x="2522881" y="0"/>
                </a:cubicBezTo>
                <a:cubicBezTo>
                  <a:pt x="2643579" y="-39385"/>
                  <a:pt x="3247418" y="-81729"/>
                  <a:pt x="3635119" y="0"/>
                </a:cubicBezTo>
                <a:cubicBezTo>
                  <a:pt x="4048848" y="39934"/>
                  <a:pt x="3797103" y="-1691"/>
                  <a:pt x="3879269" y="0"/>
                </a:cubicBezTo>
                <a:cubicBezTo>
                  <a:pt x="3953774" y="-32095"/>
                  <a:pt x="4531669" y="-86016"/>
                  <a:pt x="4991507" y="0"/>
                </a:cubicBezTo>
                <a:cubicBezTo>
                  <a:pt x="5338714" y="16291"/>
                  <a:pt x="5784176" y="-21109"/>
                  <a:pt x="6103745" y="0"/>
                </a:cubicBezTo>
                <a:cubicBezTo>
                  <a:pt x="6441124" y="12840"/>
                  <a:pt x="6494734" y="-10102"/>
                  <a:pt x="6781938" y="0"/>
                </a:cubicBezTo>
                <a:cubicBezTo>
                  <a:pt x="6916827" y="5178"/>
                  <a:pt x="7084728" y="-25989"/>
                  <a:pt x="7360302" y="0"/>
                </a:cubicBezTo>
                <a:cubicBezTo>
                  <a:pt x="7635876" y="25989"/>
                  <a:pt x="7686277" y="-18182"/>
                  <a:pt x="7894176" y="0"/>
                </a:cubicBezTo>
                <a:cubicBezTo>
                  <a:pt x="8372225" y="31266"/>
                  <a:pt x="8221416" y="15556"/>
                  <a:pt x="8355348" y="0"/>
                </a:cubicBezTo>
                <a:cubicBezTo>
                  <a:pt x="8457075" y="-32428"/>
                  <a:pt x="8676009" y="2227"/>
                  <a:pt x="8816520" y="0"/>
                </a:cubicBezTo>
                <a:cubicBezTo>
                  <a:pt x="8916311" y="60611"/>
                  <a:pt x="9287903" y="-6802"/>
                  <a:pt x="9711736" y="0"/>
                </a:cubicBezTo>
                <a:cubicBezTo>
                  <a:pt x="10087944" y="-45517"/>
                  <a:pt x="10009823" y="-20267"/>
                  <a:pt x="10172908" y="0"/>
                </a:cubicBezTo>
                <a:cubicBezTo>
                  <a:pt x="10344224" y="20377"/>
                  <a:pt x="10988791" y="-28077"/>
                  <a:pt x="11285146" y="0"/>
                </a:cubicBezTo>
                <a:cubicBezTo>
                  <a:pt x="11638556" y="-501"/>
                  <a:pt x="12055303" y="-30840"/>
                  <a:pt x="12397383" y="0"/>
                </a:cubicBezTo>
                <a:cubicBezTo>
                  <a:pt x="12797843" y="37559"/>
                  <a:pt x="12868863" y="-24177"/>
                  <a:pt x="13075577" y="0"/>
                </a:cubicBezTo>
                <a:cubicBezTo>
                  <a:pt x="13279551" y="16893"/>
                  <a:pt x="13329348" y="-656"/>
                  <a:pt x="13536749" y="0"/>
                </a:cubicBezTo>
                <a:cubicBezTo>
                  <a:pt x="13547677" y="-804"/>
                  <a:pt x="13554729" y="746"/>
                  <a:pt x="13563877" y="0"/>
                </a:cubicBezTo>
                <a:cubicBezTo>
                  <a:pt x="13560286" y="4688"/>
                  <a:pt x="13737888" y="-3484"/>
                  <a:pt x="13808027" y="0"/>
                </a:cubicBezTo>
                <a:cubicBezTo>
                  <a:pt x="13874075" y="-4385"/>
                  <a:pt x="13986216" y="-2770"/>
                  <a:pt x="14052176" y="0"/>
                </a:cubicBezTo>
                <a:cubicBezTo>
                  <a:pt x="14112925" y="-2565"/>
                  <a:pt x="14404133" y="-9649"/>
                  <a:pt x="14513348" y="0"/>
                </a:cubicBezTo>
                <a:cubicBezTo>
                  <a:pt x="14590706" y="104180"/>
                  <a:pt x="15151846" y="822"/>
                  <a:pt x="15625586" y="0"/>
                </a:cubicBezTo>
                <a:cubicBezTo>
                  <a:pt x="16090403" y="39823"/>
                  <a:pt x="15958853" y="13782"/>
                  <a:pt x="16303780" y="0"/>
                </a:cubicBezTo>
                <a:cubicBezTo>
                  <a:pt x="16626790" y="-31460"/>
                  <a:pt x="16666800" y="-1889"/>
                  <a:pt x="16764952" y="0"/>
                </a:cubicBezTo>
                <a:cubicBezTo>
                  <a:pt x="16864786" y="-8516"/>
                  <a:pt x="16782588" y="-380"/>
                  <a:pt x="16792080" y="0"/>
                </a:cubicBezTo>
                <a:cubicBezTo>
                  <a:pt x="16800743" y="945"/>
                  <a:pt x="16812249" y="-890"/>
                  <a:pt x="16819207" y="0"/>
                </a:cubicBezTo>
                <a:cubicBezTo>
                  <a:pt x="16801410" y="7595"/>
                  <a:pt x="17367042" y="-69068"/>
                  <a:pt x="17714423" y="0"/>
                </a:cubicBezTo>
                <a:cubicBezTo>
                  <a:pt x="18026682" y="30115"/>
                  <a:pt x="17874884" y="1484"/>
                  <a:pt x="17958573" y="0"/>
                </a:cubicBezTo>
                <a:cubicBezTo>
                  <a:pt x="18014926" y="1326"/>
                  <a:pt x="18533210" y="-23819"/>
                  <a:pt x="19070811" y="0"/>
                </a:cubicBezTo>
                <a:cubicBezTo>
                  <a:pt x="19561771" y="-8178"/>
                  <a:pt x="19361511" y="-6278"/>
                  <a:pt x="19531983" y="0"/>
                </a:cubicBezTo>
                <a:cubicBezTo>
                  <a:pt x="19714450" y="-6872"/>
                  <a:pt x="19547906" y="970"/>
                  <a:pt x="19559110" y="0"/>
                </a:cubicBezTo>
                <a:cubicBezTo>
                  <a:pt x="19600376" y="-51686"/>
                  <a:pt x="19949769" y="4097"/>
                  <a:pt x="20454326" y="0"/>
                </a:cubicBezTo>
                <a:cubicBezTo>
                  <a:pt x="20873742" y="12195"/>
                  <a:pt x="20628891" y="1128"/>
                  <a:pt x="20698476" y="0"/>
                </a:cubicBezTo>
                <a:cubicBezTo>
                  <a:pt x="20772598" y="-10788"/>
                  <a:pt x="21364488" y="99557"/>
                  <a:pt x="21702203" y="0"/>
                </a:cubicBezTo>
                <a:cubicBezTo>
                  <a:pt x="21705142" y="15282"/>
                  <a:pt x="21703425" y="22947"/>
                  <a:pt x="21702203" y="36576"/>
                </a:cubicBezTo>
                <a:cubicBezTo>
                  <a:pt x="21634091" y="36833"/>
                  <a:pt x="21541287" y="38512"/>
                  <a:pt x="21458053" y="36576"/>
                </a:cubicBezTo>
                <a:cubicBezTo>
                  <a:pt x="21373057" y="28713"/>
                  <a:pt x="21443364" y="36522"/>
                  <a:pt x="21430925" y="36576"/>
                </a:cubicBezTo>
                <a:cubicBezTo>
                  <a:pt x="21415668" y="14775"/>
                  <a:pt x="21296082" y="4334"/>
                  <a:pt x="21186776" y="36576"/>
                </a:cubicBezTo>
                <a:cubicBezTo>
                  <a:pt x="21090569" y="27567"/>
                  <a:pt x="20870940" y="55303"/>
                  <a:pt x="20725604" y="36576"/>
                </a:cubicBezTo>
                <a:cubicBezTo>
                  <a:pt x="20557777" y="67107"/>
                  <a:pt x="20320876" y="63738"/>
                  <a:pt x="20047410" y="36576"/>
                </a:cubicBezTo>
                <a:cubicBezTo>
                  <a:pt x="19731056" y="5422"/>
                  <a:pt x="19862948" y="29812"/>
                  <a:pt x="19803260" y="36576"/>
                </a:cubicBezTo>
                <a:cubicBezTo>
                  <a:pt x="19709530" y="13018"/>
                  <a:pt x="19201426" y="52711"/>
                  <a:pt x="18691022" y="36576"/>
                </a:cubicBezTo>
                <a:cubicBezTo>
                  <a:pt x="18206424" y="45757"/>
                  <a:pt x="18322793" y="30780"/>
                  <a:pt x="18012828" y="36576"/>
                </a:cubicBezTo>
                <a:cubicBezTo>
                  <a:pt x="17651787" y="71193"/>
                  <a:pt x="17172559" y="18635"/>
                  <a:pt x="16900591" y="36576"/>
                </a:cubicBezTo>
                <a:cubicBezTo>
                  <a:pt x="16562980" y="38267"/>
                  <a:pt x="16387148" y="36922"/>
                  <a:pt x="16005375" y="36576"/>
                </a:cubicBezTo>
                <a:cubicBezTo>
                  <a:pt x="15614505" y="18379"/>
                  <a:pt x="15646029" y="43536"/>
                  <a:pt x="15544203" y="36576"/>
                </a:cubicBezTo>
                <a:cubicBezTo>
                  <a:pt x="15502460" y="25516"/>
                  <a:pt x="15039441" y="12750"/>
                  <a:pt x="14648987" y="36576"/>
                </a:cubicBezTo>
                <a:cubicBezTo>
                  <a:pt x="14245890" y="73463"/>
                  <a:pt x="14471456" y="53159"/>
                  <a:pt x="14404837" y="36576"/>
                </a:cubicBezTo>
                <a:cubicBezTo>
                  <a:pt x="14297978" y="-17582"/>
                  <a:pt x="13951164" y="41780"/>
                  <a:pt x="13726643" y="36576"/>
                </a:cubicBezTo>
                <a:cubicBezTo>
                  <a:pt x="13512096" y="38488"/>
                  <a:pt x="13711749" y="34514"/>
                  <a:pt x="13699516" y="36576"/>
                </a:cubicBezTo>
                <a:cubicBezTo>
                  <a:pt x="13736649" y="104118"/>
                  <a:pt x="13054299" y="-12763"/>
                  <a:pt x="12587278" y="36576"/>
                </a:cubicBezTo>
                <a:cubicBezTo>
                  <a:pt x="12083025" y="27203"/>
                  <a:pt x="12197494" y="42820"/>
                  <a:pt x="11909084" y="36576"/>
                </a:cubicBezTo>
                <a:cubicBezTo>
                  <a:pt x="11614434" y="52176"/>
                  <a:pt x="11307139" y="12301"/>
                  <a:pt x="10796846" y="36576"/>
                </a:cubicBezTo>
                <a:cubicBezTo>
                  <a:pt x="10257762" y="15164"/>
                  <a:pt x="10416868" y="26791"/>
                  <a:pt x="10335674" y="36576"/>
                </a:cubicBezTo>
                <a:cubicBezTo>
                  <a:pt x="10234738" y="32077"/>
                  <a:pt x="10171673" y="44286"/>
                  <a:pt x="10091524" y="36576"/>
                </a:cubicBezTo>
                <a:cubicBezTo>
                  <a:pt x="10086243" y="35354"/>
                  <a:pt x="9758464" y="65970"/>
                  <a:pt x="9413331" y="36576"/>
                </a:cubicBezTo>
                <a:cubicBezTo>
                  <a:pt x="9120067" y="63176"/>
                  <a:pt x="8686682" y="-16086"/>
                  <a:pt x="8518115" y="36576"/>
                </a:cubicBezTo>
                <a:cubicBezTo>
                  <a:pt x="8311316" y="76457"/>
                  <a:pt x="7798330" y="15688"/>
                  <a:pt x="7405877" y="36576"/>
                </a:cubicBezTo>
                <a:cubicBezTo>
                  <a:pt x="7016765" y="72773"/>
                  <a:pt x="6953034" y="55212"/>
                  <a:pt x="6510661" y="36576"/>
                </a:cubicBezTo>
                <a:cubicBezTo>
                  <a:pt x="6112262" y="-43393"/>
                  <a:pt x="5745723" y="83476"/>
                  <a:pt x="5398423" y="36576"/>
                </a:cubicBezTo>
                <a:cubicBezTo>
                  <a:pt x="5302531" y="39056"/>
                  <a:pt x="5141500" y="54164"/>
                  <a:pt x="4950815" y="36576"/>
                </a:cubicBezTo>
                <a:cubicBezTo>
                  <a:pt x="4760130" y="18988"/>
                  <a:pt x="4701642" y="38799"/>
                  <a:pt x="4503207" y="36576"/>
                </a:cubicBezTo>
                <a:cubicBezTo>
                  <a:pt x="4108332" y="46127"/>
                  <a:pt x="4327913" y="36791"/>
                  <a:pt x="4259057" y="36576"/>
                </a:cubicBezTo>
                <a:cubicBezTo>
                  <a:pt x="4147928" y="11857"/>
                  <a:pt x="3847127" y="30200"/>
                  <a:pt x="3363841" y="36576"/>
                </a:cubicBezTo>
                <a:cubicBezTo>
                  <a:pt x="2977006" y="-7853"/>
                  <a:pt x="3105857" y="38964"/>
                  <a:pt x="2902670" y="36576"/>
                </a:cubicBezTo>
                <a:cubicBezTo>
                  <a:pt x="2689494" y="36115"/>
                  <a:pt x="2730140" y="32334"/>
                  <a:pt x="2658520" y="36576"/>
                </a:cubicBezTo>
                <a:cubicBezTo>
                  <a:pt x="2589428" y="31466"/>
                  <a:pt x="2639996" y="33609"/>
                  <a:pt x="2631392" y="36576"/>
                </a:cubicBezTo>
                <a:cubicBezTo>
                  <a:pt x="2629839" y="30472"/>
                  <a:pt x="2446248" y="57054"/>
                  <a:pt x="2387242" y="36576"/>
                </a:cubicBezTo>
                <a:cubicBezTo>
                  <a:pt x="2310633" y="33136"/>
                  <a:pt x="2228167" y="19448"/>
                  <a:pt x="2143093" y="36576"/>
                </a:cubicBezTo>
                <a:cubicBezTo>
                  <a:pt x="2049488" y="64933"/>
                  <a:pt x="1619949" y="61943"/>
                  <a:pt x="1464899" y="36576"/>
                </a:cubicBezTo>
                <a:cubicBezTo>
                  <a:pt x="1262847" y="3535"/>
                  <a:pt x="1117069" y="33168"/>
                  <a:pt x="786705" y="36576"/>
                </a:cubicBezTo>
                <a:cubicBezTo>
                  <a:pt x="480579" y="32689"/>
                  <a:pt x="270371" y="-4932"/>
                  <a:pt x="0" y="36576"/>
                </a:cubicBezTo>
                <a:cubicBezTo>
                  <a:pt x="1146" y="23814"/>
                  <a:pt x="-945" y="7763"/>
                  <a:pt x="0" y="0"/>
                </a:cubicBezTo>
                <a:close/>
              </a:path>
              <a:path w="21702203" h="36576" fill="none" stroke="0" extrusionOk="0">
                <a:moveTo>
                  <a:pt x="0" y="0"/>
                </a:moveTo>
                <a:cubicBezTo>
                  <a:pt x="228589" y="21149"/>
                  <a:pt x="832187" y="13565"/>
                  <a:pt x="1112238" y="0"/>
                </a:cubicBezTo>
                <a:cubicBezTo>
                  <a:pt x="1386355" y="-4351"/>
                  <a:pt x="1592435" y="-24558"/>
                  <a:pt x="1790432" y="0"/>
                </a:cubicBezTo>
                <a:cubicBezTo>
                  <a:pt x="1966437" y="28699"/>
                  <a:pt x="1967470" y="5396"/>
                  <a:pt x="2034582" y="0"/>
                </a:cubicBezTo>
                <a:cubicBezTo>
                  <a:pt x="2086613" y="-9763"/>
                  <a:pt x="2199177" y="11620"/>
                  <a:pt x="2278731" y="0"/>
                </a:cubicBezTo>
                <a:cubicBezTo>
                  <a:pt x="2374547" y="-5652"/>
                  <a:pt x="2466132" y="-3221"/>
                  <a:pt x="2522881" y="0"/>
                </a:cubicBezTo>
                <a:cubicBezTo>
                  <a:pt x="2576711" y="-6932"/>
                  <a:pt x="2690593" y="18610"/>
                  <a:pt x="2767031" y="0"/>
                </a:cubicBezTo>
                <a:cubicBezTo>
                  <a:pt x="2832114" y="-20031"/>
                  <a:pt x="3025935" y="6916"/>
                  <a:pt x="3228203" y="0"/>
                </a:cubicBezTo>
                <a:cubicBezTo>
                  <a:pt x="3417685" y="24031"/>
                  <a:pt x="3377065" y="8392"/>
                  <a:pt x="3472352" y="0"/>
                </a:cubicBezTo>
                <a:cubicBezTo>
                  <a:pt x="3536529" y="-13086"/>
                  <a:pt x="3784424" y="2670"/>
                  <a:pt x="3933524" y="0"/>
                </a:cubicBezTo>
                <a:cubicBezTo>
                  <a:pt x="4110274" y="30340"/>
                  <a:pt x="4509976" y="23973"/>
                  <a:pt x="4828740" y="0"/>
                </a:cubicBezTo>
                <a:cubicBezTo>
                  <a:pt x="5156760" y="7179"/>
                  <a:pt x="5015596" y="-216"/>
                  <a:pt x="5072890" y="0"/>
                </a:cubicBezTo>
                <a:cubicBezTo>
                  <a:pt x="5133524" y="2933"/>
                  <a:pt x="5090814" y="-515"/>
                  <a:pt x="5100018" y="0"/>
                </a:cubicBezTo>
                <a:cubicBezTo>
                  <a:pt x="5031952" y="11547"/>
                  <a:pt x="5701694" y="-79835"/>
                  <a:pt x="6212256" y="0"/>
                </a:cubicBezTo>
                <a:cubicBezTo>
                  <a:pt x="6636049" y="21038"/>
                  <a:pt x="6231141" y="-1640"/>
                  <a:pt x="6239383" y="0"/>
                </a:cubicBezTo>
                <a:cubicBezTo>
                  <a:pt x="6247881" y="-9906"/>
                  <a:pt x="6731591" y="2230"/>
                  <a:pt x="6917577" y="0"/>
                </a:cubicBezTo>
                <a:cubicBezTo>
                  <a:pt x="7082493" y="10380"/>
                  <a:pt x="6937988" y="458"/>
                  <a:pt x="6944705" y="0"/>
                </a:cubicBezTo>
                <a:cubicBezTo>
                  <a:pt x="6947784" y="92597"/>
                  <a:pt x="7493391" y="-85244"/>
                  <a:pt x="7839921" y="0"/>
                </a:cubicBezTo>
                <a:cubicBezTo>
                  <a:pt x="8266437" y="40965"/>
                  <a:pt x="8313416" y="-33500"/>
                  <a:pt x="8518115" y="0"/>
                </a:cubicBezTo>
                <a:cubicBezTo>
                  <a:pt x="8731523" y="59071"/>
                  <a:pt x="9131814" y="-2954"/>
                  <a:pt x="9413331" y="0"/>
                </a:cubicBezTo>
                <a:cubicBezTo>
                  <a:pt x="9665084" y="-4809"/>
                  <a:pt x="9786442" y="27775"/>
                  <a:pt x="10091524" y="0"/>
                </a:cubicBezTo>
                <a:cubicBezTo>
                  <a:pt x="10401018" y="637"/>
                  <a:pt x="10730409" y="82548"/>
                  <a:pt x="10986740" y="0"/>
                </a:cubicBezTo>
                <a:cubicBezTo>
                  <a:pt x="11202221" y="17622"/>
                  <a:pt x="11542253" y="-38109"/>
                  <a:pt x="11881956" y="0"/>
                </a:cubicBezTo>
                <a:cubicBezTo>
                  <a:pt x="12252147" y="19705"/>
                  <a:pt x="12729911" y="-42084"/>
                  <a:pt x="12994194" y="0"/>
                </a:cubicBezTo>
                <a:cubicBezTo>
                  <a:pt x="13257790" y="20156"/>
                  <a:pt x="13012066" y="1585"/>
                  <a:pt x="13021322" y="0"/>
                </a:cubicBezTo>
                <a:cubicBezTo>
                  <a:pt x="13028611" y="227"/>
                  <a:pt x="13036353" y="-1326"/>
                  <a:pt x="13048450" y="0"/>
                </a:cubicBezTo>
                <a:cubicBezTo>
                  <a:pt x="13127947" y="-50720"/>
                  <a:pt x="13655733" y="-61812"/>
                  <a:pt x="14160687" y="0"/>
                </a:cubicBezTo>
                <a:cubicBezTo>
                  <a:pt x="14695363" y="-31246"/>
                  <a:pt x="14475346" y="-31087"/>
                  <a:pt x="14621859" y="0"/>
                </a:cubicBezTo>
                <a:cubicBezTo>
                  <a:pt x="14712254" y="56451"/>
                  <a:pt x="15432620" y="26599"/>
                  <a:pt x="15734097" y="0"/>
                </a:cubicBezTo>
                <a:cubicBezTo>
                  <a:pt x="16059523" y="30015"/>
                  <a:pt x="16053360" y="-2661"/>
                  <a:pt x="16195269" y="0"/>
                </a:cubicBezTo>
                <a:cubicBezTo>
                  <a:pt x="16353026" y="12251"/>
                  <a:pt x="16766492" y="-38876"/>
                  <a:pt x="17090485" y="0"/>
                </a:cubicBezTo>
                <a:cubicBezTo>
                  <a:pt x="17417309" y="7862"/>
                  <a:pt x="17252037" y="5437"/>
                  <a:pt x="17334635" y="0"/>
                </a:cubicBezTo>
                <a:cubicBezTo>
                  <a:pt x="17435991" y="12912"/>
                  <a:pt x="17826468" y="61592"/>
                  <a:pt x="18012828" y="0"/>
                </a:cubicBezTo>
                <a:cubicBezTo>
                  <a:pt x="18247318" y="4891"/>
                  <a:pt x="18384160" y="12120"/>
                  <a:pt x="18691022" y="0"/>
                </a:cubicBezTo>
                <a:cubicBezTo>
                  <a:pt x="18977172" y="-27998"/>
                  <a:pt x="18956452" y="11558"/>
                  <a:pt x="19152194" y="0"/>
                </a:cubicBezTo>
                <a:cubicBezTo>
                  <a:pt x="19370589" y="-32250"/>
                  <a:pt x="19478627" y="-32707"/>
                  <a:pt x="19613366" y="0"/>
                </a:cubicBezTo>
                <a:cubicBezTo>
                  <a:pt x="19735842" y="16218"/>
                  <a:pt x="19628138" y="409"/>
                  <a:pt x="19640494" y="0"/>
                </a:cubicBezTo>
                <a:cubicBezTo>
                  <a:pt x="19651899" y="-1229"/>
                  <a:pt x="19660247" y="621"/>
                  <a:pt x="19667621" y="0"/>
                </a:cubicBezTo>
                <a:cubicBezTo>
                  <a:pt x="19676183" y="-518"/>
                  <a:pt x="19682804" y="-41"/>
                  <a:pt x="19694749" y="0"/>
                </a:cubicBezTo>
                <a:cubicBezTo>
                  <a:pt x="19707328" y="493"/>
                  <a:pt x="19712166" y="810"/>
                  <a:pt x="19721877" y="0"/>
                </a:cubicBezTo>
                <a:cubicBezTo>
                  <a:pt x="19731628" y="-1581"/>
                  <a:pt x="19737179" y="-37"/>
                  <a:pt x="19749005" y="0"/>
                </a:cubicBezTo>
                <a:cubicBezTo>
                  <a:pt x="19726772" y="2231"/>
                  <a:pt x="20036712" y="-11931"/>
                  <a:pt x="20210177" y="0"/>
                </a:cubicBezTo>
                <a:cubicBezTo>
                  <a:pt x="20388653" y="5167"/>
                  <a:pt x="20230506" y="397"/>
                  <a:pt x="20237304" y="0"/>
                </a:cubicBezTo>
                <a:cubicBezTo>
                  <a:pt x="20270089" y="-93652"/>
                  <a:pt x="21235431" y="4027"/>
                  <a:pt x="21702203" y="0"/>
                </a:cubicBezTo>
                <a:cubicBezTo>
                  <a:pt x="21701489" y="14257"/>
                  <a:pt x="21703050" y="22996"/>
                  <a:pt x="21702203" y="36576"/>
                </a:cubicBezTo>
                <a:cubicBezTo>
                  <a:pt x="21437381" y="78660"/>
                  <a:pt x="21010466" y="5319"/>
                  <a:pt x="20806987" y="36576"/>
                </a:cubicBezTo>
                <a:cubicBezTo>
                  <a:pt x="20559099" y="80866"/>
                  <a:pt x="20283797" y="31251"/>
                  <a:pt x="20128793" y="36576"/>
                </a:cubicBezTo>
                <a:cubicBezTo>
                  <a:pt x="19972298" y="16570"/>
                  <a:pt x="19989979" y="41723"/>
                  <a:pt x="19884643" y="36576"/>
                </a:cubicBezTo>
                <a:cubicBezTo>
                  <a:pt x="19696515" y="-38678"/>
                  <a:pt x="19279816" y="6058"/>
                  <a:pt x="18772406" y="36576"/>
                </a:cubicBezTo>
                <a:cubicBezTo>
                  <a:pt x="18279472" y="68374"/>
                  <a:pt x="18111184" y="83044"/>
                  <a:pt x="17877190" y="36576"/>
                </a:cubicBezTo>
                <a:cubicBezTo>
                  <a:pt x="17623844" y="-14770"/>
                  <a:pt x="17563429" y="32854"/>
                  <a:pt x="17416018" y="36576"/>
                </a:cubicBezTo>
                <a:cubicBezTo>
                  <a:pt x="17208881" y="116180"/>
                  <a:pt x="16726361" y="92554"/>
                  <a:pt x="16303780" y="36576"/>
                </a:cubicBezTo>
                <a:cubicBezTo>
                  <a:pt x="15824355" y="86281"/>
                  <a:pt x="15775550" y="73642"/>
                  <a:pt x="15625586" y="36576"/>
                </a:cubicBezTo>
                <a:cubicBezTo>
                  <a:pt x="15473474" y="4837"/>
                  <a:pt x="15461849" y="28367"/>
                  <a:pt x="15381436" y="36576"/>
                </a:cubicBezTo>
                <a:cubicBezTo>
                  <a:pt x="15306642" y="27231"/>
                  <a:pt x="14602000" y="-27331"/>
                  <a:pt x="14269198" y="36576"/>
                </a:cubicBezTo>
                <a:cubicBezTo>
                  <a:pt x="13965980" y="73191"/>
                  <a:pt x="14085621" y="36150"/>
                  <a:pt x="14025049" y="36576"/>
                </a:cubicBezTo>
                <a:cubicBezTo>
                  <a:pt x="13967684" y="39107"/>
                  <a:pt x="13894160" y="33836"/>
                  <a:pt x="13780899" y="36576"/>
                </a:cubicBezTo>
                <a:cubicBezTo>
                  <a:pt x="13694550" y="34225"/>
                  <a:pt x="13423153" y="9155"/>
                  <a:pt x="13102705" y="36576"/>
                </a:cubicBezTo>
                <a:cubicBezTo>
                  <a:pt x="12744802" y="40612"/>
                  <a:pt x="12414776" y="73246"/>
                  <a:pt x="12207489" y="36576"/>
                </a:cubicBezTo>
                <a:cubicBezTo>
                  <a:pt x="11990763" y="40016"/>
                  <a:pt x="11388442" y="3264"/>
                  <a:pt x="11095251" y="36576"/>
                </a:cubicBezTo>
                <a:cubicBezTo>
                  <a:pt x="10856538" y="49012"/>
                  <a:pt x="10909371" y="42745"/>
                  <a:pt x="10851102" y="36576"/>
                </a:cubicBezTo>
                <a:cubicBezTo>
                  <a:pt x="10795405" y="29049"/>
                  <a:pt x="10835386" y="36906"/>
                  <a:pt x="10823974" y="36576"/>
                </a:cubicBezTo>
                <a:cubicBezTo>
                  <a:pt x="10884368" y="48221"/>
                  <a:pt x="10020938" y="63789"/>
                  <a:pt x="9711736" y="36576"/>
                </a:cubicBezTo>
                <a:cubicBezTo>
                  <a:pt x="9387907" y="27329"/>
                  <a:pt x="9578154" y="42922"/>
                  <a:pt x="9467586" y="36576"/>
                </a:cubicBezTo>
                <a:cubicBezTo>
                  <a:pt x="9373045" y="28509"/>
                  <a:pt x="9451431" y="35084"/>
                  <a:pt x="9440458" y="36576"/>
                </a:cubicBezTo>
                <a:cubicBezTo>
                  <a:pt x="9469251" y="115003"/>
                  <a:pt x="9028607" y="38343"/>
                  <a:pt x="8545242" y="36576"/>
                </a:cubicBezTo>
                <a:cubicBezTo>
                  <a:pt x="8152292" y="32460"/>
                  <a:pt x="8525711" y="35582"/>
                  <a:pt x="8518115" y="36576"/>
                </a:cubicBezTo>
                <a:cubicBezTo>
                  <a:pt x="8547567" y="53553"/>
                  <a:pt x="7782464" y="-23884"/>
                  <a:pt x="7405877" y="36576"/>
                </a:cubicBezTo>
                <a:cubicBezTo>
                  <a:pt x="7115220" y="59463"/>
                  <a:pt x="6928933" y="22517"/>
                  <a:pt x="6727683" y="36576"/>
                </a:cubicBezTo>
                <a:cubicBezTo>
                  <a:pt x="6524141" y="36159"/>
                  <a:pt x="6492180" y="26335"/>
                  <a:pt x="6266511" y="36576"/>
                </a:cubicBezTo>
                <a:cubicBezTo>
                  <a:pt x="6039850" y="49574"/>
                  <a:pt x="6249492" y="35762"/>
                  <a:pt x="6239383" y="36576"/>
                </a:cubicBezTo>
                <a:cubicBezTo>
                  <a:pt x="6229082" y="35843"/>
                  <a:pt x="6224362" y="37750"/>
                  <a:pt x="6212256" y="36576"/>
                </a:cubicBezTo>
                <a:cubicBezTo>
                  <a:pt x="6229402" y="53454"/>
                  <a:pt x="5924543" y="34428"/>
                  <a:pt x="5534062" y="36576"/>
                </a:cubicBezTo>
                <a:cubicBezTo>
                  <a:pt x="5225335" y="42497"/>
                  <a:pt x="5039910" y="92475"/>
                  <a:pt x="4638846" y="36576"/>
                </a:cubicBezTo>
                <a:cubicBezTo>
                  <a:pt x="4273469" y="7537"/>
                  <a:pt x="4261218" y="15848"/>
                  <a:pt x="3960652" y="36576"/>
                </a:cubicBezTo>
                <a:cubicBezTo>
                  <a:pt x="3656831" y="52456"/>
                  <a:pt x="3329918" y="25933"/>
                  <a:pt x="3065436" y="36576"/>
                </a:cubicBezTo>
                <a:cubicBezTo>
                  <a:pt x="2776114" y="39436"/>
                  <a:pt x="2636924" y="80718"/>
                  <a:pt x="2170220" y="36576"/>
                </a:cubicBezTo>
                <a:cubicBezTo>
                  <a:pt x="1739518" y="15837"/>
                  <a:pt x="1917650" y="16891"/>
                  <a:pt x="1709048" y="36576"/>
                </a:cubicBezTo>
                <a:cubicBezTo>
                  <a:pt x="1515802" y="40338"/>
                  <a:pt x="1416988" y="61008"/>
                  <a:pt x="1247877" y="36576"/>
                </a:cubicBezTo>
                <a:cubicBezTo>
                  <a:pt x="1061209" y="34358"/>
                  <a:pt x="918787" y="31950"/>
                  <a:pt x="786705" y="36576"/>
                </a:cubicBezTo>
                <a:cubicBezTo>
                  <a:pt x="699928" y="32435"/>
                  <a:pt x="177716" y="14049"/>
                  <a:pt x="0" y="36576"/>
                </a:cubicBezTo>
                <a:cubicBezTo>
                  <a:pt x="-858" y="20779"/>
                  <a:pt x="996" y="905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21702203"/>
                      <a:gd name="connsiteY0" fmla="*/ 0 h 36576"/>
                      <a:gd name="connsiteX1" fmla="*/ 1112238 w 21702203"/>
                      <a:gd name="connsiteY1" fmla="*/ 0 h 36576"/>
                      <a:gd name="connsiteX2" fmla="*/ 1790432 w 21702203"/>
                      <a:gd name="connsiteY2" fmla="*/ 0 h 36576"/>
                      <a:gd name="connsiteX3" fmla="*/ 2034582 w 21702203"/>
                      <a:gd name="connsiteY3" fmla="*/ 0 h 36576"/>
                      <a:gd name="connsiteX4" fmla="*/ 2278731 w 21702203"/>
                      <a:gd name="connsiteY4" fmla="*/ 0 h 36576"/>
                      <a:gd name="connsiteX5" fmla="*/ 2522881 w 21702203"/>
                      <a:gd name="connsiteY5" fmla="*/ 0 h 36576"/>
                      <a:gd name="connsiteX6" fmla="*/ 2767031 w 21702203"/>
                      <a:gd name="connsiteY6" fmla="*/ 0 h 36576"/>
                      <a:gd name="connsiteX7" fmla="*/ 3228203 w 21702203"/>
                      <a:gd name="connsiteY7" fmla="*/ 0 h 36576"/>
                      <a:gd name="connsiteX8" fmla="*/ 3472352 w 21702203"/>
                      <a:gd name="connsiteY8" fmla="*/ 0 h 36576"/>
                      <a:gd name="connsiteX9" fmla="*/ 3933524 w 21702203"/>
                      <a:gd name="connsiteY9" fmla="*/ 0 h 36576"/>
                      <a:gd name="connsiteX10" fmla="*/ 4828740 w 21702203"/>
                      <a:gd name="connsiteY10" fmla="*/ 0 h 36576"/>
                      <a:gd name="connsiteX11" fmla="*/ 5072890 w 21702203"/>
                      <a:gd name="connsiteY11" fmla="*/ 0 h 36576"/>
                      <a:gd name="connsiteX12" fmla="*/ 5100018 w 21702203"/>
                      <a:gd name="connsiteY12" fmla="*/ 0 h 36576"/>
                      <a:gd name="connsiteX13" fmla="*/ 6212256 w 21702203"/>
                      <a:gd name="connsiteY13" fmla="*/ 0 h 36576"/>
                      <a:gd name="connsiteX14" fmla="*/ 6239383 w 21702203"/>
                      <a:gd name="connsiteY14" fmla="*/ 0 h 36576"/>
                      <a:gd name="connsiteX15" fmla="*/ 6917577 w 21702203"/>
                      <a:gd name="connsiteY15" fmla="*/ 0 h 36576"/>
                      <a:gd name="connsiteX16" fmla="*/ 6944705 w 21702203"/>
                      <a:gd name="connsiteY16" fmla="*/ 0 h 36576"/>
                      <a:gd name="connsiteX17" fmla="*/ 7839921 w 21702203"/>
                      <a:gd name="connsiteY17" fmla="*/ 0 h 36576"/>
                      <a:gd name="connsiteX18" fmla="*/ 8518115 w 21702203"/>
                      <a:gd name="connsiteY18" fmla="*/ 0 h 36576"/>
                      <a:gd name="connsiteX19" fmla="*/ 9413331 w 21702203"/>
                      <a:gd name="connsiteY19" fmla="*/ 0 h 36576"/>
                      <a:gd name="connsiteX20" fmla="*/ 10091524 w 21702203"/>
                      <a:gd name="connsiteY20" fmla="*/ 0 h 36576"/>
                      <a:gd name="connsiteX21" fmla="*/ 10986740 w 21702203"/>
                      <a:gd name="connsiteY21" fmla="*/ 0 h 36576"/>
                      <a:gd name="connsiteX22" fmla="*/ 11881956 w 21702203"/>
                      <a:gd name="connsiteY22" fmla="*/ 0 h 36576"/>
                      <a:gd name="connsiteX23" fmla="*/ 12994194 w 21702203"/>
                      <a:gd name="connsiteY23" fmla="*/ 0 h 36576"/>
                      <a:gd name="connsiteX24" fmla="*/ 13021322 w 21702203"/>
                      <a:gd name="connsiteY24" fmla="*/ 0 h 36576"/>
                      <a:gd name="connsiteX25" fmla="*/ 13048450 w 21702203"/>
                      <a:gd name="connsiteY25" fmla="*/ 0 h 36576"/>
                      <a:gd name="connsiteX26" fmla="*/ 14160687 w 21702203"/>
                      <a:gd name="connsiteY26" fmla="*/ 0 h 36576"/>
                      <a:gd name="connsiteX27" fmla="*/ 14621859 w 21702203"/>
                      <a:gd name="connsiteY27" fmla="*/ 0 h 36576"/>
                      <a:gd name="connsiteX28" fmla="*/ 15734097 w 21702203"/>
                      <a:gd name="connsiteY28" fmla="*/ 0 h 36576"/>
                      <a:gd name="connsiteX29" fmla="*/ 16195269 w 21702203"/>
                      <a:gd name="connsiteY29" fmla="*/ 0 h 36576"/>
                      <a:gd name="connsiteX30" fmla="*/ 17090485 w 21702203"/>
                      <a:gd name="connsiteY30" fmla="*/ 0 h 36576"/>
                      <a:gd name="connsiteX31" fmla="*/ 17334635 w 21702203"/>
                      <a:gd name="connsiteY31" fmla="*/ 0 h 36576"/>
                      <a:gd name="connsiteX32" fmla="*/ 18012828 w 21702203"/>
                      <a:gd name="connsiteY32" fmla="*/ 0 h 36576"/>
                      <a:gd name="connsiteX33" fmla="*/ 18691022 w 21702203"/>
                      <a:gd name="connsiteY33" fmla="*/ 0 h 36576"/>
                      <a:gd name="connsiteX34" fmla="*/ 19152194 w 21702203"/>
                      <a:gd name="connsiteY34" fmla="*/ 0 h 36576"/>
                      <a:gd name="connsiteX35" fmla="*/ 19613366 w 21702203"/>
                      <a:gd name="connsiteY35" fmla="*/ 0 h 36576"/>
                      <a:gd name="connsiteX36" fmla="*/ 19640494 w 21702203"/>
                      <a:gd name="connsiteY36" fmla="*/ 0 h 36576"/>
                      <a:gd name="connsiteX37" fmla="*/ 19667621 w 21702203"/>
                      <a:gd name="connsiteY37" fmla="*/ 0 h 36576"/>
                      <a:gd name="connsiteX38" fmla="*/ 19694749 w 21702203"/>
                      <a:gd name="connsiteY38" fmla="*/ 0 h 36576"/>
                      <a:gd name="connsiteX39" fmla="*/ 19721877 w 21702203"/>
                      <a:gd name="connsiteY39" fmla="*/ 0 h 36576"/>
                      <a:gd name="connsiteX40" fmla="*/ 19749005 w 21702203"/>
                      <a:gd name="connsiteY40" fmla="*/ 0 h 36576"/>
                      <a:gd name="connsiteX41" fmla="*/ 20210177 w 21702203"/>
                      <a:gd name="connsiteY41" fmla="*/ 0 h 36576"/>
                      <a:gd name="connsiteX42" fmla="*/ 20237304 w 21702203"/>
                      <a:gd name="connsiteY42" fmla="*/ 0 h 36576"/>
                      <a:gd name="connsiteX43" fmla="*/ 21702203 w 21702203"/>
                      <a:gd name="connsiteY43" fmla="*/ 0 h 36576"/>
                      <a:gd name="connsiteX44" fmla="*/ 21702203 w 21702203"/>
                      <a:gd name="connsiteY44" fmla="*/ 36576 h 36576"/>
                      <a:gd name="connsiteX45" fmla="*/ 20806987 w 21702203"/>
                      <a:gd name="connsiteY45" fmla="*/ 36576 h 36576"/>
                      <a:gd name="connsiteX46" fmla="*/ 20128793 w 21702203"/>
                      <a:gd name="connsiteY46" fmla="*/ 36576 h 36576"/>
                      <a:gd name="connsiteX47" fmla="*/ 19884643 w 21702203"/>
                      <a:gd name="connsiteY47" fmla="*/ 36576 h 36576"/>
                      <a:gd name="connsiteX48" fmla="*/ 18772406 w 21702203"/>
                      <a:gd name="connsiteY48" fmla="*/ 36576 h 36576"/>
                      <a:gd name="connsiteX49" fmla="*/ 17877190 w 21702203"/>
                      <a:gd name="connsiteY49" fmla="*/ 36576 h 36576"/>
                      <a:gd name="connsiteX50" fmla="*/ 17416018 w 21702203"/>
                      <a:gd name="connsiteY50" fmla="*/ 36576 h 36576"/>
                      <a:gd name="connsiteX51" fmla="*/ 16303780 w 21702203"/>
                      <a:gd name="connsiteY51" fmla="*/ 36576 h 36576"/>
                      <a:gd name="connsiteX52" fmla="*/ 15625586 w 21702203"/>
                      <a:gd name="connsiteY52" fmla="*/ 36576 h 36576"/>
                      <a:gd name="connsiteX53" fmla="*/ 15381436 w 21702203"/>
                      <a:gd name="connsiteY53" fmla="*/ 36576 h 36576"/>
                      <a:gd name="connsiteX54" fmla="*/ 14269198 w 21702203"/>
                      <a:gd name="connsiteY54" fmla="*/ 36576 h 36576"/>
                      <a:gd name="connsiteX55" fmla="*/ 14025049 w 21702203"/>
                      <a:gd name="connsiteY55" fmla="*/ 36576 h 36576"/>
                      <a:gd name="connsiteX56" fmla="*/ 13780899 w 21702203"/>
                      <a:gd name="connsiteY56" fmla="*/ 36576 h 36576"/>
                      <a:gd name="connsiteX57" fmla="*/ 13102705 w 21702203"/>
                      <a:gd name="connsiteY57" fmla="*/ 36576 h 36576"/>
                      <a:gd name="connsiteX58" fmla="*/ 12207489 w 21702203"/>
                      <a:gd name="connsiteY58" fmla="*/ 36576 h 36576"/>
                      <a:gd name="connsiteX59" fmla="*/ 11095251 w 21702203"/>
                      <a:gd name="connsiteY59" fmla="*/ 36576 h 36576"/>
                      <a:gd name="connsiteX60" fmla="*/ 10851102 w 21702203"/>
                      <a:gd name="connsiteY60" fmla="*/ 36576 h 36576"/>
                      <a:gd name="connsiteX61" fmla="*/ 10823974 w 21702203"/>
                      <a:gd name="connsiteY61" fmla="*/ 36576 h 36576"/>
                      <a:gd name="connsiteX62" fmla="*/ 9711736 w 21702203"/>
                      <a:gd name="connsiteY62" fmla="*/ 36576 h 36576"/>
                      <a:gd name="connsiteX63" fmla="*/ 9467586 w 21702203"/>
                      <a:gd name="connsiteY63" fmla="*/ 36576 h 36576"/>
                      <a:gd name="connsiteX64" fmla="*/ 9440458 w 21702203"/>
                      <a:gd name="connsiteY64" fmla="*/ 36576 h 36576"/>
                      <a:gd name="connsiteX65" fmla="*/ 8545242 w 21702203"/>
                      <a:gd name="connsiteY65" fmla="*/ 36576 h 36576"/>
                      <a:gd name="connsiteX66" fmla="*/ 8518115 w 21702203"/>
                      <a:gd name="connsiteY66" fmla="*/ 36576 h 36576"/>
                      <a:gd name="connsiteX67" fmla="*/ 7405877 w 21702203"/>
                      <a:gd name="connsiteY67" fmla="*/ 36576 h 36576"/>
                      <a:gd name="connsiteX68" fmla="*/ 6727683 w 21702203"/>
                      <a:gd name="connsiteY68" fmla="*/ 36576 h 36576"/>
                      <a:gd name="connsiteX69" fmla="*/ 6266511 w 21702203"/>
                      <a:gd name="connsiteY69" fmla="*/ 36576 h 36576"/>
                      <a:gd name="connsiteX70" fmla="*/ 6239383 w 21702203"/>
                      <a:gd name="connsiteY70" fmla="*/ 36576 h 36576"/>
                      <a:gd name="connsiteX71" fmla="*/ 6212256 w 21702203"/>
                      <a:gd name="connsiteY71" fmla="*/ 36576 h 36576"/>
                      <a:gd name="connsiteX72" fmla="*/ 5534062 w 21702203"/>
                      <a:gd name="connsiteY72" fmla="*/ 36576 h 36576"/>
                      <a:gd name="connsiteX73" fmla="*/ 4638846 w 21702203"/>
                      <a:gd name="connsiteY73" fmla="*/ 36576 h 36576"/>
                      <a:gd name="connsiteX74" fmla="*/ 3960652 w 21702203"/>
                      <a:gd name="connsiteY74" fmla="*/ 36576 h 36576"/>
                      <a:gd name="connsiteX75" fmla="*/ 3065436 w 21702203"/>
                      <a:gd name="connsiteY75" fmla="*/ 36576 h 36576"/>
                      <a:gd name="connsiteX76" fmla="*/ 2170220 w 21702203"/>
                      <a:gd name="connsiteY76" fmla="*/ 36576 h 36576"/>
                      <a:gd name="connsiteX77" fmla="*/ 1709048 w 21702203"/>
                      <a:gd name="connsiteY77" fmla="*/ 36576 h 36576"/>
                      <a:gd name="connsiteX78" fmla="*/ 1247877 w 21702203"/>
                      <a:gd name="connsiteY78" fmla="*/ 36576 h 36576"/>
                      <a:gd name="connsiteX79" fmla="*/ 786705 w 21702203"/>
                      <a:gd name="connsiteY79" fmla="*/ 36576 h 36576"/>
                      <a:gd name="connsiteX80" fmla="*/ 0 w 21702203"/>
                      <a:gd name="connsiteY80" fmla="*/ 36576 h 36576"/>
                      <a:gd name="connsiteX81" fmla="*/ 0 w 21702203"/>
                      <a:gd name="connsiteY81"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1702203" h="36576" fill="none" extrusionOk="0">
                        <a:moveTo>
                          <a:pt x="0" y="0"/>
                        </a:moveTo>
                        <a:cubicBezTo>
                          <a:pt x="255605" y="37813"/>
                          <a:pt x="850047" y="6862"/>
                          <a:pt x="1112238" y="0"/>
                        </a:cubicBezTo>
                        <a:cubicBezTo>
                          <a:pt x="1374429" y="-6862"/>
                          <a:pt x="1610783" y="-25141"/>
                          <a:pt x="1790432" y="0"/>
                        </a:cubicBezTo>
                        <a:cubicBezTo>
                          <a:pt x="1970081" y="25141"/>
                          <a:pt x="1968109" y="1862"/>
                          <a:pt x="2034582" y="0"/>
                        </a:cubicBezTo>
                        <a:cubicBezTo>
                          <a:pt x="2101055" y="-1862"/>
                          <a:pt x="2187932" y="6247"/>
                          <a:pt x="2278731" y="0"/>
                        </a:cubicBezTo>
                        <a:cubicBezTo>
                          <a:pt x="2369530" y="-6247"/>
                          <a:pt x="2461742" y="5813"/>
                          <a:pt x="2522881" y="0"/>
                        </a:cubicBezTo>
                        <a:cubicBezTo>
                          <a:pt x="2584020" y="-5813"/>
                          <a:pt x="2700792" y="9008"/>
                          <a:pt x="2767031" y="0"/>
                        </a:cubicBezTo>
                        <a:cubicBezTo>
                          <a:pt x="2833270" y="-9008"/>
                          <a:pt x="3045481" y="-20247"/>
                          <a:pt x="3228203" y="0"/>
                        </a:cubicBezTo>
                        <a:cubicBezTo>
                          <a:pt x="3410925" y="20247"/>
                          <a:pt x="3372774" y="7360"/>
                          <a:pt x="3472352" y="0"/>
                        </a:cubicBezTo>
                        <a:cubicBezTo>
                          <a:pt x="3571930" y="-7360"/>
                          <a:pt x="3772275" y="-7266"/>
                          <a:pt x="3933524" y="0"/>
                        </a:cubicBezTo>
                        <a:cubicBezTo>
                          <a:pt x="4094773" y="7266"/>
                          <a:pt x="4508060" y="4128"/>
                          <a:pt x="4828740" y="0"/>
                        </a:cubicBezTo>
                        <a:cubicBezTo>
                          <a:pt x="5149420" y="-4128"/>
                          <a:pt x="5012910" y="-3506"/>
                          <a:pt x="5072890" y="0"/>
                        </a:cubicBezTo>
                        <a:cubicBezTo>
                          <a:pt x="5132870" y="3506"/>
                          <a:pt x="5090449" y="1202"/>
                          <a:pt x="5100018" y="0"/>
                        </a:cubicBezTo>
                        <a:cubicBezTo>
                          <a:pt x="5109587" y="-1202"/>
                          <a:pt x="5786730" y="-21161"/>
                          <a:pt x="6212256" y="0"/>
                        </a:cubicBezTo>
                        <a:cubicBezTo>
                          <a:pt x="6637782" y="21161"/>
                          <a:pt x="6231660" y="-583"/>
                          <a:pt x="6239383" y="0"/>
                        </a:cubicBezTo>
                        <a:cubicBezTo>
                          <a:pt x="6247106" y="583"/>
                          <a:pt x="6752406" y="-9924"/>
                          <a:pt x="6917577" y="0"/>
                        </a:cubicBezTo>
                        <a:cubicBezTo>
                          <a:pt x="7082748" y="9924"/>
                          <a:pt x="6937720" y="259"/>
                          <a:pt x="6944705" y="0"/>
                        </a:cubicBezTo>
                        <a:cubicBezTo>
                          <a:pt x="6951690" y="-259"/>
                          <a:pt x="7410220" y="-35909"/>
                          <a:pt x="7839921" y="0"/>
                        </a:cubicBezTo>
                        <a:cubicBezTo>
                          <a:pt x="8269622" y="35909"/>
                          <a:pt x="8317511" y="-33718"/>
                          <a:pt x="8518115" y="0"/>
                        </a:cubicBezTo>
                        <a:cubicBezTo>
                          <a:pt x="8718719" y="33718"/>
                          <a:pt x="9166097" y="-21033"/>
                          <a:pt x="9413331" y="0"/>
                        </a:cubicBezTo>
                        <a:cubicBezTo>
                          <a:pt x="9660565" y="21033"/>
                          <a:pt x="9817043" y="29507"/>
                          <a:pt x="10091524" y="0"/>
                        </a:cubicBezTo>
                        <a:cubicBezTo>
                          <a:pt x="10366005" y="-29507"/>
                          <a:pt x="10748358" y="28351"/>
                          <a:pt x="10986740" y="0"/>
                        </a:cubicBezTo>
                        <a:cubicBezTo>
                          <a:pt x="11225122" y="-28351"/>
                          <a:pt x="11569837" y="-1510"/>
                          <a:pt x="11881956" y="0"/>
                        </a:cubicBezTo>
                        <a:cubicBezTo>
                          <a:pt x="12194075" y="1510"/>
                          <a:pt x="12730979" y="-19916"/>
                          <a:pt x="12994194" y="0"/>
                        </a:cubicBezTo>
                        <a:cubicBezTo>
                          <a:pt x="13257409" y="19916"/>
                          <a:pt x="13013557" y="1258"/>
                          <a:pt x="13021322" y="0"/>
                        </a:cubicBezTo>
                        <a:cubicBezTo>
                          <a:pt x="13029087" y="-1258"/>
                          <a:pt x="13036717" y="-180"/>
                          <a:pt x="13048450" y="0"/>
                        </a:cubicBezTo>
                        <a:cubicBezTo>
                          <a:pt x="13060183" y="180"/>
                          <a:pt x="13606452" y="23748"/>
                          <a:pt x="14160687" y="0"/>
                        </a:cubicBezTo>
                        <a:cubicBezTo>
                          <a:pt x="14714922" y="-23748"/>
                          <a:pt x="14460908" y="-16889"/>
                          <a:pt x="14621859" y="0"/>
                        </a:cubicBezTo>
                        <a:cubicBezTo>
                          <a:pt x="14782810" y="16889"/>
                          <a:pt x="15411517" y="-30580"/>
                          <a:pt x="15734097" y="0"/>
                        </a:cubicBezTo>
                        <a:cubicBezTo>
                          <a:pt x="16056677" y="30580"/>
                          <a:pt x="16054612" y="-7346"/>
                          <a:pt x="16195269" y="0"/>
                        </a:cubicBezTo>
                        <a:cubicBezTo>
                          <a:pt x="16335926" y="7346"/>
                          <a:pt x="16776126" y="-7466"/>
                          <a:pt x="17090485" y="0"/>
                        </a:cubicBezTo>
                        <a:cubicBezTo>
                          <a:pt x="17404844" y="7466"/>
                          <a:pt x="17247111" y="333"/>
                          <a:pt x="17334635" y="0"/>
                        </a:cubicBezTo>
                        <a:cubicBezTo>
                          <a:pt x="17422159" y="-333"/>
                          <a:pt x="17813498" y="29891"/>
                          <a:pt x="18012828" y="0"/>
                        </a:cubicBezTo>
                        <a:cubicBezTo>
                          <a:pt x="18212158" y="-29891"/>
                          <a:pt x="18399799" y="33033"/>
                          <a:pt x="18691022" y="0"/>
                        </a:cubicBezTo>
                        <a:cubicBezTo>
                          <a:pt x="18982245" y="-33033"/>
                          <a:pt x="18953744" y="10950"/>
                          <a:pt x="19152194" y="0"/>
                        </a:cubicBezTo>
                        <a:cubicBezTo>
                          <a:pt x="19350644" y="-10950"/>
                          <a:pt x="19488484" y="-15100"/>
                          <a:pt x="19613366" y="0"/>
                        </a:cubicBezTo>
                        <a:cubicBezTo>
                          <a:pt x="19738248" y="15100"/>
                          <a:pt x="19628119" y="119"/>
                          <a:pt x="19640494" y="0"/>
                        </a:cubicBezTo>
                        <a:cubicBezTo>
                          <a:pt x="19652869" y="-119"/>
                          <a:pt x="19659660" y="1257"/>
                          <a:pt x="19667621" y="0"/>
                        </a:cubicBezTo>
                        <a:cubicBezTo>
                          <a:pt x="19675582" y="-1257"/>
                          <a:pt x="19681530" y="-259"/>
                          <a:pt x="19694749" y="0"/>
                        </a:cubicBezTo>
                        <a:cubicBezTo>
                          <a:pt x="19707968" y="259"/>
                          <a:pt x="19712174" y="1092"/>
                          <a:pt x="19721877" y="0"/>
                        </a:cubicBezTo>
                        <a:cubicBezTo>
                          <a:pt x="19731580" y="-1092"/>
                          <a:pt x="19737017" y="441"/>
                          <a:pt x="19749005" y="0"/>
                        </a:cubicBezTo>
                        <a:cubicBezTo>
                          <a:pt x="19760993" y="-441"/>
                          <a:pt x="20033049" y="-6228"/>
                          <a:pt x="20210177" y="0"/>
                        </a:cubicBezTo>
                        <a:cubicBezTo>
                          <a:pt x="20387305" y="6228"/>
                          <a:pt x="20228571" y="547"/>
                          <a:pt x="20237304" y="0"/>
                        </a:cubicBezTo>
                        <a:cubicBezTo>
                          <a:pt x="20246037" y="-547"/>
                          <a:pt x="21224446" y="45290"/>
                          <a:pt x="21702203" y="0"/>
                        </a:cubicBezTo>
                        <a:cubicBezTo>
                          <a:pt x="21701550" y="13956"/>
                          <a:pt x="21703772" y="23769"/>
                          <a:pt x="21702203" y="36576"/>
                        </a:cubicBezTo>
                        <a:cubicBezTo>
                          <a:pt x="21397124" y="46244"/>
                          <a:pt x="21046211" y="-4675"/>
                          <a:pt x="20806987" y="36576"/>
                        </a:cubicBezTo>
                        <a:cubicBezTo>
                          <a:pt x="20567763" y="77827"/>
                          <a:pt x="20284312" y="56944"/>
                          <a:pt x="20128793" y="36576"/>
                        </a:cubicBezTo>
                        <a:cubicBezTo>
                          <a:pt x="19973274" y="16208"/>
                          <a:pt x="19990132" y="39401"/>
                          <a:pt x="19884643" y="36576"/>
                        </a:cubicBezTo>
                        <a:cubicBezTo>
                          <a:pt x="19779154" y="33752"/>
                          <a:pt x="19258455" y="4120"/>
                          <a:pt x="18772406" y="36576"/>
                        </a:cubicBezTo>
                        <a:cubicBezTo>
                          <a:pt x="18286357" y="69032"/>
                          <a:pt x="18122203" y="78217"/>
                          <a:pt x="17877190" y="36576"/>
                        </a:cubicBezTo>
                        <a:cubicBezTo>
                          <a:pt x="17632177" y="-5065"/>
                          <a:pt x="17562460" y="45125"/>
                          <a:pt x="17416018" y="36576"/>
                        </a:cubicBezTo>
                        <a:cubicBezTo>
                          <a:pt x="17269576" y="28027"/>
                          <a:pt x="16767150" y="-9272"/>
                          <a:pt x="16303780" y="36576"/>
                        </a:cubicBezTo>
                        <a:cubicBezTo>
                          <a:pt x="15840410" y="82424"/>
                          <a:pt x="15773331" y="67557"/>
                          <a:pt x="15625586" y="36576"/>
                        </a:cubicBezTo>
                        <a:cubicBezTo>
                          <a:pt x="15477841" y="5595"/>
                          <a:pt x="15462093" y="34698"/>
                          <a:pt x="15381436" y="36576"/>
                        </a:cubicBezTo>
                        <a:cubicBezTo>
                          <a:pt x="15300779" y="38455"/>
                          <a:pt x="14582315" y="-6857"/>
                          <a:pt x="14269198" y="36576"/>
                        </a:cubicBezTo>
                        <a:cubicBezTo>
                          <a:pt x="13956081" y="80009"/>
                          <a:pt x="14083156" y="38235"/>
                          <a:pt x="14025049" y="36576"/>
                        </a:cubicBezTo>
                        <a:cubicBezTo>
                          <a:pt x="13966942" y="34917"/>
                          <a:pt x="13887398" y="40167"/>
                          <a:pt x="13780899" y="36576"/>
                        </a:cubicBezTo>
                        <a:cubicBezTo>
                          <a:pt x="13674400" y="32986"/>
                          <a:pt x="13425352" y="36411"/>
                          <a:pt x="13102705" y="36576"/>
                        </a:cubicBezTo>
                        <a:cubicBezTo>
                          <a:pt x="12780058" y="36741"/>
                          <a:pt x="12410095" y="67542"/>
                          <a:pt x="12207489" y="36576"/>
                        </a:cubicBezTo>
                        <a:cubicBezTo>
                          <a:pt x="12004883" y="5610"/>
                          <a:pt x="11334815" y="22098"/>
                          <a:pt x="11095251" y="36576"/>
                        </a:cubicBezTo>
                        <a:cubicBezTo>
                          <a:pt x="10855687" y="51054"/>
                          <a:pt x="10908039" y="42157"/>
                          <a:pt x="10851102" y="36576"/>
                        </a:cubicBezTo>
                        <a:cubicBezTo>
                          <a:pt x="10794165" y="30995"/>
                          <a:pt x="10833684" y="37474"/>
                          <a:pt x="10823974" y="36576"/>
                        </a:cubicBezTo>
                        <a:cubicBezTo>
                          <a:pt x="10814264" y="35678"/>
                          <a:pt x="10019045" y="39617"/>
                          <a:pt x="9711736" y="36576"/>
                        </a:cubicBezTo>
                        <a:cubicBezTo>
                          <a:pt x="9404427" y="33535"/>
                          <a:pt x="9562111" y="43979"/>
                          <a:pt x="9467586" y="36576"/>
                        </a:cubicBezTo>
                        <a:cubicBezTo>
                          <a:pt x="9373061" y="29174"/>
                          <a:pt x="9450355" y="35865"/>
                          <a:pt x="9440458" y="36576"/>
                        </a:cubicBezTo>
                        <a:cubicBezTo>
                          <a:pt x="9430561" y="37287"/>
                          <a:pt x="8938570" y="40305"/>
                          <a:pt x="8545242" y="36576"/>
                        </a:cubicBezTo>
                        <a:cubicBezTo>
                          <a:pt x="8151914" y="32847"/>
                          <a:pt x="8525433" y="36233"/>
                          <a:pt x="8518115" y="36576"/>
                        </a:cubicBezTo>
                        <a:cubicBezTo>
                          <a:pt x="8510797" y="36919"/>
                          <a:pt x="7726785" y="24334"/>
                          <a:pt x="7405877" y="36576"/>
                        </a:cubicBezTo>
                        <a:cubicBezTo>
                          <a:pt x="7084969" y="48818"/>
                          <a:pt x="6927777" y="29382"/>
                          <a:pt x="6727683" y="36576"/>
                        </a:cubicBezTo>
                        <a:cubicBezTo>
                          <a:pt x="6527589" y="43770"/>
                          <a:pt x="6491768" y="23242"/>
                          <a:pt x="6266511" y="36576"/>
                        </a:cubicBezTo>
                        <a:cubicBezTo>
                          <a:pt x="6041254" y="49910"/>
                          <a:pt x="6249544" y="37187"/>
                          <a:pt x="6239383" y="36576"/>
                        </a:cubicBezTo>
                        <a:cubicBezTo>
                          <a:pt x="6229222" y="35965"/>
                          <a:pt x="6224652" y="37408"/>
                          <a:pt x="6212256" y="36576"/>
                        </a:cubicBezTo>
                        <a:cubicBezTo>
                          <a:pt x="6199860" y="35744"/>
                          <a:pt x="5869703" y="42327"/>
                          <a:pt x="5534062" y="36576"/>
                        </a:cubicBezTo>
                        <a:cubicBezTo>
                          <a:pt x="5198421" y="30825"/>
                          <a:pt x="5003181" y="68759"/>
                          <a:pt x="4638846" y="36576"/>
                        </a:cubicBezTo>
                        <a:cubicBezTo>
                          <a:pt x="4274511" y="4393"/>
                          <a:pt x="4258024" y="17673"/>
                          <a:pt x="3960652" y="36576"/>
                        </a:cubicBezTo>
                        <a:cubicBezTo>
                          <a:pt x="3663280" y="55479"/>
                          <a:pt x="3351229" y="59738"/>
                          <a:pt x="3065436" y="36576"/>
                        </a:cubicBezTo>
                        <a:cubicBezTo>
                          <a:pt x="2779643" y="13414"/>
                          <a:pt x="2602182" y="51827"/>
                          <a:pt x="2170220" y="36576"/>
                        </a:cubicBezTo>
                        <a:cubicBezTo>
                          <a:pt x="1738258" y="21325"/>
                          <a:pt x="1908072" y="34144"/>
                          <a:pt x="1709048" y="36576"/>
                        </a:cubicBezTo>
                        <a:cubicBezTo>
                          <a:pt x="1510024" y="39008"/>
                          <a:pt x="1424607" y="56387"/>
                          <a:pt x="1247877" y="36576"/>
                        </a:cubicBezTo>
                        <a:cubicBezTo>
                          <a:pt x="1071147" y="16765"/>
                          <a:pt x="899210" y="28343"/>
                          <a:pt x="786705" y="36576"/>
                        </a:cubicBezTo>
                        <a:cubicBezTo>
                          <a:pt x="674200" y="44809"/>
                          <a:pt x="183209" y="22069"/>
                          <a:pt x="0" y="36576"/>
                        </a:cubicBezTo>
                        <a:cubicBezTo>
                          <a:pt x="-280" y="19369"/>
                          <a:pt x="-134" y="7627"/>
                          <a:pt x="0" y="0"/>
                        </a:cubicBezTo>
                        <a:close/>
                      </a:path>
                      <a:path w="21702203" h="36576" stroke="0" extrusionOk="0">
                        <a:moveTo>
                          <a:pt x="0" y="0"/>
                        </a:moveTo>
                        <a:cubicBezTo>
                          <a:pt x="177133" y="5876"/>
                          <a:pt x="266236" y="-14993"/>
                          <a:pt x="461172" y="0"/>
                        </a:cubicBezTo>
                        <a:cubicBezTo>
                          <a:pt x="656108" y="14993"/>
                          <a:pt x="478532" y="1108"/>
                          <a:pt x="488300" y="0"/>
                        </a:cubicBezTo>
                        <a:cubicBezTo>
                          <a:pt x="498068" y="-1108"/>
                          <a:pt x="1205896" y="23814"/>
                          <a:pt x="1600537" y="0"/>
                        </a:cubicBezTo>
                        <a:cubicBezTo>
                          <a:pt x="1995178" y="-23814"/>
                          <a:pt x="1967546" y="13681"/>
                          <a:pt x="2061709" y="0"/>
                        </a:cubicBezTo>
                        <a:cubicBezTo>
                          <a:pt x="2155872" y="-13681"/>
                          <a:pt x="2350922" y="22919"/>
                          <a:pt x="2522881" y="0"/>
                        </a:cubicBezTo>
                        <a:cubicBezTo>
                          <a:pt x="2694840" y="-22919"/>
                          <a:pt x="3221535" y="-22061"/>
                          <a:pt x="3635119" y="0"/>
                        </a:cubicBezTo>
                        <a:cubicBezTo>
                          <a:pt x="4048703" y="22061"/>
                          <a:pt x="3781093" y="11820"/>
                          <a:pt x="3879269" y="0"/>
                        </a:cubicBezTo>
                        <a:cubicBezTo>
                          <a:pt x="3977445" y="-11820"/>
                          <a:pt x="4597591" y="-37354"/>
                          <a:pt x="4991507" y="0"/>
                        </a:cubicBezTo>
                        <a:cubicBezTo>
                          <a:pt x="5385423" y="37354"/>
                          <a:pt x="5756570" y="-15967"/>
                          <a:pt x="6103745" y="0"/>
                        </a:cubicBezTo>
                        <a:cubicBezTo>
                          <a:pt x="6450920" y="15967"/>
                          <a:pt x="6497494" y="-739"/>
                          <a:pt x="6781938" y="0"/>
                        </a:cubicBezTo>
                        <a:cubicBezTo>
                          <a:pt x="7066382" y="739"/>
                          <a:pt x="7429397" y="-3902"/>
                          <a:pt x="7894176" y="0"/>
                        </a:cubicBezTo>
                        <a:cubicBezTo>
                          <a:pt x="8358955" y="3902"/>
                          <a:pt x="8225385" y="13477"/>
                          <a:pt x="8355348" y="0"/>
                        </a:cubicBezTo>
                        <a:cubicBezTo>
                          <a:pt x="8485311" y="-13477"/>
                          <a:pt x="8675200" y="14495"/>
                          <a:pt x="8816520" y="0"/>
                        </a:cubicBezTo>
                        <a:cubicBezTo>
                          <a:pt x="8957840" y="-14495"/>
                          <a:pt x="9333260" y="31914"/>
                          <a:pt x="9711736" y="0"/>
                        </a:cubicBezTo>
                        <a:cubicBezTo>
                          <a:pt x="10090212" y="-31914"/>
                          <a:pt x="10003707" y="-13138"/>
                          <a:pt x="10172908" y="0"/>
                        </a:cubicBezTo>
                        <a:cubicBezTo>
                          <a:pt x="10342109" y="13138"/>
                          <a:pt x="11001240" y="-40178"/>
                          <a:pt x="11285146" y="0"/>
                        </a:cubicBezTo>
                        <a:cubicBezTo>
                          <a:pt x="11569052" y="40178"/>
                          <a:pt x="12011426" y="-28123"/>
                          <a:pt x="12397383" y="0"/>
                        </a:cubicBezTo>
                        <a:cubicBezTo>
                          <a:pt x="12783340" y="28123"/>
                          <a:pt x="12864521" y="-18630"/>
                          <a:pt x="13075577" y="0"/>
                        </a:cubicBezTo>
                        <a:cubicBezTo>
                          <a:pt x="13286633" y="18630"/>
                          <a:pt x="13327890" y="929"/>
                          <a:pt x="13536749" y="0"/>
                        </a:cubicBezTo>
                        <a:cubicBezTo>
                          <a:pt x="13745608" y="-929"/>
                          <a:pt x="13556838" y="127"/>
                          <a:pt x="13563877" y="0"/>
                        </a:cubicBezTo>
                        <a:cubicBezTo>
                          <a:pt x="13570916" y="-127"/>
                          <a:pt x="13739649" y="2117"/>
                          <a:pt x="13808027" y="0"/>
                        </a:cubicBezTo>
                        <a:cubicBezTo>
                          <a:pt x="13876405" y="-2117"/>
                          <a:pt x="13998308" y="1584"/>
                          <a:pt x="14052176" y="0"/>
                        </a:cubicBezTo>
                        <a:cubicBezTo>
                          <a:pt x="14106044" y="-1584"/>
                          <a:pt x="14417754" y="-10844"/>
                          <a:pt x="14513348" y="0"/>
                        </a:cubicBezTo>
                        <a:cubicBezTo>
                          <a:pt x="14608942" y="10844"/>
                          <a:pt x="15171657" y="-36070"/>
                          <a:pt x="15625586" y="0"/>
                        </a:cubicBezTo>
                        <a:cubicBezTo>
                          <a:pt x="16079515" y="36070"/>
                          <a:pt x="15972378" y="32015"/>
                          <a:pt x="16303780" y="0"/>
                        </a:cubicBezTo>
                        <a:cubicBezTo>
                          <a:pt x="16635182" y="-32015"/>
                          <a:pt x="16666545" y="8161"/>
                          <a:pt x="16764952" y="0"/>
                        </a:cubicBezTo>
                        <a:cubicBezTo>
                          <a:pt x="16863359" y="-8161"/>
                          <a:pt x="16782928" y="-557"/>
                          <a:pt x="16792080" y="0"/>
                        </a:cubicBezTo>
                        <a:cubicBezTo>
                          <a:pt x="16801232" y="557"/>
                          <a:pt x="16811384" y="317"/>
                          <a:pt x="16819207" y="0"/>
                        </a:cubicBezTo>
                        <a:cubicBezTo>
                          <a:pt x="16827030" y="-317"/>
                          <a:pt x="17395432" y="-36354"/>
                          <a:pt x="17714423" y="0"/>
                        </a:cubicBezTo>
                        <a:cubicBezTo>
                          <a:pt x="18033414" y="36354"/>
                          <a:pt x="17879404" y="-859"/>
                          <a:pt x="17958573" y="0"/>
                        </a:cubicBezTo>
                        <a:cubicBezTo>
                          <a:pt x="18037742" y="859"/>
                          <a:pt x="18589433" y="-315"/>
                          <a:pt x="19070811" y="0"/>
                        </a:cubicBezTo>
                        <a:cubicBezTo>
                          <a:pt x="19552189" y="315"/>
                          <a:pt x="19349232" y="5514"/>
                          <a:pt x="19531983" y="0"/>
                        </a:cubicBezTo>
                        <a:cubicBezTo>
                          <a:pt x="19714734" y="-5514"/>
                          <a:pt x="19545846" y="-242"/>
                          <a:pt x="19559110" y="0"/>
                        </a:cubicBezTo>
                        <a:cubicBezTo>
                          <a:pt x="19572374" y="242"/>
                          <a:pt x="20041379" y="-16390"/>
                          <a:pt x="20454326" y="0"/>
                        </a:cubicBezTo>
                        <a:cubicBezTo>
                          <a:pt x="20867273" y="16390"/>
                          <a:pt x="20608876" y="7427"/>
                          <a:pt x="20698476" y="0"/>
                        </a:cubicBezTo>
                        <a:cubicBezTo>
                          <a:pt x="20788076" y="-7427"/>
                          <a:pt x="21312875" y="30682"/>
                          <a:pt x="21702203" y="0"/>
                        </a:cubicBezTo>
                        <a:cubicBezTo>
                          <a:pt x="21703852" y="15396"/>
                          <a:pt x="21703479" y="22428"/>
                          <a:pt x="21702203" y="36576"/>
                        </a:cubicBezTo>
                        <a:cubicBezTo>
                          <a:pt x="21633558" y="34443"/>
                          <a:pt x="21541452" y="44770"/>
                          <a:pt x="21458053" y="36576"/>
                        </a:cubicBezTo>
                        <a:cubicBezTo>
                          <a:pt x="21374654" y="28383"/>
                          <a:pt x="21441488" y="35577"/>
                          <a:pt x="21430925" y="36576"/>
                        </a:cubicBezTo>
                        <a:cubicBezTo>
                          <a:pt x="21420362" y="37575"/>
                          <a:pt x="21297230" y="31801"/>
                          <a:pt x="21186776" y="36576"/>
                        </a:cubicBezTo>
                        <a:cubicBezTo>
                          <a:pt x="21076322" y="41351"/>
                          <a:pt x="20874159" y="48828"/>
                          <a:pt x="20725604" y="36576"/>
                        </a:cubicBezTo>
                        <a:cubicBezTo>
                          <a:pt x="20577049" y="24324"/>
                          <a:pt x="20361172" y="58827"/>
                          <a:pt x="20047410" y="36576"/>
                        </a:cubicBezTo>
                        <a:cubicBezTo>
                          <a:pt x="19733648" y="14325"/>
                          <a:pt x="19868635" y="29866"/>
                          <a:pt x="19803260" y="36576"/>
                        </a:cubicBezTo>
                        <a:cubicBezTo>
                          <a:pt x="19737885" y="43287"/>
                          <a:pt x="19173280" y="48281"/>
                          <a:pt x="18691022" y="36576"/>
                        </a:cubicBezTo>
                        <a:cubicBezTo>
                          <a:pt x="18208764" y="24871"/>
                          <a:pt x="18312678" y="23123"/>
                          <a:pt x="18012828" y="36576"/>
                        </a:cubicBezTo>
                        <a:cubicBezTo>
                          <a:pt x="17712978" y="50029"/>
                          <a:pt x="17233762" y="40110"/>
                          <a:pt x="16900591" y="36576"/>
                        </a:cubicBezTo>
                        <a:cubicBezTo>
                          <a:pt x="16567420" y="33042"/>
                          <a:pt x="16396189" y="52402"/>
                          <a:pt x="16005375" y="36576"/>
                        </a:cubicBezTo>
                        <a:cubicBezTo>
                          <a:pt x="15614561" y="20750"/>
                          <a:pt x="15640202" y="49762"/>
                          <a:pt x="15544203" y="36576"/>
                        </a:cubicBezTo>
                        <a:cubicBezTo>
                          <a:pt x="15448204" y="23390"/>
                          <a:pt x="15064622" y="-1058"/>
                          <a:pt x="14648987" y="36576"/>
                        </a:cubicBezTo>
                        <a:cubicBezTo>
                          <a:pt x="14233352" y="74210"/>
                          <a:pt x="14485810" y="44667"/>
                          <a:pt x="14404837" y="36576"/>
                        </a:cubicBezTo>
                        <a:cubicBezTo>
                          <a:pt x="14323864" y="28486"/>
                          <a:pt x="13941058" y="33351"/>
                          <a:pt x="13726643" y="36576"/>
                        </a:cubicBezTo>
                        <a:cubicBezTo>
                          <a:pt x="13512228" y="39801"/>
                          <a:pt x="13711017" y="35737"/>
                          <a:pt x="13699516" y="36576"/>
                        </a:cubicBezTo>
                        <a:cubicBezTo>
                          <a:pt x="13688015" y="37415"/>
                          <a:pt x="13090173" y="62875"/>
                          <a:pt x="12587278" y="36576"/>
                        </a:cubicBezTo>
                        <a:cubicBezTo>
                          <a:pt x="12084383" y="10277"/>
                          <a:pt x="12202506" y="39736"/>
                          <a:pt x="11909084" y="36576"/>
                        </a:cubicBezTo>
                        <a:cubicBezTo>
                          <a:pt x="11615662" y="33416"/>
                          <a:pt x="11312723" y="55485"/>
                          <a:pt x="10796846" y="36576"/>
                        </a:cubicBezTo>
                        <a:cubicBezTo>
                          <a:pt x="10280969" y="17667"/>
                          <a:pt x="10435794" y="33237"/>
                          <a:pt x="10335674" y="36576"/>
                        </a:cubicBezTo>
                        <a:cubicBezTo>
                          <a:pt x="10235554" y="39915"/>
                          <a:pt x="10165769" y="28384"/>
                          <a:pt x="10091524" y="36576"/>
                        </a:cubicBezTo>
                        <a:cubicBezTo>
                          <a:pt x="10017279" y="44769"/>
                          <a:pt x="9694987" y="37158"/>
                          <a:pt x="9413331" y="36576"/>
                        </a:cubicBezTo>
                        <a:cubicBezTo>
                          <a:pt x="9131675" y="35994"/>
                          <a:pt x="8699884" y="13729"/>
                          <a:pt x="8518115" y="36576"/>
                        </a:cubicBezTo>
                        <a:cubicBezTo>
                          <a:pt x="8336346" y="59423"/>
                          <a:pt x="7781730" y="18966"/>
                          <a:pt x="7405877" y="36576"/>
                        </a:cubicBezTo>
                        <a:cubicBezTo>
                          <a:pt x="7030024" y="54186"/>
                          <a:pt x="6938754" y="60241"/>
                          <a:pt x="6510661" y="36576"/>
                        </a:cubicBezTo>
                        <a:cubicBezTo>
                          <a:pt x="6082568" y="12911"/>
                          <a:pt x="5770600" y="39193"/>
                          <a:pt x="5398423" y="36576"/>
                        </a:cubicBezTo>
                        <a:cubicBezTo>
                          <a:pt x="5026246" y="33959"/>
                          <a:pt x="4892200" y="32763"/>
                          <a:pt x="4503207" y="36576"/>
                        </a:cubicBezTo>
                        <a:cubicBezTo>
                          <a:pt x="4114214" y="40389"/>
                          <a:pt x="4327627" y="43114"/>
                          <a:pt x="4259057" y="36576"/>
                        </a:cubicBezTo>
                        <a:cubicBezTo>
                          <a:pt x="4190487" y="30039"/>
                          <a:pt x="3773718" y="48878"/>
                          <a:pt x="3363841" y="36576"/>
                        </a:cubicBezTo>
                        <a:cubicBezTo>
                          <a:pt x="2953964" y="24274"/>
                          <a:pt x="3114656" y="46552"/>
                          <a:pt x="2902670" y="36576"/>
                        </a:cubicBezTo>
                        <a:cubicBezTo>
                          <a:pt x="2690684" y="26600"/>
                          <a:pt x="2729765" y="41169"/>
                          <a:pt x="2658520" y="36576"/>
                        </a:cubicBezTo>
                        <a:cubicBezTo>
                          <a:pt x="2587275" y="31984"/>
                          <a:pt x="2640520" y="35825"/>
                          <a:pt x="2631392" y="36576"/>
                        </a:cubicBezTo>
                        <a:cubicBezTo>
                          <a:pt x="2622264" y="37327"/>
                          <a:pt x="2450299" y="47976"/>
                          <a:pt x="2387242" y="36576"/>
                        </a:cubicBezTo>
                        <a:cubicBezTo>
                          <a:pt x="2324185" y="25177"/>
                          <a:pt x="2224166" y="29342"/>
                          <a:pt x="2143093" y="36576"/>
                        </a:cubicBezTo>
                        <a:cubicBezTo>
                          <a:pt x="2062020" y="43810"/>
                          <a:pt x="1619841" y="56877"/>
                          <a:pt x="1464899" y="36576"/>
                        </a:cubicBezTo>
                        <a:cubicBezTo>
                          <a:pt x="1309957" y="16275"/>
                          <a:pt x="1106050" y="48882"/>
                          <a:pt x="786705" y="36576"/>
                        </a:cubicBezTo>
                        <a:cubicBezTo>
                          <a:pt x="467360" y="24270"/>
                          <a:pt x="273238" y="9414"/>
                          <a:pt x="0" y="36576"/>
                        </a:cubicBezTo>
                        <a:cubicBezTo>
                          <a:pt x="1259" y="23203"/>
                          <a:pt x="-1128" y="814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455">
            <a:extLst>
              <a:ext uri="{FF2B5EF4-FFF2-40B4-BE49-F238E27FC236}">
                <a16:creationId xmlns:a16="http://schemas.microsoft.com/office/drawing/2014/main" id="{0F79C8BF-4587-F835-C11B-AE8301B2502F}"/>
              </a:ext>
            </a:extLst>
          </p:cNvPr>
          <p:cNvSpPr txBox="1"/>
          <p:nvPr/>
        </p:nvSpPr>
        <p:spPr>
          <a:xfrm>
            <a:off x="16566777" y="12183723"/>
            <a:ext cx="6473150" cy="1546068"/>
          </a:xfrm>
          <a:prstGeom prst="rect">
            <a:avLst/>
          </a:prstGeom>
        </p:spPr>
        <p:txBody>
          <a:bodyPr vert="horz" lIns="91440" tIns="45720" rIns="91440" bIns="45720" rtlCol="0" anchor="ctr">
            <a:normAutofit fontScale="55000" lnSpcReduction="20000"/>
          </a:bodyPr>
          <a:lstStyle/>
          <a:p>
            <a:pPr defTabSz="914400">
              <a:lnSpc>
                <a:spcPct val="90000"/>
              </a:lnSpc>
              <a:spcBef>
                <a:spcPct val="0"/>
              </a:spcBef>
              <a:spcAft>
                <a:spcPts val="600"/>
              </a:spcAft>
            </a:pPr>
            <a:r>
              <a:rPr lang="en-US" sz="10700" b="1" i="0" kern="1200" dirty="0">
                <a:solidFill>
                  <a:schemeClr val="tx1"/>
                </a:solidFill>
                <a:effectLst/>
                <a:latin typeface="+mj-lt"/>
                <a:ea typeface="+mj-ea"/>
                <a:cs typeface="+mj-cs"/>
              </a:rPr>
              <a:t>Akash Kumar Duwedi</a:t>
            </a:r>
            <a:endParaRPr lang="en-US" sz="10700" b="1" kern="1200" dirty="0">
              <a:solidFill>
                <a:schemeClr val="tx1"/>
              </a:solidFill>
              <a:latin typeface="+mj-lt"/>
              <a:ea typeface="+mj-ea"/>
              <a:cs typeface="+mj-cs"/>
            </a:endParaRPr>
          </a:p>
        </p:txBody>
      </p:sp>
    </p:spTree>
    <p:extLst>
      <p:ext uri="{BB962C8B-B14F-4D97-AF65-F5344CB8AC3E}">
        <p14:creationId xmlns:p14="http://schemas.microsoft.com/office/powerpoint/2010/main" val="1070020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899330" y="956981"/>
            <a:ext cx="9953360" cy="290810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10700" b="1" dirty="0">
                <a:latin typeface="+mj-lt"/>
                <a:ea typeface="+mj-ea"/>
                <a:cs typeface="+mj-cs"/>
              </a:rPr>
              <a:t>Approach</a:t>
            </a:r>
          </a:p>
          <a:p>
            <a:pPr defTabSz="914400">
              <a:lnSpc>
                <a:spcPct val="90000"/>
              </a:lnSpc>
              <a:spcBef>
                <a:spcPct val="0"/>
              </a:spcBef>
              <a:spcAft>
                <a:spcPts val="600"/>
              </a:spcAft>
            </a:pP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592931" y="3225821"/>
            <a:ext cx="23191788" cy="10100639"/>
          </a:xfrm>
          <a:prstGeom prst="rect">
            <a:avLst/>
          </a:prstGeom>
        </p:spPr>
        <p:txBody>
          <a:bodyPr vert="horz" lIns="91440" tIns="45720" rIns="91440" bIns="45720" rtlCol="0" anchor="ctr">
            <a:noAutofit/>
          </a:bodyPr>
          <a:lstStyle/>
          <a:p>
            <a:pPr defTabSz="914400">
              <a:spcAft>
                <a:spcPts val="600"/>
              </a:spcAft>
            </a:pPr>
            <a:r>
              <a:rPr lang="en-US" sz="3200" b="1" dirty="0"/>
              <a:t>Understanding the Data</a:t>
            </a:r>
            <a:r>
              <a:rPr lang="en-US" sz="3200" dirty="0"/>
              <a:t>: First, I thoroughly reviewed the data tables provided for each case study, understanding the column names, data types, and relationships between the tables.</a:t>
            </a:r>
          </a:p>
          <a:p>
            <a:pPr defTabSz="914400">
              <a:spcAft>
                <a:spcPts val="600"/>
              </a:spcAft>
            </a:pPr>
            <a:r>
              <a:rPr lang="en-US" sz="3200" b="1" dirty="0"/>
              <a:t>Defining Objectives:</a:t>
            </a:r>
            <a:r>
              <a:rPr lang="en-US" sz="3200" dirty="0"/>
              <a:t> For each case study, I identified the specific analysis objectives, such as calculating metrics, identifying patterns, and deriving insights from the data.</a:t>
            </a:r>
          </a:p>
          <a:p>
            <a:pPr defTabSz="914400">
              <a:spcAft>
                <a:spcPts val="600"/>
              </a:spcAft>
            </a:pPr>
            <a:r>
              <a:rPr lang="en-US" sz="3200" b="1" dirty="0"/>
              <a:t>Formulating Queries:</a:t>
            </a:r>
            <a:r>
              <a:rPr lang="en-US" sz="3200" dirty="0"/>
              <a:t> Based on the objectives, I formulated SQL queries to extract the relevant information from the data tables. The queries involved aggregations, filtering, joining, and window functions as required.</a:t>
            </a:r>
          </a:p>
          <a:p>
            <a:pPr defTabSz="914400">
              <a:spcAft>
                <a:spcPts val="600"/>
              </a:spcAft>
            </a:pPr>
            <a:r>
              <a:rPr lang="en-US" sz="3200" b="1" dirty="0"/>
              <a:t>Data Cleaning (if necessary):</a:t>
            </a:r>
            <a:r>
              <a:rPr lang="en-US" sz="3200" dirty="0"/>
              <a:t> In some cases, data cleaning might be necessary to handle missing values or outliers. I made sure to clean the data appropriately before proceeding with the analysis.</a:t>
            </a:r>
          </a:p>
          <a:p>
            <a:pPr defTabSz="914400">
              <a:spcAft>
                <a:spcPts val="600"/>
              </a:spcAft>
            </a:pPr>
            <a:r>
              <a:rPr lang="en-US" sz="3200" b="1" dirty="0"/>
              <a:t>Optimizing Query Performance:</a:t>
            </a:r>
            <a:r>
              <a:rPr lang="en-US" sz="3200" dirty="0"/>
              <a:t> I ensured that the SQL queries were optimized for performance by using appropriate indexes and avoiding unnecessary operations to handle large datasets efficiently.</a:t>
            </a:r>
          </a:p>
          <a:p>
            <a:pPr defTabSz="914400">
              <a:spcAft>
                <a:spcPts val="600"/>
              </a:spcAft>
            </a:pPr>
            <a:r>
              <a:rPr lang="en-US" sz="3200" b="1" dirty="0"/>
              <a:t>Time-Based Analysis:</a:t>
            </a:r>
            <a:r>
              <a:rPr lang="en-US" sz="3200" dirty="0"/>
              <a:t> For time-based analysis, such as weekly metrics or the 7-day rolling average, I used date functions to extract and manipulate date components as needed.</a:t>
            </a:r>
          </a:p>
          <a:p>
            <a:pPr defTabSz="914400">
              <a:spcAft>
                <a:spcPts val="600"/>
              </a:spcAft>
            </a:pPr>
            <a:r>
              <a:rPr lang="en-US" sz="3200" b="1" dirty="0"/>
              <a:t>Calculating Metrics:</a:t>
            </a:r>
            <a:r>
              <a:rPr lang="en-US" sz="3200" dirty="0"/>
              <a:t> I executed the SQL queries to calculate the desired metrics for each case study, including jobs reviewed per hour, throughput, language share, user engagement, user growth, retention, engagement per device, and email engagement metrics.</a:t>
            </a:r>
          </a:p>
          <a:p>
            <a:pPr defTabSz="914400">
              <a:spcAft>
                <a:spcPts val="600"/>
              </a:spcAft>
            </a:pPr>
            <a:r>
              <a:rPr lang="en-US" sz="3200" b="1" dirty="0"/>
              <a:t>Results Presentation:</a:t>
            </a:r>
            <a:r>
              <a:rPr lang="en-US" sz="3200" dirty="0"/>
              <a:t> The results were organized and presented in a clear and concise format. For numeric metrics, the results were displayed as tables, while visualizations were used when appropriate to enhance the understanding of the findings.</a:t>
            </a:r>
          </a:p>
          <a:p>
            <a:pPr defTabSz="914400">
              <a:spcAft>
                <a:spcPts val="600"/>
              </a:spcAft>
            </a:pPr>
            <a:r>
              <a:rPr lang="en-US" sz="3200" dirty="0"/>
              <a:t>Validation and Quality Check: I performed a validation and quality check to ensure that the results were accurate, aligned with the objectives, and free from any errors or discrepancies.</a:t>
            </a: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38278" y="3258178"/>
            <a:ext cx="7240042" cy="7240042"/>
          </a:xfrm>
          <a:prstGeom prst="rect">
            <a:avLst/>
          </a:prstGeom>
        </p:spPr>
      </p:pic>
    </p:spTree>
    <p:extLst>
      <p:ext uri="{BB962C8B-B14F-4D97-AF65-F5344CB8AC3E}">
        <p14:creationId xmlns:p14="http://schemas.microsoft.com/office/powerpoint/2010/main" val="39137437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270202" y="-71821"/>
            <a:ext cx="9953360" cy="2908102"/>
          </a:xfrm>
          <a:prstGeom prst="rect">
            <a:avLst/>
          </a:prstGeom>
        </p:spPr>
        <p:txBody>
          <a:bodyPr vert="horz" lIns="91440" tIns="45720" rIns="91440" bIns="45720" rtlCol="0" anchor="ctr">
            <a:normAutofit fontScale="70000" lnSpcReduction="20000"/>
          </a:bodyPr>
          <a:lstStyle/>
          <a:p>
            <a:pPr defTabSz="914400">
              <a:lnSpc>
                <a:spcPct val="90000"/>
              </a:lnSpc>
              <a:spcBef>
                <a:spcPct val="0"/>
              </a:spcBef>
              <a:spcAft>
                <a:spcPts val="600"/>
              </a:spcAft>
            </a:pPr>
            <a:br>
              <a:rPr lang="en-US" sz="10700" b="1" dirty="0">
                <a:latin typeface="+mj-lt"/>
                <a:ea typeface="+mj-ea"/>
                <a:cs typeface="+mj-cs"/>
              </a:rPr>
            </a:br>
            <a:br>
              <a:rPr lang="en-US" sz="10700" b="1" dirty="0">
                <a:latin typeface="+mj-lt"/>
                <a:ea typeface="+mj-ea"/>
                <a:cs typeface="+mj-cs"/>
              </a:rPr>
            </a:br>
            <a:r>
              <a:rPr lang="en-US" sz="10700" b="1" dirty="0">
                <a:latin typeface="+mj-lt"/>
                <a:ea typeface="+mj-ea"/>
                <a:cs typeface="+mj-cs"/>
              </a:rPr>
              <a:t>Execution of the Analysis</a:t>
            </a:r>
          </a:p>
          <a:p>
            <a:pPr defTabSz="914400">
              <a:lnSpc>
                <a:spcPct val="90000"/>
              </a:lnSpc>
              <a:spcBef>
                <a:spcPct val="0"/>
              </a:spcBef>
              <a:spcAft>
                <a:spcPts val="600"/>
              </a:spcAft>
            </a:pP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592931" y="3225821"/>
            <a:ext cx="23191788" cy="10100639"/>
          </a:xfrm>
          <a:prstGeom prst="rect">
            <a:avLst/>
          </a:prstGeom>
        </p:spPr>
        <p:txBody>
          <a:bodyPr vert="horz" lIns="91440" tIns="45720" rIns="91440" bIns="45720" rtlCol="0" anchor="ctr">
            <a:noAutofit/>
          </a:bodyPr>
          <a:lstStyle/>
          <a:p>
            <a:pPr defTabSz="914400">
              <a:spcAft>
                <a:spcPts val="600"/>
              </a:spcAft>
            </a:pPr>
            <a:endParaRPr lang="en-US" sz="3200" b="0" i="0" dirty="0">
              <a:effectLst/>
            </a:endParaRPr>
          </a:p>
          <a:p>
            <a:pPr defTabSz="914400">
              <a:spcAft>
                <a:spcPts val="600"/>
              </a:spcAft>
            </a:pPr>
            <a:r>
              <a:rPr lang="en-US" sz="3200" b="1" i="0" dirty="0">
                <a:effectLst/>
              </a:rPr>
              <a:t>Case Study 1: Job Data Analysis</a:t>
            </a:r>
            <a:endParaRPr lang="en-US" sz="3200" b="0" i="0" dirty="0">
              <a:effectLst/>
            </a:endParaRPr>
          </a:p>
          <a:p>
            <a:pPr defTabSz="914400">
              <a:spcAft>
                <a:spcPts val="600"/>
              </a:spcAft>
            </a:pPr>
            <a:r>
              <a:rPr lang="en-US" sz="3200" b="0" i="0" dirty="0">
                <a:effectLst/>
              </a:rPr>
              <a:t>For "Jobs Reviewed Over Time," I used SQL's date and hour functions to extract the review date and hour, and then counted the number of jobs reviewed per hour for each day in November 2020.</a:t>
            </a:r>
          </a:p>
          <a:p>
            <a:pPr defTabSz="914400">
              <a:spcAft>
                <a:spcPts val="600"/>
              </a:spcAft>
            </a:pPr>
            <a:r>
              <a:rPr lang="en-US" sz="3200" b="0" i="0" dirty="0">
                <a:effectLst/>
              </a:rPr>
              <a:t>For "Throughput Analysis," I calculated the daily events per second and then used a window function to compute the 7-day rolling average.</a:t>
            </a:r>
          </a:p>
          <a:p>
            <a:pPr defTabSz="914400">
              <a:spcAft>
                <a:spcPts val="600"/>
              </a:spcAft>
            </a:pPr>
            <a:r>
              <a:rPr lang="en-US" sz="3200" b="0" i="0" dirty="0">
                <a:effectLst/>
              </a:rPr>
              <a:t>For "Language Share Analysis," I filtered the data for the last 30 days and calculated the percentage share of each language based on the number of jobs reviewed.</a:t>
            </a:r>
          </a:p>
          <a:p>
            <a:pPr defTabSz="914400">
              <a:spcAft>
                <a:spcPts val="600"/>
              </a:spcAft>
            </a:pPr>
            <a:r>
              <a:rPr lang="en-US" sz="3200" b="0" i="0" dirty="0">
                <a:effectLst/>
              </a:rPr>
              <a:t>For "Duplicate Rows Detection," I used a subquery to identify duplicate rows based on all column values and displayed the duplicate rows.</a:t>
            </a:r>
          </a:p>
          <a:p>
            <a:pPr defTabSz="914400">
              <a:spcAft>
                <a:spcPts val="600"/>
              </a:spcAft>
            </a:pPr>
            <a:br>
              <a:rPr lang="en-US" sz="3200" b="1" i="0" dirty="0">
                <a:effectLst/>
              </a:rPr>
            </a:br>
            <a:r>
              <a:rPr lang="en-US" sz="3200" b="1" i="0" dirty="0">
                <a:effectLst/>
              </a:rPr>
              <a:t>Case Study 2: Investigating Metric Spike</a:t>
            </a:r>
            <a:endParaRPr lang="en-US" sz="3200" b="0" i="0" dirty="0">
              <a:effectLst/>
            </a:endParaRPr>
          </a:p>
          <a:p>
            <a:pPr defTabSz="914400">
              <a:spcAft>
                <a:spcPts val="600"/>
              </a:spcAft>
            </a:pPr>
            <a:r>
              <a:rPr lang="en-US" sz="3200" b="0" i="0" dirty="0">
                <a:effectLst/>
              </a:rPr>
              <a:t>For "Weekly User Engagement," I joined the "events" and "users" tables, grouped the data by week, and counted the number of distinct active users per week.</a:t>
            </a:r>
          </a:p>
          <a:p>
            <a:pPr defTabSz="914400">
              <a:spcAft>
                <a:spcPts val="600"/>
              </a:spcAft>
            </a:pPr>
            <a:r>
              <a:rPr lang="en-US" sz="3200" b="0" i="0" dirty="0">
                <a:effectLst/>
              </a:rPr>
              <a:t>For "User Growth Analysis," I extracted the signup date from the "users" table and counted the number of new users for each signup date.</a:t>
            </a:r>
          </a:p>
          <a:p>
            <a:pPr defTabSz="914400">
              <a:spcAft>
                <a:spcPts val="600"/>
              </a:spcAft>
            </a:pPr>
            <a:r>
              <a:rPr lang="en-US" sz="3200" b="0" i="0" dirty="0">
                <a:effectLst/>
              </a:rPr>
              <a:t>For "Weekly Retention Analysis," I performed an inner join between the "users" and "events" tables and calculated the number of weekly retained users based on their signup cohort.</a:t>
            </a:r>
          </a:p>
          <a:p>
            <a:pPr defTabSz="914400">
              <a:spcAft>
                <a:spcPts val="600"/>
              </a:spcAft>
            </a:pPr>
            <a:r>
              <a:rPr lang="en-US" sz="3200" b="0" i="0" dirty="0">
                <a:effectLst/>
              </a:rPr>
              <a:t>For "Weekly Engagement Per Device," I omitted details due to incomplete information in the prompt.</a:t>
            </a:r>
          </a:p>
          <a:p>
            <a:pPr defTabSz="914400">
              <a:spcAft>
                <a:spcPts val="600"/>
              </a:spcAft>
            </a:pPr>
            <a:r>
              <a:rPr lang="en-US" sz="3200" b="0" i="0" dirty="0">
                <a:effectLst/>
              </a:rPr>
              <a:t>For "Email Engagement Analysis," I omitted details due to incomplete information in the prompt.</a:t>
            </a:r>
          </a:p>
          <a:p>
            <a:pPr defTabSz="914400">
              <a:spcAft>
                <a:spcPts val="600"/>
              </a:spcAft>
            </a:pPr>
            <a:r>
              <a:rPr lang="en-US" sz="3200" b="0" i="0" dirty="0">
                <a:effectLst/>
              </a:rPr>
              <a:t>Throughout the analysis, I ensured to follow best practices in SQL coding, data handling, and result presentation, aiming to provide valuable insights to stakeholders for decision-making and improvement of the product or job review process.</a:t>
            </a: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38278" y="3258178"/>
            <a:ext cx="7240042" cy="7240042"/>
          </a:xfrm>
          <a:prstGeom prst="rect">
            <a:avLst/>
          </a:prstGeom>
        </p:spPr>
      </p:pic>
    </p:spTree>
    <p:extLst>
      <p:ext uri="{BB962C8B-B14F-4D97-AF65-F5344CB8AC3E}">
        <p14:creationId xmlns:p14="http://schemas.microsoft.com/office/powerpoint/2010/main" val="38311725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 name="Rectangle 522">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8881016" y="1160247"/>
            <a:ext cx="9953360" cy="290810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10700" b="1" dirty="0">
                <a:latin typeface="+mj-lt"/>
                <a:ea typeface="+mj-ea"/>
                <a:cs typeface="+mj-cs"/>
              </a:rPr>
              <a:t>Tech-Stack Used</a:t>
            </a:r>
          </a:p>
        </p:txBody>
      </p:sp>
      <p:pic>
        <p:nvPicPr>
          <p:cNvPr id="520" name="Graphic 519" descr="Database">
            <a:extLst>
              <a:ext uri="{FF2B5EF4-FFF2-40B4-BE49-F238E27FC236}">
                <a16:creationId xmlns:a16="http://schemas.microsoft.com/office/drawing/2014/main" id="{21465E6C-9EB5-8C6D-E255-3EC6932A4D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3069" y="3576776"/>
            <a:ext cx="7240042" cy="7240042"/>
          </a:xfrm>
          <a:prstGeom prst="rect">
            <a:avLst/>
          </a:prstGeom>
        </p:spPr>
      </p:pic>
      <p:sp>
        <p:nvSpPr>
          <p:cNvPr id="509" name="TextBox 6">
            <a:extLst>
              <a:ext uri="{FF2B5EF4-FFF2-40B4-BE49-F238E27FC236}">
                <a16:creationId xmlns:a16="http://schemas.microsoft.com/office/drawing/2014/main" id="{BEFE0CDC-E2C7-ADC7-421A-76C38E521AAA}"/>
              </a:ext>
            </a:extLst>
          </p:cNvPr>
          <p:cNvSpPr txBox="1"/>
          <p:nvPr/>
        </p:nvSpPr>
        <p:spPr>
          <a:xfrm>
            <a:off x="8347587" y="3587692"/>
            <a:ext cx="14657462" cy="915491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3200" b="1" dirty="0"/>
              <a:t>PostgreSQL Database Management System (DBMS):</a:t>
            </a:r>
          </a:p>
          <a:p>
            <a:pPr marL="0" lvl="1" indent="-228600" defTabSz="914400">
              <a:lnSpc>
                <a:spcPct val="90000"/>
              </a:lnSpc>
              <a:spcAft>
                <a:spcPts val="600"/>
              </a:spcAft>
              <a:buFont typeface="Arial" panose="020B0604020202020204" pitchFamily="34" charset="0"/>
              <a:buChar char="•"/>
            </a:pPr>
            <a:r>
              <a:rPr lang="en-US" sz="3200" dirty="0"/>
              <a:t>PostgreSQL served as the backend database system to manage the project's data. It allowed us to store and retrieve the job data and user-related information for analysis. SQL queries were executed within PostgreSQL to calculate the required metrics.</a:t>
            </a:r>
          </a:p>
          <a:p>
            <a:pPr marL="0" lvl="1" indent="-228600" defTabSz="914400">
              <a:lnSpc>
                <a:spcPct val="90000"/>
              </a:lnSpc>
              <a:spcAft>
                <a:spcPts val="600"/>
              </a:spcAft>
              <a:buFont typeface="Arial" panose="020B0604020202020204" pitchFamily="34" charset="0"/>
              <a:buChar char="•"/>
            </a:pPr>
            <a:endParaRPr lang="en-US" sz="3200" dirty="0"/>
          </a:p>
          <a:p>
            <a:pPr marL="0" lvl="1" indent="-228600" defTabSz="914400">
              <a:lnSpc>
                <a:spcPct val="90000"/>
              </a:lnSpc>
              <a:spcAft>
                <a:spcPts val="600"/>
              </a:spcAft>
              <a:buFont typeface="Arial" panose="020B0604020202020204" pitchFamily="34" charset="0"/>
              <a:buChar char="•"/>
            </a:pPr>
            <a:endParaRPr lang="en-US" sz="3200" dirty="0"/>
          </a:p>
          <a:p>
            <a:pPr indent="-228600" defTabSz="914400">
              <a:lnSpc>
                <a:spcPct val="90000"/>
              </a:lnSpc>
              <a:spcAft>
                <a:spcPts val="600"/>
              </a:spcAft>
              <a:buFont typeface="Arial" panose="020B0604020202020204" pitchFamily="34" charset="0"/>
              <a:buChar char="•"/>
            </a:pPr>
            <a:r>
              <a:rPr lang="en-US" sz="3200" b="1" dirty="0"/>
              <a:t>Presentation Software ( Microsoft PowerPoint):</a:t>
            </a:r>
          </a:p>
          <a:p>
            <a:pPr marL="0" lvl="1" indent="-228600" defTabSz="914400">
              <a:lnSpc>
                <a:spcPct val="90000"/>
              </a:lnSpc>
              <a:spcAft>
                <a:spcPts val="600"/>
              </a:spcAft>
              <a:buFont typeface="Arial" panose="020B0604020202020204" pitchFamily="34" charset="0"/>
              <a:buChar char="•"/>
            </a:pPr>
            <a:r>
              <a:rPr lang="en-US" sz="3200" dirty="0"/>
              <a:t>PowerPoint was used to create a concise and visually appealing presentation of the analysis results. The presentation provided a clear and understandable format for stakeholders to grasp the key insights and make informed decisions.</a:t>
            </a:r>
          </a:p>
          <a:p>
            <a:pPr marL="0" lvl="1" indent="-228600" defTabSz="914400">
              <a:lnSpc>
                <a:spcPct val="90000"/>
              </a:lnSpc>
              <a:spcAft>
                <a:spcPts val="600"/>
              </a:spcAft>
              <a:buFont typeface="Arial" panose="020B0604020202020204" pitchFamily="34" charset="0"/>
              <a:buChar char="•"/>
            </a:pPr>
            <a:endParaRPr lang="en-US" sz="3200" dirty="0"/>
          </a:p>
          <a:p>
            <a:pPr marL="0" lvl="1" indent="-228600" defTabSz="914400">
              <a:lnSpc>
                <a:spcPct val="90000"/>
              </a:lnSpc>
              <a:spcAft>
                <a:spcPts val="600"/>
              </a:spcAft>
              <a:buFont typeface="Arial" panose="020B0604020202020204" pitchFamily="34" charset="0"/>
              <a:buChar char="•"/>
            </a:pPr>
            <a:endParaRPr lang="en-US" sz="3200" dirty="0"/>
          </a:p>
          <a:p>
            <a:pPr indent="-228600" defTabSz="914400">
              <a:lnSpc>
                <a:spcPct val="90000"/>
              </a:lnSpc>
              <a:spcAft>
                <a:spcPts val="600"/>
              </a:spcAft>
              <a:buFont typeface="Arial" panose="020B0604020202020204" pitchFamily="34" charset="0"/>
              <a:buChar char="•"/>
            </a:pPr>
            <a:r>
              <a:rPr lang="en-US" sz="3200" b="1" dirty="0"/>
              <a:t>In summary, </a:t>
            </a:r>
          </a:p>
          <a:p>
            <a:pPr indent="-228600" defTabSz="914400">
              <a:lnSpc>
                <a:spcPct val="90000"/>
              </a:lnSpc>
              <a:spcAft>
                <a:spcPts val="600"/>
              </a:spcAft>
              <a:buFont typeface="Arial" panose="020B0604020202020204" pitchFamily="34" charset="0"/>
              <a:buChar char="•"/>
            </a:pPr>
            <a:r>
              <a:rPr lang="en-US" sz="3200" dirty="0"/>
              <a:t>PostgreSQL and PowerPoint were used to perform data analysis and present the project findings, respectively, enabling an efficient and effective approach to the analysis and communication of results.</a:t>
            </a:r>
          </a:p>
        </p:txBody>
      </p:sp>
      <p:grpSp>
        <p:nvGrpSpPr>
          <p:cNvPr id="527" name="Group 526">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68" y="105992"/>
            <a:ext cx="11854126" cy="13610010"/>
            <a:chOff x="6095999" y="52996"/>
            <a:chExt cx="6093363" cy="6805005"/>
          </a:xfrm>
          <a:solidFill>
            <a:schemeClr val="accent5">
              <a:alpha val="10000"/>
            </a:schemeClr>
          </a:solidFill>
        </p:grpSpPr>
        <p:sp>
          <p:nvSpPr>
            <p:cNvPr id="528" name="Freeform: Shape 527">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Freeform: Shape 528">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Freeform: Shape 529">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23958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270202" y="-71821"/>
            <a:ext cx="9953360" cy="2908102"/>
          </a:xfrm>
          <a:prstGeom prst="rect">
            <a:avLst/>
          </a:prstGeom>
        </p:spPr>
        <p:txBody>
          <a:bodyPr vert="horz" lIns="91440" tIns="45720" rIns="91440" bIns="45720" rtlCol="0" anchor="ctr">
            <a:normAutofit fontScale="92500"/>
          </a:bodyPr>
          <a:lstStyle/>
          <a:p>
            <a:pPr algn="l"/>
            <a:r>
              <a:rPr lang="en-US" sz="6000" b="1" i="0" dirty="0">
                <a:solidFill>
                  <a:srgbClr val="3C4858"/>
                </a:solidFill>
                <a:effectLst/>
                <a:latin typeface="Manrope"/>
              </a:rPr>
              <a:t>Case Study 1: Job Data Analysis</a:t>
            </a:r>
          </a:p>
          <a:p>
            <a:br>
              <a:rPr lang="en-US" sz="6000" dirty="0"/>
            </a:b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502796" y="1134226"/>
            <a:ext cx="17985229" cy="4041756"/>
          </a:xfrm>
          <a:prstGeom prst="rect">
            <a:avLst/>
          </a:prstGeom>
        </p:spPr>
        <p:txBody>
          <a:bodyPr vert="horz" lIns="91440" tIns="45720" rIns="91440" bIns="45720" rtlCol="0" anchor="ctr">
            <a:noAutofit/>
          </a:bodyPr>
          <a:lstStyle/>
          <a:p>
            <a:pPr defTabSz="914400">
              <a:spcAft>
                <a:spcPts val="600"/>
              </a:spcAft>
            </a:pPr>
            <a:endParaRPr lang="en-US" sz="3200" b="0" i="0" dirty="0">
              <a:effectLst/>
            </a:endParaRPr>
          </a:p>
          <a:p>
            <a:pPr algn="l">
              <a:buFont typeface="+mj-lt"/>
              <a:buAutoNum type="alphaUcPeriod"/>
            </a:pPr>
            <a:r>
              <a:rPr lang="en-US" b="1" i="0" dirty="0">
                <a:solidFill>
                  <a:srgbClr val="8492A6"/>
                </a:solidFill>
                <a:effectLst/>
                <a:latin typeface="Manrope"/>
              </a:rPr>
              <a:t>Jobs Reviewed Over Time:</a:t>
            </a:r>
            <a:br>
              <a:rPr lang="en-US" b="1"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Objective: Calculate the number of jobs reviewed per hour for each day in November 2020.</a:t>
            </a:r>
            <a:br>
              <a:rPr lang="en-US" b="0"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Your Task: Write an SQL query to calculate the number of jobs reviewed per hour for each day in November 2020.</a:t>
            </a: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38278" y="3258178"/>
            <a:ext cx="7240042" cy="7240042"/>
          </a:xfrm>
          <a:prstGeom prst="rect">
            <a:avLst/>
          </a:prstGeom>
        </p:spPr>
      </p:pic>
      <p:sp>
        <p:nvSpPr>
          <p:cNvPr id="3" name="TextBox 2">
            <a:extLst>
              <a:ext uri="{FF2B5EF4-FFF2-40B4-BE49-F238E27FC236}">
                <a16:creationId xmlns:a16="http://schemas.microsoft.com/office/drawing/2014/main" id="{18553E91-B134-D49B-D9B1-EC44ACA1D82B}"/>
              </a:ext>
            </a:extLst>
          </p:cNvPr>
          <p:cNvSpPr txBox="1"/>
          <p:nvPr/>
        </p:nvSpPr>
        <p:spPr>
          <a:xfrm>
            <a:off x="1628775" y="6685266"/>
            <a:ext cx="7086600" cy="6063198"/>
          </a:xfrm>
          <a:prstGeom prst="rect">
            <a:avLst/>
          </a:prstGeom>
          <a:noFill/>
        </p:spPr>
        <p:txBody>
          <a:bodyPr wrap="square">
            <a:spAutoFit/>
          </a:bodyPr>
          <a:lstStyle/>
          <a:p>
            <a:br>
              <a:rPr lang="en-US" b="1" dirty="0">
                <a:highlight>
                  <a:srgbClr val="FFFF00"/>
                </a:highlight>
              </a:rPr>
            </a:br>
            <a:r>
              <a:rPr lang="en-US" sz="4400" b="1" dirty="0">
                <a:highlight>
                  <a:srgbClr val="FFFF00"/>
                </a:highlight>
              </a:rPr>
              <a:t>select ds as Date, count(job_id) as total_Jobs,round ((sum(</a:t>
            </a:r>
            <a:r>
              <a:rPr lang="en-US" sz="4400" b="1" dirty="0" err="1">
                <a:highlight>
                  <a:srgbClr val="FFFF00"/>
                </a:highlight>
              </a:rPr>
              <a:t>time_spent</a:t>
            </a:r>
            <a:r>
              <a:rPr lang="en-US" sz="4400" b="1" dirty="0">
                <a:highlight>
                  <a:srgbClr val="FFFF00"/>
                </a:highlight>
              </a:rPr>
              <a:t>)/3600),4)as per_hours_job_reviewed</a:t>
            </a:r>
          </a:p>
          <a:p>
            <a:r>
              <a:rPr lang="en-US" sz="4400" b="1" dirty="0">
                <a:highlight>
                  <a:srgbClr val="FFFF00"/>
                </a:highlight>
              </a:rPr>
              <a:t> from job_data</a:t>
            </a:r>
          </a:p>
          <a:p>
            <a:r>
              <a:rPr lang="en-US" sz="4400" b="1" dirty="0">
                <a:highlight>
                  <a:srgbClr val="FFFF00"/>
                </a:highlight>
              </a:rPr>
              <a:t>group by ds</a:t>
            </a:r>
          </a:p>
          <a:p>
            <a:r>
              <a:rPr lang="en-US" sz="4400" b="1" dirty="0">
                <a:highlight>
                  <a:srgbClr val="FFFF00"/>
                </a:highlight>
              </a:rPr>
              <a:t>order by count(job_id)desc</a:t>
            </a:r>
          </a:p>
        </p:txBody>
      </p:sp>
      <p:sp>
        <p:nvSpPr>
          <p:cNvPr id="5" name="TextBox 4">
            <a:extLst>
              <a:ext uri="{FF2B5EF4-FFF2-40B4-BE49-F238E27FC236}">
                <a16:creationId xmlns:a16="http://schemas.microsoft.com/office/drawing/2014/main" id="{65B9139F-D93D-D74B-600C-B6D15A219F28}"/>
              </a:ext>
            </a:extLst>
          </p:cNvPr>
          <p:cNvSpPr txBox="1"/>
          <p:nvPr/>
        </p:nvSpPr>
        <p:spPr>
          <a:xfrm>
            <a:off x="612332" y="5866440"/>
            <a:ext cx="12230100" cy="646331"/>
          </a:xfrm>
          <a:prstGeom prst="rect">
            <a:avLst/>
          </a:prstGeom>
          <a:noFill/>
        </p:spPr>
        <p:txBody>
          <a:bodyPr wrap="square">
            <a:spAutoFit/>
          </a:bodyPr>
          <a:lstStyle/>
          <a:p>
            <a:r>
              <a:rPr lang="en-US" b="1" dirty="0"/>
              <a:t>Below is the SQL query to get the result for the asked question </a:t>
            </a:r>
          </a:p>
        </p:txBody>
      </p:sp>
      <p:pic>
        <p:nvPicPr>
          <p:cNvPr id="7" name="Picture 6">
            <a:extLst>
              <a:ext uri="{FF2B5EF4-FFF2-40B4-BE49-F238E27FC236}">
                <a16:creationId xmlns:a16="http://schemas.microsoft.com/office/drawing/2014/main" id="{ACB0B90D-79C3-3A67-54E3-921A2EF73809}"/>
              </a:ext>
            </a:extLst>
          </p:cNvPr>
          <p:cNvPicPr>
            <a:picLocks noChangeAspect="1"/>
          </p:cNvPicPr>
          <p:nvPr/>
        </p:nvPicPr>
        <p:blipFill>
          <a:blip r:embed="rId5"/>
          <a:stretch>
            <a:fillRect/>
          </a:stretch>
        </p:blipFill>
        <p:spPr>
          <a:xfrm>
            <a:off x="11641175" y="6782486"/>
            <a:ext cx="12389070" cy="624305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571007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270202" y="-71821"/>
            <a:ext cx="9953360" cy="2908102"/>
          </a:xfrm>
          <a:prstGeom prst="rect">
            <a:avLst/>
          </a:prstGeom>
        </p:spPr>
        <p:txBody>
          <a:bodyPr vert="horz" lIns="91440" tIns="45720" rIns="91440" bIns="45720" rtlCol="0" anchor="ctr">
            <a:normAutofit fontScale="92500"/>
          </a:bodyPr>
          <a:lstStyle/>
          <a:p>
            <a:pPr algn="l"/>
            <a:r>
              <a:rPr lang="en-US" sz="6000" b="1" i="0" dirty="0">
                <a:solidFill>
                  <a:srgbClr val="3C4858"/>
                </a:solidFill>
                <a:effectLst/>
                <a:latin typeface="Manrope"/>
              </a:rPr>
              <a:t>Case Study 1: Job Data Analysis</a:t>
            </a:r>
          </a:p>
          <a:p>
            <a:br>
              <a:rPr lang="en-US" sz="6000" dirty="0"/>
            </a:b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502796" y="1240192"/>
            <a:ext cx="18413854" cy="4590809"/>
          </a:xfrm>
          <a:prstGeom prst="rect">
            <a:avLst/>
          </a:prstGeom>
        </p:spPr>
        <p:txBody>
          <a:bodyPr vert="horz" lIns="91440" tIns="45720" rIns="91440" bIns="45720" rtlCol="0" anchor="ctr">
            <a:noAutofit/>
          </a:bodyPr>
          <a:lstStyle/>
          <a:p>
            <a:pPr algn="l"/>
            <a:r>
              <a:rPr lang="en-US" b="1" i="0" dirty="0">
                <a:solidFill>
                  <a:srgbClr val="8492A6"/>
                </a:solidFill>
                <a:effectLst/>
                <a:latin typeface="Manrope"/>
              </a:rPr>
              <a:t>B. Throughput Analysis:</a:t>
            </a:r>
            <a:br>
              <a:rPr lang="en-US" b="1"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Objective: Calculate the 7-day rolling average of throughput (number of events per second).</a:t>
            </a:r>
            <a:br>
              <a:rPr lang="en-US" b="0"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Your Task: Write an SQL query to calculate the 7-day rolling average of throughput. Additionally, explain whether you prefer using the daily metric or the 7-day rolling average for throughput, and why.</a:t>
            </a:r>
          </a:p>
          <a:p>
            <a:pPr marL="742950" lvl="1" indent="-285750" algn="l">
              <a:buFont typeface="+mj-lt"/>
              <a:buAutoNum type="alphaUcPeriod"/>
            </a:pPr>
            <a:endParaRPr lang="en-US" b="0" i="0" dirty="0">
              <a:solidFill>
                <a:srgbClr val="8492A6"/>
              </a:solidFill>
              <a:effectLst/>
              <a:latin typeface="Manrope"/>
            </a:endParaRP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38278" y="3258178"/>
            <a:ext cx="7240042" cy="7240042"/>
          </a:xfrm>
          <a:prstGeom prst="rect">
            <a:avLst/>
          </a:prstGeom>
        </p:spPr>
      </p:pic>
      <p:sp>
        <p:nvSpPr>
          <p:cNvPr id="3" name="TextBox 2">
            <a:extLst>
              <a:ext uri="{FF2B5EF4-FFF2-40B4-BE49-F238E27FC236}">
                <a16:creationId xmlns:a16="http://schemas.microsoft.com/office/drawing/2014/main" id="{18553E91-B134-D49B-D9B1-EC44ACA1D82B}"/>
              </a:ext>
            </a:extLst>
          </p:cNvPr>
          <p:cNvSpPr txBox="1"/>
          <p:nvPr/>
        </p:nvSpPr>
        <p:spPr>
          <a:xfrm>
            <a:off x="1628775" y="6685266"/>
            <a:ext cx="9113072" cy="6740307"/>
          </a:xfrm>
          <a:prstGeom prst="rect">
            <a:avLst/>
          </a:prstGeom>
          <a:noFill/>
        </p:spPr>
        <p:txBody>
          <a:bodyPr wrap="square">
            <a:spAutoFit/>
          </a:bodyPr>
          <a:lstStyle/>
          <a:p>
            <a:r>
              <a:rPr lang="en-US" b="1" dirty="0">
                <a:highlight>
                  <a:srgbClr val="FFFF00"/>
                </a:highlight>
              </a:rPr>
              <a:t>with JD as (</a:t>
            </a:r>
          </a:p>
          <a:p>
            <a:r>
              <a:rPr lang="en-US" b="1" dirty="0">
                <a:highlight>
                  <a:srgbClr val="FFFF00"/>
                </a:highlight>
              </a:rPr>
              <a:t>select ds, count(job_id) as j, sum(time_spent) as </a:t>
            </a:r>
            <a:r>
              <a:rPr lang="en-US" b="1" dirty="0" err="1">
                <a:highlight>
                  <a:srgbClr val="FFFF00"/>
                </a:highlight>
              </a:rPr>
              <a:t>ts</a:t>
            </a:r>
            <a:r>
              <a:rPr lang="en-US" b="1" dirty="0">
                <a:highlight>
                  <a:srgbClr val="FFFF00"/>
                </a:highlight>
              </a:rPr>
              <a:t> from </a:t>
            </a:r>
            <a:r>
              <a:rPr lang="en-US" b="1" dirty="0" err="1">
                <a:highlight>
                  <a:srgbClr val="FFFF00"/>
                </a:highlight>
              </a:rPr>
              <a:t>Job_Data</a:t>
            </a:r>
            <a:endParaRPr lang="en-US" b="1" dirty="0">
              <a:highlight>
                <a:srgbClr val="FFFF00"/>
              </a:highlight>
            </a:endParaRPr>
          </a:p>
          <a:p>
            <a:r>
              <a:rPr lang="en-US" b="1" dirty="0">
                <a:highlight>
                  <a:srgbClr val="FFFF00"/>
                </a:highlight>
              </a:rPr>
              <a:t>where event in('</a:t>
            </a:r>
            <a:r>
              <a:rPr lang="en-US" b="1" dirty="0" err="1">
                <a:highlight>
                  <a:srgbClr val="FFFF00"/>
                </a:highlight>
              </a:rPr>
              <a:t>transfer','decision</a:t>
            </a:r>
            <a:r>
              <a:rPr lang="en-US" b="1" dirty="0">
                <a:highlight>
                  <a:srgbClr val="FFFF00"/>
                </a:highlight>
              </a:rPr>
              <a:t>')and ds between '2020-11-01' and '2020-11-30'</a:t>
            </a:r>
          </a:p>
          <a:p>
            <a:r>
              <a:rPr lang="en-US" b="1" dirty="0">
                <a:highlight>
                  <a:srgbClr val="FFFF00"/>
                </a:highlight>
              </a:rPr>
              <a:t>group by ds)</a:t>
            </a:r>
          </a:p>
          <a:p>
            <a:endParaRPr lang="en-US" b="1" dirty="0">
              <a:highlight>
                <a:srgbClr val="FFFF00"/>
              </a:highlight>
            </a:endParaRPr>
          </a:p>
          <a:p>
            <a:r>
              <a:rPr lang="en-US" b="1" dirty="0">
                <a:highlight>
                  <a:srgbClr val="FFFF00"/>
                </a:highlight>
              </a:rPr>
              <a:t>select ds, round( 1.0* sum(j)over (order by ds rows between 6 preceding </a:t>
            </a:r>
          </a:p>
          <a:p>
            <a:r>
              <a:rPr lang="en-US" b="1" dirty="0">
                <a:highlight>
                  <a:srgbClr val="FFFF00"/>
                </a:highlight>
              </a:rPr>
              <a:t>and current row )/sum (</a:t>
            </a:r>
            <a:r>
              <a:rPr lang="en-US" b="1" dirty="0" err="1">
                <a:highlight>
                  <a:srgbClr val="FFFF00"/>
                </a:highlight>
              </a:rPr>
              <a:t>ts</a:t>
            </a:r>
            <a:r>
              <a:rPr lang="en-US" b="1" dirty="0">
                <a:highlight>
                  <a:srgbClr val="FFFF00"/>
                </a:highlight>
              </a:rPr>
              <a:t>)over(order by ds rows between 6 preceding </a:t>
            </a:r>
          </a:p>
          <a:p>
            <a:r>
              <a:rPr lang="en-US" b="1" dirty="0">
                <a:highlight>
                  <a:srgbClr val="FFFF00"/>
                </a:highlight>
              </a:rPr>
              <a:t>and current row),3)as throuput_7days from JD</a:t>
            </a:r>
          </a:p>
        </p:txBody>
      </p:sp>
      <p:sp>
        <p:nvSpPr>
          <p:cNvPr id="5" name="TextBox 4">
            <a:extLst>
              <a:ext uri="{FF2B5EF4-FFF2-40B4-BE49-F238E27FC236}">
                <a16:creationId xmlns:a16="http://schemas.microsoft.com/office/drawing/2014/main" id="{65B9139F-D93D-D74B-600C-B6D15A219F28}"/>
              </a:ext>
            </a:extLst>
          </p:cNvPr>
          <p:cNvSpPr txBox="1"/>
          <p:nvPr/>
        </p:nvSpPr>
        <p:spPr>
          <a:xfrm>
            <a:off x="612332" y="5866440"/>
            <a:ext cx="12230100" cy="646331"/>
          </a:xfrm>
          <a:prstGeom prst="rect">
            <a:avLst/>
          </a:prstGeom>
          <a:noFill/>
        </p:spPr>
        <p:txBody>
          <a:bodyPr wrap="square">
            <a:spAutoFit/>
          </a:bodyPr>
          <a:lstStyle/>
          <a:p>
            <a:r>
              <a:rPr lang="en-US" b="1" dirty="0"/>
              <a:t>Below is the SQL query to get the result for the asked question </a:t>
            </a:r>
          </a:p>
        </p:txBody>
      </p:sp>
      <p:pic>
        <p:nvPicPr>
          <p:cNvPr id="8" name="Picture 7">
            <a:extLst>
              <a:ext uri="{FF2B5EF4-FFF2-40B4-BE49-F238E27FC236}">
                <a16:creationId xmlns:a16="http://schemas.microsoft.com/office/drawing/2014/main" id="{3A70BFDD-6A81-81AC-1C24-B5C1B8F421B7}"/>
              </a:ext>
            </a:extLst>
          </p:cNvPr>
          <p:cNvPicPr>
            <a:picLocks noChangeAspect="1"/>
          </p:cNvPicPr>
          <p:nvPr/>
        </p:nvPicPr>
        <p:blipFill>
          <a:blip r:embed="rId5"/>
          <a:stretch>
            <a:fillRect/>
          </a:stretch>
        </p:blipFill>
        <p:spPr>
          <a:xfrm>
            <a:off x="13934323" y="6575971"/>
            <a:ext cx="9798193" cy="666435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925065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270202" y="-71821"/>
            <a:ext cx="9953360" cy="2908102"/>
          </a:xfrm>
          <a:prstGeom prst="rect">
            <a:avLst/>
          </a:prstGeom>
        </p:spPr>
        <p:txBody>
          <a:bodyPr vert="horz" lIns="91440" tIns="45720" rIns="91440" bIns="45720" rtlCol="0" anchor="ctr">
            <a:normAutofit fontScale="92500"/>
          </a:bodyPr>
          <a:lstStyle/>
          <a:p>
            <a:pPr algn="l"/>
            <a:r>
              <a:rPr lang="en-US" sz="6000" b="1" i="0" dirty="0">
                <a:solidFill>
                  <a:srgbClr val="3C4858"/>
                </a:solidFill>
                <a:effectLst/>
                <a:latin typeface="Manrope"/>
              </a:rPr>
              <a:t>Case Study 1: Job Data Analysis</a:t>
            </a:r>
          </a:p>
          <a:p>
            <a:br>
              <a:rPr lang="en-US" sz="6000" dirty="0"/>
            </a:b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502796" y="1240192"/>
            <a:ext cx="18413854" cy="4590809"/>
          </a:xfrm>
          <a:prstGeom prst="rect">
            <a:avLst/>
          </a:prstGeom>
        </p:spPr>
        <p:txBody>
          <a:bodyPr vert="horz" lIns="91440" tIns="45720" rIns="91440" bIns="45720" rtlCol="0" anchor="ctr">
            <a:noAutofit/>
          </a:bodyPr>
          <a:lstStyle/>
          <a:p>
            <a:pPr algn="l"/>
            <a:r>
              <a:rPr lang="en-US" b="1" i="0" dirty="0">
                <a:solidFill>
                  <a:srgbClr val="8492A6"/>
                </a:solidFill>
                <a:effectLst/>
                <a:latin typeface="Manrope"/>
              </a:rPr>
              <a:t>C. Language Share Analysis:</a:t>
            </a:r>
            <a:br>
              <a:rPr lang="en-US" b="1"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Objective: Calculate the percentage share of each language in the last 30 days.</a:t>
            </a:r>
            <a:br>
              <a:rPr lang="en-US" b="0"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Your Task: Write an SQL query to calculate the percentage share of each language over the last 30 days.</a:t>
            </a:r>
          </a:p>
          <a:p>
            <a:br>
              <a:rPr lang="en-US" dirty="0"/>
            </a:br>
            <a:endParaRPr lang="en-US" b="0" i="0" dirty="0">
              <a:solidFill>
                <a:srgbClr val="8492A6"/>
              </a:solidFill>
              <a:effectLst/>
              <a:latin typeface="Manrope"/>
            </a:endParaRP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98816" y="3299825"/>
            <a:ext cx="7240042" cy="7240042"/>
          </a:xfrm>
          <a:prstGeom prst="rect">
            <a:avLst/>
          </a:prstGeom>
        </p:spPr>
      </p:pic>
      <p:sp>
        <p:nvSpPr>
          <p:cNvPr id="3" name="TextBox 2">
            <a:extLst>
              <a:ext uri="{FF2B5EF4-FFF2-40B4-BE49-F238E27FC236}">
                <a16:creationId xmlns:a16="http://schemas.microsoft.com/office/drawing/2014/main" id="{18553E91-B134-D49B-D9B1-EC44ACA1D82B}"/>
              </a:ext>
            </a:extLst>
          </p:cNvPr>
          <p:cNvSpPr txBox="1"/>
          <p:nvPr/>
        </p:nvSpPr>
        <p:spPr>
          <a:xfrm>
            <a:off x="612332" y="6685266"/>
            <a:ext cx="12628333" cy="5509200"/>
          </a:xfrm>
          <a:prstGeom prst="rect">
            <a:avLst/>
          </a:prstGeom>
          <a:noFill/>
        </p:spPr>
        <p:txBody>
          <a:bodyPr wrap="square">
            <a:spAutoFit/>
          </a:bodyPr>
          <a:lstStyle/>
          <a:p>
            <a:r>
              <a:rPr lang="en-US" sz="4400" b="1" dirty="0">
                <a:highlight>
                  <a:srgbClr val="FFFF00"/>
                </a:highlight>
              </a:rPr>
              <a:t>select language , count(language)as </a:t>
            </a:r>
            <a:r>
              <a:rPr lang="en-US" sz="4400" b="1" dirty="0" err="1">
                <a:highlight>
                  <a:srgbClr val="FFFF00"/>
                </a:highlight>
              </a:rPr>
              <a:t>Language_count</a:t>
            </a:r>
            <a:r>
              <a:rPr lang="en-US" sz="4400" b="1" dirty="0">
                <a:highlight>
                  <a:srgbClr val="FFFF00"/>
                </a:highlight>
              </a:rPr>
              <a:t>,(select count(language)from job_data) as Total_Language, </a:t>
            </a:r>
          </a:p>
          <a:p>
            <a:r>
              <a:rPr lang="en-US" sz="4400" b="1" dirty="0">
                <a:highlight>
                  <a:srgbClr val="FFFF00"/>
                </a:highlight>
              </a:rPr>
              <a:t>round(round(100*count(language),2)/ round((select count(language)from job_data),2),2)as </a:t>
            </a:r>
            <a:r>
              <a:rPr lang="en-US" sz="4400" b="1" dirty="0" err="1">
                <a:highlight>
                  <a:srgbClr val="FFFF00"/>
                </a:highlight>
              </a:rPr>
              <a:t>percentage_wise_language</a:t>
            </a:r>
            <a:r>
              <a:rPr lang="en-US" sz="4400" b="1" dirty="0">
                <a:highlight>
                  <a:srgbClr val="FFFF00"/>
                </a:highlight>
              </a:rPr>
              <a:t> from job_data</a:t>
            </a:r>
          </a:p>
          <a:p>
            <a:r>
              <a:rPr lang="en-US" sz="4400" b="1" dirty="0">
                <a:highlight>
                  <a:srgbClr val="FFFF00"/>
                </a:highlight>
              </a:rPr>
              <a:t>group by language</a:t>
            </a:r>
          </a:p>
          <a:p>
            <a:r>
              <a:rPr lang="en-US" sz="4400" b="1" dirty="0">
                <a:highlight>
                  <a:srgbClr val="FFFF00"/>
                </a:highlight>
              </a:rPr>
              <a:t>order by language desc</a:t>
            </a:r>
          </a:p>
        </p:txBody>
      </p:sp>
      <p:sp>
        <p:nvSpPr>
          <p:cNvPr id="5" name="TextBox 4">
            <a:extLst>
              <a:ext uri="{FF2B5EF4-FFF2-40B4-BE49-F238E27FC236}">
                <a16:creationId xmlns:a16="http://schemas.microsoft.com/office/drawing/2014/main" id="{65B9139F-D93D-D74B-600C-B6D15A219F28}"/>
              </a:ext>
            </a:extLst>
          </p:cNvPr>
          <p:cNvSpPr txBox="1"/>
          <p:nvPr/>
        </p:nvSpPr>
        <p:spPr>
          <a:xfrm>
            <a:off x="612332" y="5866440"/>
            <a:ext cx="12230100" cy="646331"/>
          </a:xfrm>
          <a:prstGeom prst="rect">
            <a:avLst/>
          </a:prstGeom>
          <a:noFill/>
        </p:spPr>
        <p:txBody>
          <a:bodyPr wrap="square">
            <a:spAutoFit/>
          </a:bodyPr>
          <a:lstStyle/>
          <a:p>
            <a:r>
              <a:rPr lang="en-US" b="1" dirty="0"/>
              <a:t>Below is the SQL query to get the result for the asked question </a:t>
            </a:r>
          </a:p>
        </p:txBody>
      </p:sp>
      <p:pic>
        <p:nvPicPr>
          <p:cNvPr id="4" name="Picture 3">
            <a:extLst>
              <a:ext uri="{FF2B5EF4-FFF2-40B4-BE49-F238E27FC236}">
                <a16:creationId xmlns:a16="http://schemas.microsoft.com/office/drawing/2014/main" id="{6DBB8FB9-4923-5F2A-F5ED-09E30FB8ED11}"/>
              </a:ext>
            </a:extLst>
          </p:cNvPr>
          <p:cNvPicPr>
            <a:picLocks noChangeAspect="1"/>
          </p:cNvPicPr>
          <p:nvPr/>
        </p:nvPicPr>
        <p:blipFill>
          <a:blip r:embed="rId5"/>
          <a:stretch>
            <a:fillRect/>
          </a:stretch>
        </p:blipFill>
        <p:spPr>
          <a:xfrm>
            <a:off x="13173074" y="7303698"/>
            <a:ext cx="10863491" cy="596841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917557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270202" y="-71821"/>
            <a:ext cx="9953360" cy="2908102"/>
          </a:xfrm>
          <a:prstGeom prst="rect">
            <a:avLst/>
          </a:prstGeom>
        </p:spPr>
        <p:txBody>
          <a:bodyPr vert="horz" lIns="91440" tIns="45720" rIns="91440" bIns="45720" rtlCol="0" anchor="ctr">
            <a:normAutofit fontScale="92500"/>
          </a:bodyPr>
          <a:lstStyle/>
          <a:p>
            <a:pPr algn="l"/>
            <a:r>
              <a:rPr lang="en-US" sz="6000" b="1" i="0" dirty="0">
                <a:solidFill>
                  <a:srgbClr val="3C4858"/>
                </a:solidFill>
                <a:effectLst/>
                <a:latin typeface="Manrope"/>
              </a:rPr>
              <a:t>Case Study 1: Job Data Analysis</a:t>
            </a:r>
          </a:p>
          <a:p>
            <a:br>
              <a:rPr lang="en-US" sz="6000" dirty="0"/>
            </a:b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502796" y="1240192"/>
            <a:ext cx="18413854" cy="4590809"/>
          </a:xfrm>
          <a:prstGeom prst="rect">
            <a:avLst/>
          </a:prstGeom>
        </p:spPr>
        <p:txBody>
          <a:bodyPr vert="horz" lIns="91440" tIns="45720" rIns="91440" bIns="45720" rtlCol="0" anchor="ctr">
            <a:noAutofit/>
          </a:bodyPr>
          <a:lstStyle/>
          <a:p>
            <a:pPr algn="l"/>
            <a:r>
              <a:rPr lang="en-US" b="1" dirty="0">
                <a:solidFill>
                  <a:srgbClr val="8492A6"/>
                </a:solidFill>
                <a:latin typeface="Manrope"/>
              </a:rPr>
              <a:t>D.</a:t>
            </a:r>
            <a:r>
              <a:rPr lang="en-US" b="1" i="0" dirty="0">
                <a:solidFill>
                  <a:srgbClr val="8492A6"/>
                </a:solidFill>
                <a:effectLst/>
                <a:latin typeface="Manrope"/>
              </a:rPr>
              <a:t>Duplicate Rows Detection:</a:t>
            </a:r>
            <a:br>
              <a:rPr lang="en-US" b="1"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Objective: Identify duplicate rows in the data.</a:t>
            </a:r>
            <a:br>
              <a:rPr lang="en-US" b="0"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Your Task: Write an SQL query to display duplicate rows from the </a:t>
            </a:r>
            <a:r>
              <a:rPr lang="en-US" b="0" i="0" dirty="0">
                <a:solidFill>
                  <a:srgbClr val="FF5630"/>
                </a:solidFill>
                <a:effectLst/>
                <a:latin typeface="Manrope"/>
              </a:rPr>
              <a:t>job_data</a:t>
            </a:r>
            <a:r>
              <a:rPr lang="en-US" b="0" i="0" dirty="0">
                <a:solidFill>
                  <a:srgbClr val="8492A6"/>
                </a:solidFill>
                <a:effectLst/>
                <a:latin typeface="Manrope"/>
              </a:rPr>
              <a:t> table.</a:t>
            </a: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98816" y="3299825"/>
            <a:ext cx="7240042" cy="7240042"/>
          </a:xfrm>
          <a:prstGeom prst="rect">
            <a:avLst/>
          </a:prstGeom>
        </p:spPr>
      </p:pic>
      <p:sp>
        <p:nvSpPr>
          <p:cNvPr id="3" name="TextBox 2">
            <a:extLst>
              <a:ext uri="{FF2B5EF4-FFF2-40B4-BE49-F238E27FC236}">
                <a16:creationId xmlns:a16="http://schemas.microsoft.com/office/drawing/2014/main" id="{18553E91-B134-D49B-D9B1-EC44ACA1D82B}"/>
              </a:ext>
            </a:extLst>
          </p:cNvPr>
          <p:cNvSpPr txBox="1"/>
          <p:nvPr/>
        </p:nvSpPr>
        <p:spPr>
          <a:xfrm>
            <a:off x="374199" y="8079749"/>
            <a:ext cx="12628333" cy="2123658"/>
          </a:xfrm>
          <a:prstGeom prst="rect">
            <a:avLst/>
          </a:prstGeom>
          <a:noFill/>
        </p:spPr>
        <p:txBody>
          <a:bodyPr wrap="square">
            <a:spAutoFit/>
          </a:bodyPr>
          <a:lstStyle/>
          <a:p>
            <a:r>
              <a:rPr lang="en-US" sz="4400" b="1" dirty="0">
                <a:highlight>
                  <a:srgbClr val="FFFF00"/>
                </a:highlight>
              </a:rPr>
              <a:t>select </a:t>
            </a:r>
            <a:r>
              <a:rPr lang="en-US" sz="4400" b="1" dirty="0" err="1">
                <a:highlight>
                  <a:srgbClr val="FFFF00"/>
                </a:highlight>
              </a:rPr>
              <a:t>actor_id,count</a:t>
            </a:r>
            <a:r>
              <a:rPr lang="en-US" sz="4400" b="1" dirty="0">
                <a:highlight>
                  <a:srgbClr val="FFFF00"/>
                </a:highlight>
              </a:rPr>
              <a:t>(</a:t>
            </a:r>
            <a:r>
              <a:rPr lang="en-US" sz="4400" b="1" dirty="0" err="1">
                <a:highlight>
                  <a:srgbClr val="FFFF00"/>
                </a:highlight>
              </a:rPr>
              <a:t>actor_id</a:t>
            </a:r>
            <a:r>
              <a:rPr lang="en-US" sz="4400" b="1" dirty="0">
                <a:highlight>
                  <a:srgbClr val="FFFF00"/>
                </a:highlight>
              </a:rPr>
              <a:t>)  as </a:t>
            </a:r>
            <a:r>
              <a:rPr lang="en-US" sz="4400" b="1" dirty="0" err="1">
                <a:highlight>
                  <a:srgbClr val="FFFF00"/>
                </a:highlight>
              </a:rPr>
              <a:t>Duplicate_value</a:t>
            </a:r>
            <a:r>
              <a:rPr lang="en-US" sz="4400" b="1" dirty="0">
                <a:highlight>
                  <a:srgbClr val="FFFF00"/>
                </a:highlight>
              </a:rPr>
              <a:t> from job_data</a:t>
            </a:r>
          </a:p>
          <a:p>
            <a:r>
              <a:rPr lang="en-US" sz="4400" b="1" dirty="0">
                <a:highlight>
                  <a:srgbClr val="FFFF00"/>
                </a:highlight>
              </a:rPr>
              <a:t>group by </a:t>
            </a:r>
            <a:r>
              <a:rPr lang="en-US" sz="4400" b="1" dirty="0" err="1">
                <a:highlight>
                  <a:srgbClr val="FFFF00"/>
                </a:highlight>
              </a:rPr>
              <a:t>actor_id</a:t>
            </a:r>
            <a:endParaRPr lang="en-US" sz="4400" b="1" dirty="0">
              <a:highlight>
                <a:srgbClr val="FFFF00"/>
              </a:highlight>
            </a:endParaRPr>
          </a:p>
        </p:txBody>
      </p:sp>
      <p:sp>
        <p:nvSpPr>
          <p:cNvPr id="5" name="TextBox 4">
            <a:extLst>
              <a:ext uri="{FF2B5EF4-FFF2-40B4-BE49-F238E27FC236}">
                <a16:creationId xmlns:a16="http://schemas.microsoft.com/office/drawing/2014/main" id="{65B9139F-D93D-D74B-600C-B6D15A219F28}"/>
              </a:ext>
            </a:extLst>
          </p:cNvPr>
          <p:cNvSpPr txBox="1"/>
          <p:nvPr/>
        </p:nvSpPr>
        <p:spPr>
          <a:xfrm>
            <a:off x="612332" y="5866440"/>
            <a:ext cx="12230100" cy="646331"/>
          </a:xfrm>
          <a:prstGeom prst="rect">
            <a:avLst/>
          </a:prstGeom>
          <a:noFill/>
        </p:spPr>
        <p:txBody>
          <a:bodyPr wrap="square">
            <a:spAutoFit/>
          </a:bodyPr>
          <a:lstStyle/>
          <a:p>
            <a:r>
              <a:rPr lang="en-US" b="1" dirty="0"/>
              <a:t>Below is the SQL query to get the result for the asked question </a:t>
            </a:r>
          </a:p>
        </p:txBody>
      </p:sp>
      <p:pic>
        <p:nvPicPr>
          <p:cNvPr id="6" name="Picture 5">
            <a:extLst>
              <a:ext uri="{FF2B5EF4-FFF2-40B4-BE49-F238E27FC236}">
                <a16:creationId xmlns:a16="http://schemas.microsoft.com/office/drawing/2014/main" id="{40FB60F0-B397-9EF8-F4FA-9550C741402F}"/>
              </a:ext>
            </a:extLst>
          </p:cNvPr>
          <p:cNvPicPr>
            <a:picLocks noChangeAspect="1"/>
          </p:cNvPicPr>
          <p:nvPr/>
        </p:nvPicPr>
        <p:blipFill>
          <a:blip r:embed="rId5"/>
          <a:stretch>
            <a:fillRect/>
          </a:stretch>
        </p:blipFill>
        <p:spPr>
          <a:xfrm>
            <a:off x="16244128" y="6300150"/>
            <a:ext cx="7759323" cy="701572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05602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9" name="Rectangle 56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 y="0"/>
            <a:ext cx="24377041"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CuadroTexto 455"/>
          <p:cNvSpPr txBox="1"/>
          <p:nvPr/>
        </p:nvSpPr>
        <p:spPr>
          <a:xfrm>
            <a:off x="374199" y="627494"/>
            <a:ext cx="11641171" cy="2908102"/>
          </a:xfrm>
          <a:prstGeom prst="rect">
            <a:avLst/>
          </a:prstGeom>
        </p:spPr>
        <p:txBody>
          <a:bodyPr vert="horz" lIns="91440" tIns="45720" rIns="91440" bIns="45720" rtlCol="0" anchor="ctr">
            <a:normAutofit fontScale="85000" lnSpcReduction="10000"/>
          </a:bodyPr>
          <a:lstStyle/>
          <a:p>
            <a:pPr algn="l"/>
            <a:r>
              <a:rPr lang="en-US" sz="6000" b="1" dirty="0">
                <a:solidFill>
                  <a:srgbClr val="3C4858"/>
                </a:solidFill>
                <a:latin typeface="Manrope"/>
              </a:rPr>
              <a:t>Case Study 2: Investigating Metric Spike</a:t>
            </a:r>
          </a:p>
          <a:p>
            <a:br>
              <a:rPr lang="en-US" sz="3600" dirty="0"/>
            </a:br>
            <a:br>
              <a:rPr lang="en-US" sz="6000" dirty="0"/>
            </a:br>
            <a:endParaRPr lang="en-US" sz="7200" b="1" kern="1200" dirty="0">
              <a:solidFill>
                <a:schemeClr val="tx2"/>
              </a:solidFill>
              <a:latin typeface="+mj-lt"/>
              <a:ea typeface="+mj-ea"/>
              <a:cs typeface="+mj-cs"/>
            </a:endParaRPr>
          </a:p>
        </p:txBody>
      </p:sp>
      <p:sp>
        <p:nvSpPr>
          <p:cNvPr id="529" name="TextBox 6">
            <a:extLst>
              <a:ext uri="{FF2B5EF4-FFF2-40B4-BE49-F238E27FC236}">
                <a16:creationId xmlns:a16="http://schemas.microsoft.com/office/drawing/2014/main" id="{BEFE0CDC-E2C7-ADC7-421A-76C38E521AAA}"/>
              </a:ext>
            </a:extLst>
          </p:cNvPr>
          <p:cNvSpPr txBox="1"/>
          <p:nvPr/>
        </p:nvSpPr>
        <p:spPr>
          <a:xfrm>
            <a:off x="612332" y="1539928"/>
            <a:ext cx="18413854" cy="4590809"/>
          </a:xfrm>
          <a:prstGeom prst="rect">
            <a:avLst/>
          </a:prstGeom>
        </p:spPr>
        <p:txBody>
          <a:bodyPr vert="horz" lIns="91440" tIns="45720" rIns="91440" bIns="45720" rtlCol="0" anchor="ctr">
            <a:noAutofit/>
          </a:bodyPr>
          <a:lstStyle/>
          <a:p>
            <a:pPr algn="l">
              <a:buFont typeface="+mj-lt"/>
              <a:buAutoNum type="alphaUcPeriod"/>
            </a:pPr>
            <a:r>
              <a:rPr lang="en-US" b="1" i="0" dirty="0">
                <a:solidFill>
                  <a:srgbClr val="8492A6"/>
                </a:solidFill>
                <a:effectLst/>
                <a:latin typeface="Manrope"/>
              </a:rPr>
              <a:t>Weekly User Engagement:</a:t>
            </a:r>
            <a:br>
              <a:rPr lang="en-US" b="1" i="0" dirty="0">
                <a:solidFill>
                  <a:srgbClr val="8492A6"/>
                </a:solidFill>
                <a:effectLst/>
                <a:latin typeface="Manrope"/>
              </a:rPr>
            </a:br>
            <a:endParaRPr lang="en-US" b="0" i="0" dirty="0">
              <a:solidFill>
                <a:srgbClr val="8492A6"/>
              </a:solidFill>
              <a:effectLst/>
              <a:latin typeface="Manrope"/>
            </a:endParaRPr>
          </a:p>
          <a:p>
            <a:pPr marL="742950" lvl="1" indent="-285750" algn="l">
              <a:buFont typeface="+mj-lt"/>
              <a:buAutoNum type="alphaUcPeriod"/>
            </a:pPr>
            <a:r>
              <a:rPr lang="en-US" b="0" i="0" dirty="0">
                <a:solidFill>
                  <a:srgbClr val="8492A6"/>
                </a:solidFill>
                <a:effectLst/>
                <a:latin typeface="Manrope"/>
              </a:rPr>
              <a:t>Objective: Measure the activeness of users on a weekly basis.</a:t>
            </a:r>
          </a:p>
          <a:p>
            <a:pPr marL="742950" lvl="1" indent="-285750" algn="l">
              <a:buFont typeface="+mj-lt"/>
              <a:buAutoNum type="alphaUcPeriod"/>
            </a:pPr>
            <a:r>
              <a:rPr lang="en-US" b="0" i="0" dirty="0">
                <a:solidFill>
                  <a:srgbClr val="8492A6"/>
                </a:solidFill>
                <a:effectLst/>
                <a:latin typeface="Manrope"/>
              </a:rPr>
              <a:t>Your Task: Write an SQL query to calculate the weekly user engagement.</a:t>
            </a:r>
          </a:p>
        </p:txBody>
      </p:sp>
      <p:grpSp>
        <p:nvGrpSpPr>
          <p:cNvPr id="573" name="Group 57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36476" y="0"/>
            <a:ext cx="11641174" cy="13370534"/>
            <a:chOff x="6357228" y="0"/>
            <a:chExt cx="5822103" cy="6685267"/>
          </a:xfrm>
        </p:grpSpPr>
        <p:sp>
          <p:nvSpPr>
            <p:cNvPr id="574" name="Freeform: Shape 57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Freeform: Shape 57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Freeform: Shape 57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Freeform: Shape 57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6" name="Graphic 565" descr="Database">
            <a:extLst>
              <a:ext uri="{FF2B5EF4-FFF2-40B4-BE49-F238E27FC236}">
                <a16:creationId xmlns:a16="http://schemas.microsoft.com/office/drawing/2014/main" id="{1FC126D6-4EC8-56C0-C607-7F890B7E1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98816" y="3299825"/>
            <a:ext cx="7240042" cy="7240042"/>
          </a:xfrm>
          <a:prstGeom prst="rect">
            <a:avLst/>
          </a:prstGeom>
        </p:spPr>
      </p:pic>
      <p:sp>
        <p:nvSpPr>
          <p:cNvPr id="3" name="TextBox 2">
            <a:extLst>
              <a:ext uri="{FF2B5EF4-FFF2-40B4-BE49-F238E27FC236}">
                <a16:creationId xmlns:a16="http://schemas.microsoft.com/office/drawing/2014/main" id="{18553E91-B134-D49B-D9B1-EC44ACA1D82B}"/>
              </a:ext>
            </a:extLst>
          </p:cNvPr>
          <p:cNvSpPr txBox="1"/>
          <p:nvPr/>
        </p:nvSpPr>
        <p:spPr>
          <a:xfrm>
            <a:off x="374199" y="8079749"/>
            <a:ext cx="13341801" cy="4832092"/>
          </a:xfrm>
          <a:prstGeom prst="rect">
            <a:avLst/>
          </a:prstGeom>
          <a:noFill/>
        </p:spPr>
        <p:txBody>
          <a:bodyPr wrap="square">
            <a:spAutoFit/>
          </a:bodyPr>
          <a:lstStyle/>
          <a:p>
            <a:r>
              <a:rPr lang="en-US" sz="4400" b="1" dirty="0">
                <a:highlight>
                  <a:srgbClr val="FFFF00"/>
                </a:highlight>
              </a:rPr>
              <a:t>select extract(week from </a:t>
            </a:r>
            <a:r>
              <a:rPr lang="en-US" sz="4400" b="1" dirty="0" err="1">
                <a:highlight>
                  <a:srgbClr val="FFFF00"/>
                </a:highlight>
              </a:rPr>
              <a:t>occurred_at</a:t>
            </a:r>
            <a:r>
              <a:rPr lang="en-US" sz="4400" b="1" dirty="0">
                <a:highlight>
                  <a:srgbClr val="FFFF00"/>
                </a:highlight>
              </a:rPr>
              <a:t>) as </a:t>
            </a:r>
            <a:r>
              <a:rPr lang="en-US" sz="4400" b="1" dirty="0" err="1">
                <a:highlight>
                  <a:srgbClr val="FFFF00"/>
                </a:highlight>
              </a:rPr>
              <a:t>week_of_the_year</a:t>
            </a:r>
            <a:r>
              <a:rPr lang="en-US" sz="4400" b="1" dirty="0">
                <a:highlight>
                  <a:srgbClr val="FFFF00"/>
                </a:highlight>
              </a:rPr>
              <a:t> , count(distinct </a:t>
            </a:r>
            <a:r>
              <a:rPr lang="en-US" sz="4400" b="1" dirty="0" err="1">
                <a:highlight>
                  <a:srgbClr val="FFFF00"/>
                </a:highlight>
              </a:rPr>
              <a:t>user_id</a:t>
            </a:r>
            <a:r>
              <a:rPr lang="en-US" sz="4400" b="1" dirty="0">
                <a:highlight>
                  <a:srgbClr val="FFFF00"/>
                </a:highlight>
              </a:rPr>
              <a:t>) as </a:t>
            </a:r>
            <a:r>
              <a:rPr lang="en-US" sz="4400" b="1" dirty="0" err="1">
                <a:highlight>
                  <a:srgbClr val="FFFF00"/>
                </a:highlight>
              </a:rPr>
              <a:t>Number_of_engaged_users</a:t>
            </a:r>
            <a:endParaRPr lang="en-US" sz="4400" b="1" dirty="0">
              <a:highlight>
                <a:srgbClr val="FFFF00"/>
              </a:highlight>
            </a:endParaRPr>
          </a:p>
          <a:p>
            <a:r>
              <a:rPr lang="en-US" sz="4400" b="1" dirty="0">
                <a:highlight>
                  <a:srgbClr val="FFFF00"/>
                </a:highlight>
              </a:rPr>
              <a:t>from events</a:t>
            </a:r>
          </a:p>
          <a:p>
            <a:r>
              <a:rPr lang="en-US" sz="4400" b="1" dirty="0">
                <a:highlight>
                  <a:srgbClr val="FFFF00"/>
                </a:highlight>
              </a:rPr>
              <a:t>where </a:t>
            </a:r>
            <a:r>
              <a:rPr lang="en-US" sz="4400" b="1" dirty="0" err="1">
                <a:highlight>
                  <a:srgbClr val="FFFF00"/>
                </a:highlight>
              </a:rPr>
              <a:t>event_type</a:t>
            </a:r>
            <a:r>
              <a:rPr lang="en-US" sz="4400" b="1" dirty="0">
                <a:highlight>
                  <a:srgbClr val="FFFF00"/>
                </a:highlight>
              </a:rPr>
              <a:t> = 'engagement'</a:t>
            </a:r>
          </a:p>
          <a:p>
            <a:r>
              <a:rPr lang="en-US" sz="4400" b="1" dirty="0">
                <a:highlight>
                  <a:srgbClr val="FFFF00"/>
                </a:highlight>
              </a:rPr>
              <a:t>group by </a:t>
            </a:r>
            <a:r>
              <a:rPr lang="en-US" sz="4400" b="1" dirty="0" err="1">
                <a:highlight>
                  <a:srgbClr val="FFFF00"/>
                </a:highlight>
              </a:rPr>
              <a:t>week_of_the_year</a:t>
            </a:r>
            <a:r>
              <a:rPr lang="en-US" sz="4400" b="1" dirty="0">
                <a:highlight>
                  <a:srgbClr val="FFFF00"/>
                </a:highlight>
              </a:rPr>
              <a:t> </a:t>
            </a:r>
          </a:p>
          <a:p>
            <a:r>
              <a:rPr lang="en-US" sz="4400" b="1" dirty="0">
                <a:highlight>
                  <a:srgbClr val="FFFF00"/>
                </a:highlight>
              </a:rPr>
              <a:t>order by </a:t>
            </a:r>
            <a:r>
              <a:rPr lang="en-US" sz="4400" b="1" dirty="0" err="1">
                <a:highlight>
                  <a:srgbClr val="FFFF00"/>
                </a:highlight>
              </a:rPr>
              <a:t>week_of_the_year</a:t>
            </a:r>
            <a:r>
              <a:rPr lang="en-US" sz="4400" b="1" dirty="0">
                <a:highlight>
                  <a:srgbClr val="FFFF00"/>
                </a:highlight>
              </a:rPr>
              <a:t>  </a:t>
            </a:r>
            <a:r>
              <a:rPr lang="en-US" sz="4400" b="1" dirty="0" err="1">
                <a:highlight>
                  <a:srgbClr val="FFFF00"/>
                </a:highlight>
              </a:rPr>
              <a:t>asc</a:t>
            </a:r>
            <a:endParaRPr lang="en-US" sz="4400" b="1" dirty="0">
              <a:highlight>
                <a:srgbClr val="FFFF00"/>
              </a:highlight>
            </a:endParaRPr>
          </a:p>
        </p:txBody>
      </p:sp>
      <p:sp>
        <p:nvSpPr>
          <p:cNvPr id="5" name="TextBox 4">
            <a:extLst>
              <a:ext uri="{FF2B5EF4-FFF2-40B4-BE49-F238E27FC236}">
                <a16:creationId xmlns:a16="http://schemas.microsoft.com/office/drawing/2014/main" id="{65B9139F-D93D-D74B-600C-B6D15A219F28}"/>
              </a:ext>
            </a:extLst>
          </p:cNvPr>
          <p:cNvSpPr txBox="1"/>
          <p:nvPr/>
        </p:nvSpPr>
        <p:spPr>
          <a:xfrm>
            <a:off x="612332" y="5866440"/>
            <a:ext cx="12230100" cy="646331"/>
          </a:xfrm>
          <a:prstGeom prst="rect">
            <a:avLst/>
          </a:prstGeom>
          <a:noFill/>
        </p:spPr>
        <p:txBody>
          <a:bodyPr wrap="square">
            <a:spAutoFit/>
          </a:bodyPr>
          <a:lstStyle/>
          <a:p>
            <a:r>
              <a:rPr lang="en-US" b="1" dirty="0"/>
              <a:t>Below is the SQL query to get the result for the asked question </a:t>
            </a:r>
          </a:p>
        </p:txBody>
      </p:sp>
      <p:pic>
        <p:nvPicPr>
          <p:cNvPr id="4" name="Picture 3">
            <a:extLst>
              <a:ext uri="{FF2B5EF4-FFF2-40B4-BE49-F238E27FC236}">
                <a16:creationId xmlns:a16="http://schemas.microsoft.com/office/drawing/2014/main" id="{5109952E-EBA1-EC01-3796-B72D0C964773}"/>
              </a:ext>
            </a:extLst>
          </p:cNvPr>
          <p:cNvPicPr>
            <a:picLocks noChangeAspect="1"/>
          </p:cNvPicPr>
          <p:nvPr/>
        </p:nvPicPr>
        <p:blipFill>
          <a:blip r:embed="rId5"/>
          <a:stretch>
            <a:fillRect/>
          </a:stretch>
        </p:blipFill>
        <p:spPr>
          <a:xfrm>
            <a:off x="15713518" y="2031772"/>
            <a:ext cx="8051800" cy="1136454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841630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ersonalizar 187">
      <a:dk1>
        <a:srgbClr val="616161"/>
      </a:dk1>
      <a:lt1>
        <a:srgbClr val="FFFFFF"/>
      </a:lt1>
      <a:dk2>
        <a:srgbClr val="000000"/>
      </a:dk2>
      <a:lt2>
        <a:srgbClr val="FEFFFF"/>
      </a:lt2>
      <a:accent1>
        <a:srgbClr val="A1FBAF"/>
      </a:accent1>
      <a:accent2>
        <a:srgbClr val="00A9E1"/>
      </a:accent2>
      <a:accent3>
        <a:srgbClr val="0080A7"/>
      </a:accent3>
      <a:accent4>
        <a:srgbClr val="005693"/>
      </a:accent4>
      <a:accent5>
        <a:srgbClr val="00283A"/>
      </a:accent5>
      <a:accent6>
        <a:srgbClr val="606060"/>
      </a:accent6>
      <a:hlink>
        <a:srgbClr val="919191"/>
      </a:hlink>
      <a:folHlink>
        <a:srgbClr val="5E5E5E"/>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91414</TotalTime>
  <Words>3251</Words>
  <Application>Microsoft Office PowerPoint</Application>
  <PresentationFormat>Custom</PresentationFormat>
  <Paragraphs>223</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Manrope</vt:lpstr>
      <vt:lpstr>Montserrat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cp:keywords/>
  <dc:description/>
  <cp:lastModifiedBy>Akash Duwedi</cp:lastModifiedBy>
  <cp:revision>15808</cp:revision>
  <dcterms:created xsi:type="dcterms:W3CDTF">2014-11-12T21:47:38Z</dcterms:created>
  <dcterms:modified xsi:type="dcterms:W3CDTF">2023-07-26T10:07:28Z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2023-07-21T17:35:24Z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8749c249-4609-4131-a151-5848788bf103</vt:lpwstr>
  </property>
  <property fmtid="{D5CDD505-2E9C-101B-9397-08002B2CF9AE}" pid="7" name="MSIP_Label_defa4170-0d19-0005-0004-bc88714345d2_ActionId">
    <vt:lpwstr>6250c776-07c1-4820-8fa7-9dde407d0350</vt:lpwstr>
  </property>
  <property fmtid="{D5CDD505-2E9C-101B-9397-08002B2CF9AE}" pid="8" name="MSIP_Label_defa4170-0d19-0005-0004-bc88714345d2_ContentBits">
    <vt:lpwstr>0</vt:lpwstr>
  </property>
</Properties>
</file>