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4" r:id="rId1"/>
  </p:sldMasterIdLst>
  <p:notesMasterIdLst>
    <p:notesMasterId r:id="rId26"/>
  </p:notesMasterIdLst>
  <p:sldIdLst>
    <p:sldId id="257" r:id="rId2"/>
    <p:sldId id="258" r:id="rId3"/>
    <p:sldId id="260" r:id="rId4"/>
    <p:sldId id="261" r:id="rId5"/>
    <p:sldId id="262" r:id="rId6"/>
    <p:sldId id="263" r:id="rId7"/>
    <p:sldId id="289" r:id="rId8"/>
    <p:sldId id="264" r:id="rId9"/>
    <p:sldId id="265" r:id="rId10"/>
    <p:sldId id="266" r:id="rId11"/>
    <p:sldId id="290" r:id="rId12"/>
    <p:sldId id="267" r:id="rId13"/>
    <p:sldId id="292" r:id="rId14"/>
    <p:sldId id="271" r:id="rId15"/>
    <p:sldId id="304" r:id="rId16"/>
    <p:sldId id="268" r:id="rId17"/>
    <p:sldId id="270" r:id="rId18"/>
    <p:sldId id="306" r:id="rId19"/>
    <p:sldId id="272" r:id="rId20"/>
    <p:sldId id="273" r:id="rId21"/>
    <p:sldId id="274" r:id="rId22"/>
    <p:sldId id="305" r:id="rId23"/>
    <p:sldId id="275" r:id="rId24"/>
    <p:sldId id="30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81" d="100"/>
          <a:sy n="81" d="100"/>
        </p:scale>
        <p:origin x="-258" y="21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9" d="100"/>
          <a:sy n="59" d="100"/>
        </p:scale>
        <p:origin x="-275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914CB5-CC59-42DD-BB6C-E69E43ABCDC6}" type="datetimeFigureOut">
              <a:rPr lang="en-US" smtClean="0"/>
              <a:t>4/5/2024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4600DE-E71E-457D-9784-796E9A187B78}" type="slidenum">
              <a:rPr lang="en-US" smtClean="0"/>
              <a:t>‹#›</a:t>
            </a:fld>
            <a:endParaRPr lang="en-US"/>
          </a:p>
        </p:txBody>
      </p:sp>
    </p:spTree>
    <p:extLst>
      <p:ext uri="{BB962C8B-B14F-4D97-AF65-F5344CB8AC3E}">
        <p14:creationId xmlns:p14="http://schemas.microsoft.com/office/powerpoint/2010/main" val="1083797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34600DE-E71E-457D-9784-796E9A187B78}"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3A1C593-65D0-4073-BCC9-577B9352EA97}" type="datetimeFigureOut">
              <a:rPr lang="en-US" smtClean="0"/>
              <a:pPr/>
              <a:t>4/5/2024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B618960-8005-486C-9A75-10CB2AAC16F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3A1C593-65D0-4073-BCC9-577B9352EA97}"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3A1C593-65D0-4073-BCC9-577B9352EA97}"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3A1C593-65D0-4073-BCC9-577B9352EA97}"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9B618960-8005-486C-9A75-10CB2AAC16F9}"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A1C593-65D0-4073-BCC9-577B9352EA97}" type="datetimeFigureOut">
              <a:rPr lang="en-US" smtClean="0"/>
              <a:pPr/>
              <a:t>4/5/2024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B618960-8005-486C-9A75-10CB2AAC16F9}"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p:cNvPicPr>
            <a:picLocks noChangeAspect="1"/>
          </p:cNvPicPr>
          <p:nvPr/>
        </p:nvPicPr>
        <p:blipFill>
          <a:blip r:embed="rId3"/>
          <a:stretch>
            <a:fillRect/>
          </a:stretch>
        </p:blipFill>
        <p:spPr>
          <a:xfrm>
            <a:off x="647702" y="177800"/>
            <a:ext cx="2085975" cy="1963420"/>
          </a:xfrm>
          <a:prstGeom prst="rect">
            <a:avLst/>
          </a:prstGeom>
        </p:spPr>
      </p:pic>
      <p:sp>
        <p:nvSpPr>
          <p:cNvPr id="5" name="Text Box 4"/>
          <p:cNvSpPr txBox="1"/>
          <p:nvPr/>
        </p:nvSpPr>
        <p:spPr>
          <a:xfrm>
            <a:off x="3222625" y="499110"/>
            <a:ext cx="8352155" cy="13208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oAutofit/>
          </a:bodyPr>
          <a:lstStyle/>
          <a:p>
            <a:r>
              <a:rPr lang="en-US" sz="4400" b="1">
                <a:latin typeface="Times New Roman" panose="02020603050405020304" charset="0"/>
                <a:cs typeface="Times New Roman" panose="02020603050405020304" charset="0"/>
              </a:rPr>
              <a:t>Podhigai College of Engineering and Technology</a:t>
            </a:r>
          </a:p>
        </p:txBody>
      </p:sp>
      <p:graphicFrame>
        <p:nvGraphicFramePr>
          <p:cNvPr id="7" name="Table 6"/>
          <p:cNvGraphicFramePr/>
          <p:nvPr>
            <p:extLst>
              <p:ext uri="{D42A27DB-BD31-4B8C-83A1-F6EECF244321}">
                <p14:modId xmlns:p14="http://schemas.microsoft.com/office/powerpoint/2010/main" val="254507789"/>
              </p:ext>
            </p:extLst>
          </p:nvPr>
        </p:nvGraphicFramePr>
        <p:xfrm>
          <a:off x="2733675" y="2870835"/>
          <a:ext cx="7261860" cy="1562100"/>
        </p:xfrm>
        <a:graphic>
          <a:graphicData uri="http://schemas.openxmlformats.org/drawingml/2006/table">
            <a:tbl>
              <a:tblPr>
                <a:tableStyleId>{073A0DAA-6AF3-43AB-8588-CEC1D06C72B9}</a:tableStyleId>
              </a:tblPr>
              <a:tblGrid>
                <a:gridCol w="3048635">
                  <a:extLst>
                    <a:ext uri="{9D8B030D-6E8A-4147-A177-3AD203B41FA5}">
                      <a16:colId xmlns:a16="http://schemas.microsoft.com/office/drawing/2014/main" xmlns="" val="20000"/>
                    </a:ext>
                  </a:extLst>
                </a:gridCol>
                <a:gridCol w="4213225">
                  <a:extLst>
                    <a:ext uri="{9D8B030D-6E8A-4147-A177-3AD203B41FA5}">
                      <a16:colId xmlns:a16="http://schemas.microsoft.com/office/drawing/2014/main" xmlns="" val="20001"/>
                    </a:ext>
                  </a:extLst>
                </a:gridCol>
              </a:tblGrid>
              <a:tr h="520700">
                <a:tc>
                  <a:txBody>
                    <a:bodyPr/>
                    <a:lstStyle/>
                    <a:p>
                      <a:pPr algn="l">
                        <a:buNone/>
                      </a:pPr>
                      <a:r>
                        <a:rPr lang="en-US" sz="2400" dirty="0">
                          <a:latin typeface="Times New Roman" panose="02020603050405020304" charset="0"/>
                          <a:cs typeface="Times New Roman" panose="02020603050405020304" charset="0"/>
                        </a:rPr>
                        <a:t>NAME</a:t>
                      </a:r>
                    </a:p>
                  </a:txBody>
                  <a:tcPr/>
                </a:tc>
                <a:tc>
                  <a:txBody>
                    <a:bodyPr/>
                    <a:lstStyle/>
                    <a:p>
                      <a:pPr algn="l">
                        <a:buNone/>
                      </a:pPr>
                      <a:r>
                        <a:rPr lang="en-US" sz="2400" dirty="0">
                          <a:latin typeface="Times New Roman" panose="02020603050405020304" charset="0"/>
                          <a:cs typeface="Times New Roman" panose="02020603050405020304" charset="0"/>
                        </a:rPr>
                        <a:t>Akash G</a:t>
                      </a:r>
                    </a:p>
                  </a:txBody>
                  <a:tcPr/>
                </a:tc>
                <a:extLst>
                  <a:ext uri="{0D108BD9-81ED-4DB2-BD59-A6C34878D82A}">
                    <a16:rowId xmlns:a16="http://schemas.microsoft.com/office/drawing/2014/main" xmlns="" val="10000"/>
                  </a:ext>
                </a:extLst>
              </a:tr>
              <a:tr h="520700">
                <a:tc>
                  <a:txBody>
                    <a:bodyPr/>
                    <a:lstStyle/>
                    <a:p>
                      <a:pPr algn="l">
                        <a:buNone/>
                      </a:pPr>
                      <a:r>
                        <a:rPr lang="en-US" sz="2400">
                          <a:latin typeface="Times New Roman" panose="02020603050405020304" charset="0"/>
                          <a:cs typeface="Times New Roman" panose="02020603050405020304" charset="0"/>
                        </a:rPr>
                        <a:t>REG NO</a:t>
                      </a:r>
                    </a:p>
                  </a:txBody>
                  <a:tcPr/>
                </a:tc>
                <a:tc>
                  <a:txBody>
                    <a:bodyPr/>
                    <a:lstStyle/>
                    <a:p>
                      <a:pPr algn="l">
                        <a:buNone/>
                      </a:pPr>
                      <a:r>
                        <a:rPr lang="en-US" sz="2400" dirty="0">
                          <a:latin typeface="Times New Roman" panose="02020603050405020304" charset="0"/>
                          <a:cs typeface="Times New Roman" panose="02020603050405020304" charset="0"/>
                        </a:rPr>
                        <a:t>511821104001</a:t>
                      </a:r>
                    </a:p>
                  </a:txBody>
                  <a:tcPr/>
                </a:tc>
                <a:extLst>
                  <a:ext uri="{0D108BD9-81ED-4DB2-BD59-A6C34878D82A}">
                    <a16:rowId xmlns:a16="http://schemas.microsoft.com/office/drawing/2014/main" xmlns="" val="10001"/>
                  </a:ext>
                </a:extLst>
              </a:tr>
              <a:tr h="520700">
                <a:tc>
                  <a:txBody>
                    <a:bodyPr/>
                    <a:lstStyle/>
                    <a:p>
                      <a:pPr algn="l">
                        <a:buNone/>
                      </a:pPr>
                      <a:r>
                        <a:rPr lang="en-US" sz="2400">
                          <a:latin typeface="Times New Roman" panose="02020603050405020304" charset="0"/>
                          <a:cs typeface="Times New Roman" panose="02020603050405020304" charset="0"/>
                        </a:rPr>
                        <a:t>DEP</a:t>
                      </a:r>
                    </a:p>
                  </a:txBody>
                  <a:tcPr/>
                </a:tc>
                <a:tc>
                  <a:txBody>
                    <a:bodyPr/>
                    <a:lstStyle/>
                    <a:p>
                      <a:pPr algn="l">
                        <a:buNone/>
                      </a:pPr>
                      <a:r>
                        <a:rPr lang="en-US" sz="2400" dirty="0">
                          <a:latin typeface="Times New Roman" panose="02020603050405020304" charset="0"/>
                          <a:cs typeface="Times New Roman" panose="02020603050405020304" charset="0"/>
                        </a:rPr>
                        <a:t>BE . CSE</a:t>
                      </a:r>
                    </a:p>
                  </a:txBody>
                  <a:tcPr/>
                </a:tc>
                <a:extLst>
                  <a:ext uri="{0D108BD9-81ED-4DB2-BD59-A6C34878D82A}">
                    <a16:rowId xmlns:a16="http://schemas.microsoft.com/office/drawing/2014/main" xmlns="" val="10002"/>
                  </a:ext>
                </a:extLst>
              </a:tr>
            </a:tbl>
          </a:graphicData>
        </a:graphic>
      </p:graphicFrame>
      <p:sp>
        <p:nvSpPr>
          <p:cNvPr id="8" name="Text Box 7"/>
          <p:cNvSpPr txBox="1"/>
          <p:nvPr/>
        </p:nvSpPr>
        <p:spPr>
          <a:xfrm>
            <a:off x="4302760" y="5683250"/>
            <a:ext cx="4064000" cy="521970"/>
          </a:xfrm>
          <a:prstGeom prst="rect">
            <a:avLst/>
          </a:prstGeom>
          <a:noFill/>
        </p:spPr>
        <p:txBody>
          <a:bodyPr wrap="square" rtlCol="0">
            <a:spAutoFit/>
          </a:bodyPr>
          <a:lstStyle/>
          <a:p>
            <a:r>
              <a:rPr lang="en-US" sz="2800" b="1" u="sng" dirty="0">
                <a:latin typeface="Times New Roman" panose="02020603050405020304" charset="0"/>
                <a:cs typeface="Times New Roman" panose="02020603050405020304" charset="0"/>
              </a:rPr>
              <a:t>Project Submission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86991" y="1917067"/>
            <a:ext cx="8433435" cy="331152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Then we can get the complete detail about that particular file or process. We can also terminate its execution or existence to secure the system.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This paper focuses the anti-hook technique by keeping in view the Key loggers development process so that personal privacy and security can be ensured.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57780" y="2690497"/>
            <a:ext cx="8260080" cy="3007995"/>
          </a:xfrm>
          <a:prstGeom prst="rect">
            <a:avLst/>
          </a:prstGeom>
          <a:noFill/>
        </p:spPr>
        <p:txBody>
          <a:bodyPr wrap="square" rtlCol="0" anchor="t">
            <a:noAutofit/>
          </a:bodyPr>
          <a:lstStyle/>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User mode keyloggers use a Windows application programming interface (API) to intercept keyboard and mouse movements.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GetAsyncKeyState or GetKeyState API functions might also be captured. These keyloggers require the attacker to actively monitor each key press.</a:t>
            </a:r>
          </a:p>
        </p:txBody>
      </p:sp>
      <p:sp>
        <p:nvSpPr>
          <p:cNvPr id="3" name="Text Box 2"/>
          <p:cNvSpPr txBox="1"/>
          <p:nvPr/>
        </p:nvSpPr>
        <p:spPr>
          <a:xfrm>
            <a:off x="1290955" y="838200"/>
            <a:ext cx="9937751" cy="742950"/>
          </a:xfrm>
          <a:prstGeom prst="rect">
            <a:avLst/>
          </a:prstGeom>
          <a:noFill/>
        </p:spPr>
        <p:txBody>
          <a:bodyPr wrap="square" rtlCol="0">
            <a:noAutofit/>
          </a:bodyPr>
          <a:lstStyle/>
          <a:p>
            <a:pPr algn="just"/>
            <a:r>
              <a:rPr lang="en-US" sz="3200" b="1">
                <a:latin typeface="Times New Roman" panose="02020603050405020304" charset="0"/>
                <a:cs typeface="Times New Roman" panose="02020603050405020304" charset="0"/>
              </a:rPr>
              <a:t>API  Technology is used in Software Development Approach.</a:t>
            </a:r>
          </a:p>
        </p:txBody>
      </p:sp>
      <p:sp>
        <p:nvSpPr>
          <p:cNvPr id="4" name="Text Box 3"/>
          <p:cNvSpPr txBox="1"/>
          <p:nvPr/>
        </p:nvSpPr>
        <p:spPr>
          <a:xfrm>
            <a:off x="2557782" y="2584452"/>
            <a:ext cx="7252335" cy="461665"/>
          </a:xfrm>
          <a:prstGeom prst="rect">
            <a:avLst/>
          </a:prstGeom>
          <a:noFill/>
        </p:spPr>
        <p:txBody>
          <a:bodyPr wrap="square" rtlCol="0">
            <a:spAutoFit/>
          </a:bodyPr>
          <a:lstStyle/>
          <a:p>
            <a:pPr marL="342900" indent="-342900" algn="just">
              <a:buFont typeface="Wingdings" panose="05000000000000000000" charset="0"/>
              <a:buChar char="ü"/>
            </a:pPr>
            <a:r>
              <a:rPr lang="en-US" sz="2400"/>
              <a:t>API- Application Programming Interface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23875" y="317500"/>
            <a:ext cx="6269991" cy="1200329"/>
          </a:xfrm>
          <a:prstGeom prst="rect">
            <a:avLst/>
          </a:prstGeom>
          <a:noFill/>
        </p:spPr>
        <p:txBody>
          <a:bodyPr wrap="square" rtlCol="0">
            <a:spAutoFit/>
          </a:bodyPr>
          <a:lstStyle/>
          <a:p>
            <a:r>
              <a:rPr lang="en-US" sz="3600" b="1" u="sng">
                <a:latin typeface="Times New Roman" panose="02020603050405020304" charset="0"/>
                <a:cs typeface="Times New Roman" panose="02020603050405020304" charset="0"/>
              </a:rPr>
              <a:t>Algorithm &amp; Deployment: </a:t>
            </a:r>
          </a:p>
          <a:p>
            <a:endParaRPr lang="en-US" sz="3600" b="1" u="sng">
              <a:latin typeface="Times New Roman" panose="02020603050405020304" charset="0"/>
              <a:cs typeface="Times New Roman" panose="02020603050405020304" charset="0"/>
            </a:endParaRPr>
          </a:p>
        </p:txBody>
      </p:sp>
      <p:sp>
        <p:nvSpPr>
          <p:cNvPr id="2" name="Text Box 1"/>
          <p:cNvSpPr txBox="1"/>
          <p:nvPr/>
        </p:nvSpPr>
        <p:spPr>
          <a:xfrm>
            <a:off x="2109471" y="2038352"/>
            <a:ext cx="8420100" cy="4892675"/>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a. The program will wait for all the system processes to initialize.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b. The keylogger daemon is initialized and the process will be gauged in scale of time.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c. A log file is created for the current session to log all the keystrokes and maintain a record.</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sym typeface="+mn-ea"/>
            </a:endParaRPr>
          </a:p>
        </p:txBody>
      </p:sp>
      <p:sp>
        <p:nvSpPr>
          <p:cNvPr id="4" name="Text Box 3"/>
          <p:cNvSpPr txBox="1"/>
          <p:nvPr/>
        </p:nvSpPr>
        <p:spPr>
          <a:xfrm>
            <a:off x="1036320" y="1516380"/>
            <a:ext cx="4064000" cy="521970"/>
          </a:xfrm>
          <a:prstGeom prst="rect">
            <a:avLst/>
          </a:prstGeom>
          <a:noFill/>
        </p:spPr>
        <p:txBody>
          <a:bodyPr wrap="square" rtlCol="0">
            <a:spAutoFit/>
          </a:bodyPr>
          <a:lstStyle/>
          <a:p>
            <a:r>
              <a:rPr lang="en-US" sz="2800" i="1">
                <a:latin typeface="Times New Roman" panose="02020603050405020304" charset="0"/>
                <a:cs typeface="Times New Roman" panose="02020603050405020304" charset="0"/>
              </a:rPr>
              <a:t>Start the Process: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52701" y="1916430"/>
            <a:ext cx="8059420" cy="1060450"/>
          </a:xfrm>
          <a:prstGeom prst="rect">
            <a:avLst/>
          </a:prstGeom>
          <a:noFill/>
        </p:spPr>
        <p:txBody>
          <a:bodyPr wrap="square" rtlCol="0" anchor="t">
            <a:no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d. If no event occurs, keylogger continues listening to the strokes.</a:t>
            </a:r>
          </a:p>
        </p:txBody>
      </p:sp>
      <p:sp>
        <p:nvSpPr>
          <p:cNvPr id="3" name="Text Box 2"/>
          <p:cNvSpPr txBox="1"/>
          <p:nvPr/>
        </p:nvSpPr>
        <p:spPr>
          <a:xfrm>
            <a:off x="2551429" y="3176271"/>
            <a:ext cx="8060691"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a:sym typeface="+mn-ea"/>
              </a:rPr>
              <a:t>e. If an event occurs, the keylogger classifies the type of keystroke that has occurred- special key which are commands or normal text input.</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sym typeface="+mn-ea"/>
              </a:rPr>
              <a:t>f. If a special key that gives a command has been entered then it is compared with a value in a dictionary and recorded in the log file.</a:t>
            </a:r>
            <a:endParaRPr lang="en-US" sz="2400"/>
          </a:p>
          <a:p>
            <a:pPr marL="342900" indent="-342900" algn="just">
              <a:buFont typeface="Arial" panose="020B0604020202020204" pitchFamily="34" charset="0"/>
              <a:buChar char="•"/>
            </a:pP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600960" y="2090421"/>
            <a:ext cx="7985760" cy="2677656"/>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g. If a normal text i.e. anything in the range of ASCII characters has been inputted, the ASCII code is converted to its    respective character and this is exported to the log file.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h. The inputs along with their timestamps are recorded in the log file.</a:t>
            </a:r>
          </a:p>
        </p:txBody>
      </p:sp>
      <p:sp>
        <p:nvSpPr>
          <p:cNvPr id="4" name="Text Box 3"/>
          <p:cNvSpPr txBox="1"/>
          <p:nvPr/>
        </p:nvSpPr>
        <p:spPr>
          <a:xfrm>
            <a:off x="2600960" y="5355592"/>
            <a:ext cx="4064000" cy="460375"/>
          </a:xfrm>
          <a:prstGeom prst="rect">
            <a:avLst/>
          </a:prstGeom>
          <a:noFill/>
        </p:spPr>
        <p:txBody>
          <a:bodyPr wrap="square" rtlCol="0">
            <a:sp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 i.Stop the Process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46275" y="1957707"/>
            <a:ext cx="2392644" cy="461665"/>
          </a:xfrm>
          <a:prstGeom prst="rect">
            <a:avLst/>
          </a:prstGeom>
          <a:noFill/>
        </p:spPr>
        <p:txBody>
          <a:bodyPr wrap="square" rtlCol="0">
            <a:spAutoFit/>
          </a:bodyPr>
          <a:lstStyle/>
          <a:p>
            <a:r>
              <a:rPr lang="en-US" sz="2400" i="1">
                <a:latin typeface="Times New Roman" panose="02020603050405020304" charset="0"/>
                <a:cs typeface="Times New Roman" panose="02020603050405020304" charset="0"/>
              </a:rPr>
              <a:t>Deployment:</a:t>
            </a:r>
          </a:p>
        </p:txBody>
      </p:sp>
      <p:sp>
        <p:nvSpPr>
          <p:cNvPr id="3" name="Text Box 2"/>
          <p:cNvSpPr txBox="1"/>
          <p:nvPr/>
        </p:nvSpPr>
        <p:spPr>
          <a:xfrm>
            <a:off x="3240405" y="3033397"/>
            <a:ext cx="7559675" cy="2510155"/>
          </a:xfrm>
          <a:prstGeom prst="rect">
            <a:avLst/>
          </a:prstGeom>
          <a:noFill/>
        </p:spPr>
        <p:txBody>
          <a:bodyPr wrap="square" rtlCol="0">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or keystroke logger/keyboard capturing is a form of malware or hardware that keeps track of and records your keystrokes as you type. It takes the information and sends it to a hacker using a command-and-control (C&amp;C) server.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6305" y="1709420"/>
            <a:ext cx="9250680" cy="4241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62000" y="581660"/>
            <a:ext cx="4064000" cy="645160"/>
          </a:xfrm>
          <a:prstGeom prst="rect">
            <a:avLst/>
          </a:prstGeom>
          <a:noFill/>
        </p:spPr>
        <p:txBody>
          <a:bodyPr wrap="square" rtlCol="0">
            <a:spAutoFit/>
          </a:bodyPr>
          <a:lstStyle/>
          <a:p>
            <a:r>
              <a:rPr lang="en-US" sz="3600" b="1" u="sng">
                <a:latin typeface="Times New Roman" panose="02020603050405020304" charset="0"/>
                <a:cs typeface="Times New Roman" panose="02020603050405020304" charset="0"/>
              </a:rPr>
              <a:t>Result:</a:t>
            </a:r>
          </a:p>
        </p:txBody>
      </p:sp>
      <p:sp>
        <p:nvSpPr>
          <p:cNvPr id="2" name="Text Box 1"/>
          <p:cNvSpPr txBox="1"/>
          <p:nvPr/>
        </p:nvSpPr>
        <p:spPr>
          <a:xfrm>
            <a:off x="2217422" y="2103122"/>
            <a:ext cx="8507095" cy="332549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Keystroke technology is a software that tracks and collects data on employees' computer use. It tracks each and every keystroke an employee types on their computer and is one of a few tools companies have to more closely monitor exactly how staff spend the hours they are expected to work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63801" y="1399542"/>
            <a:ext cx="6366511" cy="46856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87375" y="460375"/>
            <a:ext cx="4064000" cy="645160"/>
          </a:xfrm>
          <a:prstGeom prst="rect">
            <a:avLst/>
          </a:prstGeom>
          <a:noFill/>
        </p:spPr>
        <p:txBody>
          <a:bodyPr wrap="square" rtlCol="0">
            <a:spAutoFit/>
          </a:bodyPr>
          <a:lstStyle/>
          <a:p>
            <a:r>
              <a:rPr lang="en-US" sz="3600" b="1" u="sng">
                <a:latin typeface="Times New Roman" panose="02020603050405020304" charset="0"/>
                <a:cs typeface="Times New Roman" panose="02020603050405020304" charset="0"/>
              </a:rPr>
              <a:t>Conclusion:</a:t>
            </a:r>
          </a:p>
        </p:txBody>
      </p:sp>
      <p:sp>
        <p:nvSpPr>
          <p:cNvPr id="3" name="Text Box 2"/>
          <p:cNvSpPr txBox="1"/>
          <p:nvPr/>
        </p:nvSpPr>
        <p:spPr>
          <a:xfrm>
            <a:off x="1837690" y="2690495"/>
            <a:ext cx="7809231" cy="305435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795645" y="2524125"/>
            <a:ext cx="5619115" cy="1827530"/>
          </a:xfrm>
          <a:prstGeom prst="rect">
            <a:avLst/>
          </a:prstGeom>
          <a:noFill/>
          <a:ln>
            <a:solidFill>
              <a:schemeClr val="accent1"/>
            </a:solidFill>
          </a:ln>
        </p:spPr>
        <p:txBody>
          <a:bodyPr wrap="square" rtlCol="0">
            <a:noAutofit/>
          </a:bodyPr>
          <a:lstStyle/>
          <a:p>
            <a:pPr algn="l"/>
            <a:r>
              <a:rPr lang="en-US" sz="6000" b="1" i="1" dirty="0">
                <a:latin typeface="Times New Roman" panose="02020603050405020304" charset="0"/>
                <a:cs typeface="Times New Roman" panose="02020603050405020304" charset="0"/>
              </a:rPr>
              <a:t>KEYLOGGERS AND SECURITY </a:t>
            </a:r>
          </a:p>
        </p:txBody>
      </p:sp>
      <p:pic>
        <p:nvPicPr>
          <p:cNvPr id="2" name="Picture 1">
            <a:extLst>
              <a:ext uri="{FF2B5EF4-FFF2-40B4-BE49-F238E27FC236}">
                <a16:creationId xmlns:a16="http://schemas.microsoft.com/office/drawing/2014/main" xmlns="" id="{2BA377F0-54BF-40CC-CF83-A4417A3B2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83" y="1631576"/>
            <a:ext cx="5163304" cy="3693459"/>
          </a:xfrm>
          <a:prstGeom prst="rect">
            <a:avLst/>
          </a:prstGeom>
        </p:spPr>
      </p:pic>
      <p:sp>
        <p:nvSpPr>
          <p:cNvPr id="3" name="TextBox 2">
            <a:extLst>
              <a:ext uri="{FF2B5EF4-FFF2-40B4-BE49-F238E27FC236}">
                <a16:creationId xmlns:a16="http://schemas.microsoft.com/office/drawing/2014/main" xmlns="" id="{EB3B0AED-C034-F5B3-1794-649ABA6FFF94}"/>
              </a:ext>
            </a:extLst>
          </p:cNvPr>
          <p:cNvSpPr txBox="1"/>
          <p:nvPr/>
        </p:nvSpPr>
        <p:spPr>
          <a:xfrm>
            <a:off x="5181600" y="2465294"/>
            <a:ext cx="1828800" cy="1828800"/>
          </a:xfrm>
          <a:prstGeom prst="rect">
            <a:avLst/>
          </a:prstGeom>
          <a:noFill/>
        </p:spPr>
        <p:txBody>
          <a:bodyPr wrap="square" rtlCol="0">
            <a:spAutoFit/>
          </a:bodyPr>
          <a:lstStyle/>
          <a:p>
            <a:pPr algn="l"/>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83260" y="445135"/>
            <a:ext cx="4064000" cy="645160"/>
          </a:xfrm>
          <a:prstGeom prst="rect">
            <a:avLst/>
          </a:prstGeom>
          <a:noFill/>
        </p:spPr>
        <p:txBody>
          <a:bodyPr wrap="square" rtlCol="0">
            <a:spAutoFit/>
          </a:bodyPr>
          <a:lstStyle/>
          <a:p>
            <a:r>
              <a:rPr lang="en-US" sz="3600" b="1" u="sng">
                <a:latin typeface="Times New Roman" panose="02020603050405020304" charset="0"/>
                <a:cs typeface="Times New Roman" panose="02020603050405020304" charset="0"/>
              </a:rPr>
              <a:t>Future Scope:</a:t>
            </a:r>
          </a:p>
        </p:txBody>
      </p:sp>
      <p:sp>
        <p:nvSpPr>
          <p:cNvPr id="3" name="Text Box 2"/>
          <p:cNvSpPr txBox="1"/>
          <p:nvPr/>
        </p:nvSpPr>
        <p:spPr>
          <a:xfrm>
            <a:off x="2898775" y="1985647"/>
            <a:ext cx="5382260" cy="3189605"/>
          </a:xfrm>
          <a:prstGeom prst="rect">
            <a:avLst/>
          </a:prstGeom>
          <a:noFill/>
        </p:spPr>
        <p:txBody>
          <a:bodyPr wrap="square" rtlCol="0">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personally identifiable information.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login credentials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emails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banking info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sensitive enterprise data.</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809625" y="539115"/>
            <a:ext cx="4064000" cy="645160"/>
          </a:xfrm>
          <a:prstGeom prst="rect">
            <a:avLst/>
          </a:prstGeom>
          <a:noFill/>
        </p:spPr>
        <p:txBody>
          <a:bodyPr wrap="square" rtlCol="0">
            <a:spAutoFit/>
          </a:bodyPr>
          <a:lstStyle/>
          <a:p>
            <a:r>
              <a:rPr lang="en-US" sz="3600" b="1" u="sng">
                <a:latin typeface="Times New Roman" panose="02020603050405020304" charset="0"/>
                <a:cs typeface="Times New Roman" panose="02020603050405020304" charset="0"/>
              </a:rPr>
              <a:t>References:</a:t>
            </a:r>
          </a:p>
        </p:txBody>
      </p:sp>
      <p:sp>
        <p:nvSpPr>
          <p:cNvPr id="2" name="Text Box 1"/>
          <p:cNvSpPr txBox="1"/>
          <p:nvPr/>
        </p:nvSpPr>
        <p:spPr>
          <a:xfrm>
            <a:off x="2109472" y="1721486"/>
            <a:ext cx="7306945" cy="4893647"/>
          </a:xfrm>
          <a:prstGeom prst="rect">
            <a:avLst/>
          </a:prstGeom>
          <a:noFill/>
        </p:spPr>
        <p:txBody>
          <a:bodyPr wrap="square" rtlCol="0" anchor="t">
            <a:sp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https://www.ntiva.com/cyber-security-services/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geeksforgeeks.org/cryptography-introduction/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https://sec.okta.com/articles/2020/12/password-spraying-attacks-and-how-prevent-them</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https://info-savvy.com/password-attacks/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https://www.linkedin.com/pulse/common-security-attacks-cyber-mobile-atms-wifi-iot-niteen-lall</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04721" y="1536700"/>
            <a:ext cx="7564755" cy="4077970"/>
          </a:xfrm>
          <a:prstGeom prst="rect">
            <a:avLst/>
          </a:prstGeom>
          <a:noFill/>
        </p:spPr>
        <p:txBody>
          <a:bodyPr wrap="square" rtlCol="0" anchor="t">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https://searchsecurity.techtarget.com/definition/keylogger</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 https://www.veracode.com/security/keylogger</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 AntiHook Shield against the Software Keyloggers. Aslam at el. (2004)</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Google,Chrome,Books,Libraries,Etc....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976881" y="2730502"/>
            <a:ext cx="6238875" cy="1812925"/>
          </a:xfrm>
          <a:prstGeom prst="rect">
            <a:avLst/>
          </a:prstGeom>
          <a:noFill/>
        </p:spPr>
        <p:txBody>
          <a:bodyPr wrap="square" rtlCol="0">
            <a:noAutofit/>
          </a:bodyPr>
          <a:lstStyle/>
          <a:p>
            <a:r>
              <a:rPr lang="en-US" sz="6600" b="1" i="1">
                <a:latin typeface="Times New Roman" panose="02020603050405020304" charset="0"/>
                <a:cs typeface="Times New Roman" panose="02020603050405020304" charset="0"/>
              </a:rPr>
              <a:t>THANK  YOU</a:t>
            </a:r>
          </a:p>
          <a:p>
            <a:endParaRPr lang="en-US" sz="6600" b="1" i="1">
              <a:latin typeface="Times New Roman" panose="02020603050405020304" charset="0"/>
              <a:cs typeface="Times New Roman" panose="02020603050405020304" charset="0"/>
            </a:endParaRPr>
          </a:p>
          <a:p>
            <a:r>
              <a:rPr lang="en-US" sz="6600" b="1" i="1">
                <a:latin typeface="Times New Roman" panose="02020603050405020304" charset="0"/>
                <a:cs typeface="Times New Roman" panose="02020603050405020304"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354" y="492369"/>
            <a:ext cx="10492154" cy="6002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792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08635" y="586740"/>
            <a:ext cx="4064000" cy="521970"/>
          </a:xfrm>
          <a:prstGeom prst="rect">
            <a:avLst/>
          </a:prstGeom>
          <a:noFill/>
        </p:spPr>
        <p:txBody>
          <a:bodyPr wrap="square" rtlCol="0">
            <a:spAutoFit/>
          </a:bodyPr>
          <a:lstStyle/>
          <a:p>
            <a:r>
              <a:rPr lang="en-US" sz="2800" b="1" u="sng">
                <a:latin typeface="Times New Roman" panose="02020603050405020304" charset="0"/>
                <a:cs typeface="Times New Roman" panose="02020603050405020304" charset="0"/>
              </a:rPr>
              <a:t>OUTLINE:</a:t>
            </a:r>
          </a:p>
        </p:txBody>
      </p:sp>
      <p:sp>
        <p:nvSpPr>
          <p:cNvPr id="5" name="Text Box 4"/>
          <p:cNvSpPr txBox="1"/>
          <p:nvPr/>
        </p:nvSpPr>
        <p:spPr>
          <a:xfrm>
            <a:off x="2413637" y="1459865"/>
            <a:ext cx="5062855" cy="4464050"/>
          </a:xfrm>
          <a:prstGeom prst="rect">
            <a:avLst/>
          </a:prstGeom>
          <a:noFill/>
        </p:spPr>
        <p:txBody>
          <a:bodyPr wrap="square" rtlCol="0">
            <a:noAutofit/>
          </a:bodyPr>
          <a:lstStyle/>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Problem Statement </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Proposed System</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System Development Approach </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Algorithm &amp; Deployment</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Result </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Conclusion</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Future Scope</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References</a:t>
            </a:r>
          </a:p>
        </p:txBody>
      </p:sp>
      <p:sp>
        <p:nvSpPr>
          <p:cNvPr id="2" name="TextBox 1">
            <a:extLst>
              <a:ext uri="{FF2B5EF4-FFF2-40B4-BE49-F238E27FC236}">
                <a16:creationId xmlns:a16="http://schemas.microsoft.com/office/drawing/2014/main" xmlns="" id="{8F127887-A01B-BB4E-0D3C-FB3057C19B78}"/>
              </a:ext>
            </a:extLst>
          </p:cNvPr>
          <p:cNvSpPr txBox="1"/>
          <p:nvPr/>
        </p:nvSpPr>
        <p:spPr>
          <a:xfrm>
            <a:off x="5181600" y="2465294"/>
            <a:ext cx="1828800" cy="1828800"/>
          </a:xfrm>
          <a:prstGeom prst="rect">
            <a:avLst/>
          </a:prstGeom>
          <a:noFill/>
        </p:spPr>
        <p:txBody>
          <a:bodyPr wrap="square" rtlCol="0">
            <a:spAutoFit/>
          </a:bodyPr>
          <a:lstStyle/>
          <a:p>
            <a:pPr algn="l"/>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55625" y="627380"/>
            <a:ext cx="6096000" cy="645160"/>
          </a:xfrm>
          <a:prstGeom prst="rect">
            <a:avLst/>
          </a:prstGeom>
          <a:noFill/>
        </p:spPr>
        <p:txBody>
          <a:bodyPr wrap="square" rtlCol="0">
            <a:spAutoFit/>
          </a:bodyPr>
          <a:lstStyle/>
          <a:p>
            <a:r>
              <a:rPr lang="en-US" sz="3600" b="1" u="sng">
                <a:latin typeface="Times New Roman" panose="02020603050405020304" charset="0"/>
                <a:cs typeface="Times New Roman" panose="02020603050405020304" charset="0"/>
                <a:sym typeface="+mn-ea"/>
              </a:rPr>
              <a:t>Problem Statement:</a:t>
            </a:r>
            <a:endParaRPr lang="en-US" sz="3600" b="1" u="sng">
              <a:latin typeface="Times New Roman" panose="02020603050405020304" charset="0"/>
              <a:cs typeface="Times New Roman" panose="02020603050405020304" charset="0"/>
            </a:endParaRPr>
          </a:p>
        </p:txBody>
      </p:sp>
      <p:sp>
        <p:nvSpPr>
          <p:cNvPr id="2" name="Text Box 1"/>
          <p:cNvSpPr txBox="1"/>
          <p:nvPr/>
        </p:nvSpPr>
        <p:spPr>
          <a:xfrm>
            <a:off x="1966595" y="2065022"/>
            <a:ext cx="8793480" cy="4670425"/>
          </a:xfrm>
          <a:prstGeom prst="rect">
            <a:avLst/>
          </a:prstGeom>
          <a:noFill/>
        </p:spPr>
        <p:txBody>
          <a:bodyPr wrap="square" rtlCol="0" anchor="t">
            <a:noAutofit/>
          </a:bodyPr>
          <a:lstStyle/>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It's challenging to covertly install a hardware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on another person's device. </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To tackle this issue, We </a:t>
            </a:r>
            <a:r>
              <a:rPr lang="en-US" sz="2400" dirty="0" err="1">
                <a:latin typeface="Times New Roman" panose="02020603050405020304" charset="0"/>
                <a:cs typeface="Times New Roman" panose="02020603050405020304" charset="0"/>
              </a:rPr>
              <a:t>aretherefore</a:t>
            </a:r>
            <a:r>
              <a:rPr lang="en-US" sz="2400" dirty="0">
                <a:latin typeface="Times New Roman" panose="02020603050405020304" charset="0"/>
                <a:cs typeface="Times New Roman" panose="02020603050405020304" charset="0"/>
              </a:rPr>
              <a:t> using a software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that can be remotely installed one person's PC to resolve this problem. </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Without the device owner's knowledge, the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would be running in the background. </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76885" y="412750"/>
            <a:ext cx="5857875" cy="1198880"/>
          </a:xfrm>
          <a:prstGeom prst="rect">
            <a:avLst/>
          </a:prstGeom>
          <a:noFill/>
        </p:spPr>
        <p:txBody>
          <a:bodyPr wrap="square" rtlCol="0">
            <a:noAutofit/>
          </a:bodyPr>
          <a:lstStyle/>
          <a:p>
            <a:r>
              <a:rPr lang="en-US" sz="3600" b="1" u="sng">
                <a:latin typeface="Times New Roman" panose="02020603050405020304" charset="0"/>
                <a:cs typeface="Times New Roman" panose="02020603050405020304" charset="0"/>
              </a:rPr>
              <a:t>Proposed System / Solution:</a:t>
            </a:r>
          </a:p>
        </p:txBody>
      </p:sp>
      <p:sp>
        <p:nvSpPr>
          <p:cNvPr id="3" name="Text Box 2"/>
          <p:cNvSpPr txBox="1"/>
          <p:nvPr/>
        </p:nvSpPr>
        <p:spPr>
          <a:xfrm>
            <a:off x="1821815" y="2025015"/>
            <a:ext cx="9039860" cy="570992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is a form of software which is used to track or log the all the keys that a user strikes on their keyboard, usually in secret so that the user of the system doesn't know that their actions are being monitored. It is otherwise known as keyboard capturer.</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The solution to the above existing problem is that we can create software keyloggers instead of hardware keyloggers.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067562" y="2033271"/>
            <a:ext cx="8375015" cy="4154984"/>
          </a:xfrm>
          <a:prstGeom prst="rect">
            <a:avLst/>
          </a:prstGeom>
          <a:noFill/>
        </p:spPr>
        <p:txBody>
          <a:bodyPr wrap="square" rtlCol="0" anchor="t">
            <a:sp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 proposed model provides a solution that reduces trouble installing the keylogger to the target System. </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Because keylogger software can be installed remotely and does not need any physical access of the target system.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 designed software is powerful enough to be installed targeted system itself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96440" y="1301751"/>
            <a:ext cx="8778240" cy="3785652"/>
          </a:xfrm>
          <a:prstGeom prst="rect">
            <a:avLst/>
          </a:prstGeom>
          <a:noFill/>
        </p:spPr>
        <p:txBody>
          <a:bodyPr wrap="square" rtlCol="0" anchor="t">
            <a:spAutoFit/>
          </a:bodyPr>
          <a:lstStyle/>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When a user clicks, for example malicious link sent to him through mail or any social network media.</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Finally captures all the user's keystrokes when logged into the system.</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It saves the logs to a folder or sends the log directly to a third party's email address celebration.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9751" y="523241"/>
            <a:ext cx="6175375" cy="1200329"/>
          </a:xfrm>
          <a:prstGeom prst="rect">
            <a:avLst/>
          </a:prstGeom>
          <a:noFill/>
        </p:spPr>
        <p:txBody>
          <a:bodyPr wrap="square" rtlCol="0">
            <a:spAutoFit/>
          </a:bodyPr>
          <a:lstStyle/>
          <a:p>
            <a:r>
              <a:rPr lang="en-US" sz="3600" b="1" u="sng">
                <a:latin typeface="Times New Roman" panose="02020603050405020304" charset="0"/>
                <a:cs typeface="Times New Roman" panose="02020603050405020304" charset="0"/>
              </a:rPr>
              <a:t>System Development Approach:</a:t>
            </a:r>
          </a:p>
        </p:txBody>
      </p:sp>
      <p:sp>
        <p:nvSpPr>
          <p:cNvPr id="3" name="Text Box 2"/>
          <p:cNvSpPr txBox="1"/>
          <p:nvPr/>
        </p:nvSpPr>
        <p:spPr>
          <a:xfrm>
            <a:off x="2139315" y="2403475"/>
            <a:ext cx="8620760" cy="376936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It is important to notice that a user-space keylogger can easily depend on documented sets of unprivileged APIs commonly available on modern operating systems (OSs).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This is not the case for a keylogger implemented as a kernel module. In kernel space, the programmer must rely on kernel-level to intercept all the messages dispatched by the keyboard driver.</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70785" y="1582421"/>
            <a:ext cx="8432800" cy="3785652"/>
          </a:xfrm>
          <a:prstGeom prst="rect">
            <a:avLst/>
          </a:prstGeom>
          <a:noFill/>
        </p:spPr>
        <p:txBody>
          <a:bodyPr wrap="square" rtlCol="0" anchor="t">
            <a:sp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Furthermore, a keylogger implemented as a user-space process is much easier to deploy since no special permission is required.</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 Anti-hook technique is based on the fact that each processes either hidden or on display uses hooks APIs for the purpose III. of hooking.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So if we become able to scan all the processes and static executable and DLLs and detect the suspicious processes or files, which uses hooks.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58</TotalTime>
  <Words>926</Words>
  <Application>Microsoft Office PowerPoint</Application>
  <PresentationFormat>Custom</PresentationFormat>
  <Paragraphs>123</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NAVEEN KUMAR 777</dc:creator>
  <cp:lastModifiedBy>ADMIN</cp:lastModifiedBy>
  <cp:revision>16</cp:revision>
  <dcterms:created xsi:type="dcterms:W3CDTF">2024-03-10T14:43:00Z</dcterms:created>
  <dcterms:modified xsi:type="dcterms:W3CDTF">2024-04-05T09:29:54Z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B33ED0242BEA49A78B6CFCB744B1F149_13</vt:lpwstr>
  </property>
  <property fmtid="{D5CDD505-2E9C-101B-9397-08002B2CF9AE}" pid="3" name="KSOProductBuildVer">
    <vt:lpwstr>1033-12.2.0.13431</vt:lpwstr>
  </property>
</Properties>
</file>