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1" r:id="rId5"/>
    <p:sldId id="269" r:id="rId6"/>
    <p:sldId id="273" r:id="rId7"/>
    <p:sldId id="259" r:id="rId8"/>
    <p:sldId id="260" r:id="rId9"/>
    <p:sldId id="261" r:id="rId10"/>
    <p:sldId id="268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3AA17-79CA-4070-9DBF-4F71F537D04A}" type="doc">
      <dgm:prSet loTypeId="urn:microsoft.com/office/officeart/2005/8/layout/chevron1" loCatId="Inbox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FC04EA25-BB93-45EB-85E8-DB7343929911}">
      <dgm:prSet/>
      <dgm:spPr/>
      <dgm:t>
        <a:bodyPr/>
        <a:lstStyle/>
        <a:p>
          <a:r>
            <a:rPr lang="en-US"/>
            <a:t>We used python for cleaning most of the data during web scraping</a:t>
          </a:r>
        </a:p>
      </dgm:t>
    </dgm:pt>
    <dgm:pt modelId="{2EF5D069-2DFC-4458-9FCA-5206F66DDE44}" type="parTrans" cxnId="{DB82C29A-1A08-4371-BA61-F9E131651A37}">
      <dgm:prSet/>
      <dgm:spPr/>
      <dgm:t>
        <a:bodyPr/>
        <a:lstStyle/>
        <a:p>
          <a:endParaRPr lang="en-US"/>
        </a:p>
      </dgm:t>
    </dgm:pt>
    <dgm:pt modelId="{466BA223-8C40-4210-BF06-48118EA52AC3}" type="sibTrans" cxnId="{DB82C29A-1A08-4371-BA61-F9E131651A37}">
      <dgm:prSet/>
      <dgm:spPr/>
      <dgm:t>
        <a:bodyPr/>
        <a:lstStyle/>
        <a:p>
          <a:endParaRPr lang="en-US"/>
        </a:p>
      </dgm:t>
    </dgm:pt>
    <dgm:pt modelId="{62E2602D-B92B-4B70-81BC-1841F05E802E}">
      <dgm:prSet/>
      <dgm:spPr/>
      <dgm:t>
        <a:bodyPr/>
        <a:lstStyle/>
        <a:p>
          <a:r>
            <a:rPr lang="en-US"/>
            <a:t>Still for remaining cleaning process we used Excel to do final clean up of data.</a:t>
          </a:r>
        </a:p>
      </dgm:t>
    </dgm:pt>
    <dgm:pt modelId="{52DA4891-61AE-4545-9B4F-FC5C6D763C83}" type="parTrans" cxnId="{14A73A17-AF4D-4947-B4FD-41BE62BECFFC}">
      <dgm:prSet/>
      <dgm:spPr/>
      <dgm:t>
        <a:bodyPr/>
        <a:lstStyle/>
        <a:p>
          <a:endParaRPr lang="en-US"/>
        </a:p>
      </dgm:t>
    </dgm:pt>
    <dgm:pt modelId="{F95D0008-C52C-4A86-93DF-F315BD3A1823}" type="sibTrans" cxnId="{14A73A17-AF4D-4947-B4FD-41BE62BECFFC}">
      <dgm:prSet/>
      <dgm:spPr/>
      <dgm:t>
        <a:bodyPr/>
        <a:lstStyle/>
        <a:p>
          <a:endParaRPr lang="en-US"/>
        </a:p>
      </dgm:t>
    </dgm:pt>
    <dgm:pt modelId="{DDC7C3A8-9936-4A95-8038-8F47A1D67F3D}" type="pres">
      <dgm:prSet presAssocID="{5D73AA17-79CA-4070-9DBF-4F71F537D04A}" presName="Name0" presStyleCnt="0">
        <dgm:presLayoutVars>
          <dgm:dir/>
          <dgm:animLvl val="lvl"/>
          <dgm:resizeHandles val="exact"/>
        </dgm:presLayoutVars>
      </dgm:prSet>
      <dgm:spPr/>
    </dgm:pt>
    <dgm:pt modelId="{BADEBEB6-46BD-4355-9C93-15AAEB1D8458}" type="pres">
      <dgm:prSet presAssocID="{FC04EA25-BB93-45EB-85E8-DB734392991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BD07343-D2CE-463F-A62A-CF43E2D66240}" type="pres">
      <dgm:prSet presAssocID="{466BA223-8C40-4210-BF06-48118EA52AC3}" presName="parTxOnlySpace" presStyleCnt="0"/>
      <dgm:spPr/>
    </dgm:pt>
    <dgm:pt modelId="{370D5D37-7D46-4D5C-8C4C-E2A5E82F7433}" type="pres">
      <dgm:prSet presAssocID="{62E2602D-B92B-4B70-81BC-1841F05E802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4A73A17-AF4D-4947-B4FD-41BE62BECFFC}" srcId="{5D73AA17-79CA-4070-9DBF-4F71F537D04A}" destId="{62E2602D-B92B-4B70-81BC-1841F05E802E}" srcOrd="1" destOrd="0" parTransId="{52DA4891-61AE-4545-9B4F-FC5C6D763C83}" sibTransId="{F95D0008-C52C-4A86-93DF-F315BD3A1823}"/>
    <dgm:cxn modelId="{9C532D85-CFC1-4527-9EE6-4F31004280EA}" type="presOf" srcId="{62E2602D-B92B-4B70-81BC-1841F05E802E}" destId="{370D5D37-7D46-4D5C-8C4C-E2A5E82F7433}" srcOrd="0" destOrd="0" presId="urn:microsoft.com/office/officeart/2005/8/layout/chevron1"/>
    <dgm:cxn modelId="{DB82C29A-1A08-4371-BA61-F9E131651A37}" srcId="{5D73AA17-79CA-4070-9DBF-4F71F537D04A}" destId="{FC04EA25-BB93-45EB-85E8-DB7343929911}" srcOrd="0" destOrd="0" parTransId="{2EF5D069-2DFC-4458-9FCA-5206F66DDE44}" sibTransId="{466BA223-8C40-4210-BF06-48118EA52AC3}"/>
    <dgm:cxn modelId="{765E63A2-4F41-4F9E-8321-E8EE3EA3C26D}" type="presOf" srcId="{5D73AA17-79CA-4070-9DBF-4F71F537D04A}" destId="{DDC7C3A8-9936-4A95-8038-8F47A1D67F3D}" srcOrd="0" destOrd="0" presId="urn:microsoft.com/office/officeart/2005/8/layout/chevron1"/>
    <dgm:cxn modelId="{458D94DF-882D-4C1C-82F7-7D6F07AA3393}" type="presOf" srcId="{FC04EA25-BB93-45EB-85E8-DB7343929911}" destId="{BADEBEB6-46BD-4355-9C93-15AAEB1D8458}" srcOrd="0" destOrd="0" presId="urn:microsoft.com/office/officeart/2005/8/layout/chevron1"/>
    <dgm:cxn modelId="{FEA279C1-0F36-48A3-B722-15C1CC272A47}" type="presParOf" srcId="{DDC7C3A8-9936-4A95-8038-8F47A1D67F3D}" destId="{BADEBEB6-46BD-4355-9C93-15AAEB1D8458}" srcOrd="0" destOrd="0" presId="urn:microsoft.com/office/officeart/2005/8/layout/chevron1"/>
    <dgm:cxn modelId="{C1B2B947-F562-4D5F-B30C-40E68538BFF1}" type="presParOf" srcId="{DDC7C3A8-9936-4A95-8038-8F47A1D67F3D}" destId="{0BD07343-D2CE-463F-A62A-CF43E2D66240}" srcOrd="1" destOrd="0" presId="urn:microsoft.com/office/officeart/2005/8/layout/chevron1"/>
    <dgm:cxn modelId="{0183CD01-862D-4E48-96D7-FE8F7A7EC46D}" type="presParOf" srcId="{DDC7C3A8-9936-4A95-8038-8F47A1D67F3D}" destId="{370D5D37-7D46-4D5C-8C4C-E2A5E82F743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1151C-2A4D-45F1-89A2-5B99917F079E}" type="doc">
      <dgm:prSet loTypeId="urn:microsoft.com/office/officeart/2005/8/layout/chevron1" loCatId="Inbox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6E040DC2-1B22-4EE1-BE75-58D297D25A5F}">
      <dgm:prSet/>
      <dgm:spPr/>
      <dgm:t>
        <a:bodyPr/>
        <a:lstStyle/>
        <a:p>
          <a:r>
            <a:rPr lang="en-US"/>
            <a:t>We used excel to clean some special symbols such as $,”” etc in columns cells</a:t>
          </a:r>
        </a:p>
      </dgm:t>
    </dgm:pt>
    <dgm:pt modelId="{83F841C0-3DE0-403A-AD47-C06715617184}" type="parTrans" cxnId="{9E84D759-4111-401A-856B-3501AD6AF2F7}">
      <dgm:prSet/>
      <dgm:spPr/>
      <dgm:t>
        <a:bodyPr/>
        <a:lstStyle/>
        <a:p>
          <a:endParaRPr lang="en-US"/>
        </a:p>
      </dgm:t>
    </dgm:pt>
    <dgm:pt modelId="{6F0BCA9F-2E6F-4ACA-A9D5-5C0340EDC60A}" type="sibTrans" cxnId="{9E84D759-4111-401A-856B-3501AD6AF2F7}">
      <dgm:prSet/>
      <dgm:spPr/>
      <dgm:t>
        <a:bodyPr/>
        <a:lstStyle/>
        <a:p>
          <a:endParaRPr lang="en-US"/>
        </a:p>
      </dgm:t>
    </dgm:pt>
    <dgm:pt modelId="{59D911D0-C082-4A6E-9D8F-1DFB34AA9453}">
      <dgm:prSet/>
      <dgm:spPr/>
      <dgm:t>
        <a:bodyPr/>
        <a:lstStyle/>
        <a:p>
          <a:r>
            <a:rPr lang="en-US"/>
            <a:t>To consolidate data from multiple sources we used Microsoft excel.</a:t>
          </a:r>
        </a:p>
      </dgm:t>
    </dgm:pt>
    <dgm:pt modelId="{9D987664-B251-45C4-88A0-2566D96118C0}" type="parTrans" cxnId="{725B6F58-7432-4295-92B3-5E214EA40122}">
      <dgm:prSet/>
      <dgm:spPr/>
      <dgm:t>
        <a:bodyPr/>
        <a:lstStyle/>
        <a:p>
          <a:endParaRPr lang="en-US"/>
        </a:p>
      </dgm:t>
    </dgm:pt>
    <dgm:pt modelId="{A07F2CA3-EB38-4960-9623-FA37F93FD66C}" type="sibTrans" cxnId="{725B6F58-7432-4295-92B3-5E214EA40122}">
      <dgm:prSet/>
      <dgm:spPr/>
      <dgm:t>
        <a:bodyPr/>
        <a:lstStyle/>
        <a:p>
          <a:endParaRPr lang="en-US"/>
        </a:p>
      </dgm:t>
    </dgm:pt>
    <dgm:pt modelId="{3EF31928-5120-4949-A7C8-B0C8BA42D9A2}">
      <dgm:prSet/>
      <dgm:spPr/>
      <dgm:t>
        <a:bodyPr/>
        <a:lstStyle/>
        <a:p>
          <a:r>
            <a:rPr lang="en-US"/>
            <a:t>Consolidation  of multiple sources induced duplicate values in few cells which was removed from excel as part of cleaning process.</a:t>
          </a:r>
        </a:p>
      </dgm:t>
    </dgm:pt>
    <dgm:pt modelId="{912512C0-45B5-4C80-9A10-0E18EE22095E}" type="parTrans" cxnId="{1A272B9C-F66C-4F6F-AB93-F186837ECDBA}">
      <dgm:prSet/>
      <dgm:spPr/>
      <dgm:t>
        <a:bodyPr/>
        <a:lstStyle/>
        <a:p>
          <a:endParaRPr lang="en-US"/>
        </a:p>
      </dgm:t>
    </dgm:pt>
    <dgm:pt modelId="{5479BE74-C700-420F-A460-10558FCE33A0}" type="sibTrans" cxnId="{1A272B9C-F66C-4F6F-AB93-F186837ECDBA}">
      <dgm:prSet/>
      <dgm:spPr/>
      <dgm:t>
        <a:bodyPr/>
        <a:lstStyle/>
        <a:p>
          <a:endParaRPr lang="en-US"/>
        </a:p>
      </dgm:t>
    </dgm:pt>
    <dgm:pt modelId="{4DEB2B13-EEC0-46AC-BABB-0DDC81395D76}" type="pres">
      <dgm:prSet presAssocID="{A481151C-2A4D-45F1-89A2-5B99917F079E}" presName="Name0" presStyleCnt="0">
        <dgm:presLayoutVars>
          <dgm:dir/>
          <dgm:animLvl val="lvl"/>
          <dgm:resizeHandles val="exact"/>
        </dgm:presLayoutVars>
      </dgm:prSet>
      <dgm:spPr/>
    </dgm:pt>
    <dgm:pt modelId="{6EF36EF8-01E5-48EC-BE80-986C50614163}" type="pres">
      <dgm:prSet presAssocID="{6E040DC2-1B22-4EE1-BE75-58D297D25A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BDEA7F5-B9B4-441B-BC8A-2EFA10A3E293}" type="pres">
      <dgm:prSet presAssocID="{6F0BCA9F-2E6F-4ACA-A9D5-5C0340EDC60A}" presName="parTxOnlySpace" presStyleCnt="0"/>
      <dgm:spPr/>
    </dgm:pt>
    <dgm:pt modelId="{54D2B754-18C4-48DA-A021-A90D9A6C63B1}" type="pres">
      <dgm:prSet presAssocID="{59D911D0-C082-4A6E-9D8F-1DFB34AA945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4CBD74B-45EF-41F8-9923-28E61C29C5CF}" type="pres">
      <dgm:prSet presAssocID="{A07F2CA3-EB38-4960-9623-FA37F93FD66C}" presName="parTxOnlySpace" presStyleCnt="0"/>
      <dgm:spPr/>
    </dgm:pt>
    <dgm:pt modelId="{C1F67910-854C-43B3-9260-4AAC79CC1E1C}" type="pres">
      <dgm:prSet presAssocID="{3EF31928-5120-4949-A7C8-B0C8BA42D9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F3DBD72-84A2-4B5A-8CCF-F709473CAC14}" type="presOf" srcId="{59D911D0-C082-4A6E-9D8F-1DFB34AA9453}" destId="{54D2B754-18C4-48DA-A021-A90D9A6C63B1}" srcOrd="0" destOrd="0" presId="urn:microsoft.com/office/officeart/2005/8/layout/chevron1"/>
    <dgm:cxn modelId="{725B6F58-7432-4295-92B3-5E214EA40122}" srcId="{A481151C-2A4D-45F1-89A2-5B99917F079E}" destId="{59D911D0-C082-4A6E-9D8F-1DFB34AA9453}" srcOrd="1" destOrd="0" parTransId="{9D987664-B251-45C4-88A0-2566D96118C0}" sibTransId="{A07F2CA3-EB38-4960-9623-FA37F93FD66C}"/>
    <dgm:cxn modelId="{9E84D759-4111-401A-856B-3501AD6AF2F7}" srcId="{A481151C-2A4D-45F1-89A2-5B99917F079E}" destId="{6E040DC2-1B22-4EE1-BE75-58D297D25A5F}" srcOrd="0" destOrd="0" parTransId="{83F841C0-3DE0-403A-AD47-C06715617184}" sibTransId="{6F0BCA9F-2E6F-4ACA-A9D5-5C0340EDC60A}"/>
    <dgm:cxn modelId="{1A272B9C-F66C-4F6F-AB93-F186837ECDBA}" srcId="{A481151C-2A4D-45F1-89A2-5B99917F079E}" destId="{3EF31928-5120-4949-A7C8-B0C8BA42D9A2}" srcOrd="2" destOrd="0" parTransId="{912512C0-45B5-4C80-9A10-0E18EE22095E}" sibTransId="{5479BE74-C700-420F-A460-10558FCE33A0}"/>
    <dgm:cxn modelId="{0F068BCD-1C7E-471E-AAD7-F717FC30D42E}" type="presOf" srcId="{A481151C-2A4D-45F1-89A2-5B99917F079E}" destId="{4DEB2B13-EEC0-46AC-BABB-0DDC81395D76}" srcOrd="0" destOrd="0" presId="urn:microsoft.com/office/officeart/2005/8/layout/chevron1"/>
    <dgm:cxn modelId="{6799D4D9-A381-4AA5-ACEB-D6D8D1FD964B}" type="presOf" srcId="{3EF31928-5120-4949-A7C8-B0C8BA42D9A2}" destId="{C1F67910-854C-43B3-9260-4AAC79CC1E1C}" srcOrd="0" destOrd="0" presId="urn:microsoft.com/office/officeart/2005/8/layout/chevron1"/>
    <dgm:cxn modelId="{CA4C89EE-FA9C-4AA9-86FF-0E0A6CE7D619}" type="presOf" srcId="{6E040DC2-1B22-4EE1-BE75-58D297D25A5F}" destId="{6EF36EF8-01E5-48EC-BE80-986C50614163}" srcOrd="0" destOrd="0" presId="urn:microsoft.com/office/officeart/2005/8/layout/chevron1"/>
    <dgm:cxn modelId="{F9C4A7C5-C6DF-40AB-BCCB-A3117B620298}" type="presParOf" srcId="{4DEB2B13-EEC0-46AC-BABB-0DDC81395D76}" destId="{6EF36EF8-01E5-48EC-BE80-986C50614163}" srcOrd="0" destOrd="0" presId="urn:microsoft.com/office/officeart/2005/8/layout/chevron1"/>
    <dgm:cxn modelId="{FECE2F16-EBFB-4D73-8C76-CCFF06BD14B1}" type="presParOf" srcId="{4DEB2B13-EEC0-46AC-BABB-0DDC81395D76}" destId="{2BDEA7F5-B9B4-441B-BC8A-2EFA10A3E293}" srcOrd="1" destOrd="0" presId="urn:microsoft.com/office/officeart/2005/8/layout/chevron1"/>
    <dgm:cxn modelId="{33BFA8B2-2E82-4354-8A2C-492E63425445}" type="presParOf" srcId="{4DEB2B13-EEC0-46AC-BABB-0DDC81395D76}" destId="{54D2B754-18C4-48DA-A021-A90D9A6C63B1}" srcOrd="2" destOrd="0" presId="urn:microsoft.com/office/officeart/2005/8/layout/chevron1"/>
    <dgm:cxn modelId="{14C0A78D-576C-424B-9CC0-3E08BB7C48F0}" type="presParOf" srcId="{4DEB2B13-EEC0-46AC-BABB-0DDC81395D76}" destId="{64CBD74B-45EF-41F8-9923-28E61C29C5CF}" srcOrd="3" destOrd="0" presId="urn:microsoft.com/office/officeart/2005/8/layout/chevron1"/>
    <dgm:cxn modelId="{853419D2-F1E0-4E3C-9EBE-C052D9A9ED6B}" type="presParOf" srcId="{4DEB2B13-EEC0-46AC-BABB-0DDC81395D76}" destId="{C1F67910-854C-43B3-9260-4AAC79CC1E1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BEB6-46BD-4355-9C93-15AAEB1D8458}">
      <dsp:nvSpPr>
        <dsp:cNvPr id="0" name=""/>
        <dsp:cNvSpPr/>
      </dsp:nvSpPr>
      <dsp:spPr>
        <a:xfrm>
          <a:off x="9694" y="680112"/>
          <a:ext cx="5795032" cy="231801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used python for cleaning most of the data during web scraping</a:t>
          </a:r>
        </a:p>
      </dsp:txBody>
      <dsp:txXfrm>
        <a:off x="1168700" y="680112"/>
        <a:ext cx="3477020" cy="2318012"/>
      </dsp:txXfrm>
    </dsp:sp>
    <dsp:sp modelId="{370D5D37-7D46-4D5C-8C4C-E2A5E82F7433}">
      <dsp:nvSpPr>
        <dsp:cNvPr id="0" name=""/>
        <dsp:cNvSpPr/>
      </dsp:nvSpPr>
      <dsp:spPr>
        <a:xfrm>
          <a:off x="5225223" y="680112"/>
          <a:ext cx="5795032" cy="2318012"/>
        </a:xfrm>
        <a:prstGeom prst="chevron">
          <a:avLst/>
        </a:prstGeom>
        <a:gradFill rotWithShape="0">
          <a:gsLst>
            <a:gs pos="0">
              <a:schemeClr val="accent4">
                <a:hueOff val="-690521"/>
                <a:satOff val="42677"/>
                <a:lumOff val="-1765"/>
                <a:alphaOff val="0"/>
                <a:tint val="98000"/>
                <a:lumMod val="110000"/>
              </a:schemeClr>
            </a:gs>
            <a:gs pos="84000">
              <a:schemeClr val="accent4">
                <a:hueOff val="-690521"/>
                <a:satOff val="42677"/>
                <a:lumOff val="-176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Still for remaining cleaning process we used Excel to do final clean up of data.</a:t>
          </a:r>
        </a:p>
      </dsp:txBody>
      <dsp:txXfrm>
        <a:off x="6384229" y="680112"/>
        <a:ext cx="3477020" cy="231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36EF8-01E5-48EC-BE80-986C50614163}">
      <dsp:nvSpPr>
        <dsp:cNvPr id="0" name=""/>
        <dsp:cNvSpPr/>
      </dsp:nvSpPr>
      <dsp:spPr>
        <a:xfrm>
          <a:off x="3231" y="1051727"/>
          <a:ext cx="3936959" cy="157478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used excel to clean some special symbols such as $,”” etc in columns cells</a:t>
          </a:r>
        </a:p>
      </dsp:txBody>
      <dsp:txXfrm>
        <a:off x="790623" y="1051727"/>
        <a:ext cx="2362176" cy="1574783"/>
      </dsp:txXfrm>
    </dsp:sp>
    <dsp:sp modelId="{54D2B754-18C4-48DA-A021-A90D9A6C63B1}">
      <dsp:nvSpPr>
        <dsp:cNvPr id="0" name=""/>
        <dsp:cNvSpPr/>
      </dsp:nvSpPr>
      <dsp:spPr>
        <a:xfrm>
          <a:off x="3546495" y="1051727"/>
          <a:ext cx="3936959" cy="157478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59810"/>
                <a:satOff val="-27698"/>
                <a:lumOff val="21977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shade val="80000"/>
                <a:hueOff val="259810"/>
                <a:satOff val="-27698"/>
                <a:lumOff val="21977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consolidate data from multiple sources we used Microsoft excel.</a:t>
          </a:r>
        </a:p>
      </dsp:txBody>
      <dsp:txXfrm>
        <a:off x="4333887" y="1051727"/>
        <a:ext cx="2362176" cy="1574783"/>
      </dsp:txXfrm>
    </dsp:sp>
    <dsp:sp modelId="{C1F67910-854C-43B3-9260-4AAC79CC1E1C}">
      <dsp:nvSpPr>
        <dsp:cNvPr id="0" name=""/>
        <dsp:cNvSpPr/>
      </dsp:nvSpPr>
      <dsp:spPr>
        <a:xfrm>
          <a:off x="7089758" y="1051727"/>
          <a:ext cx="3936959" cy="157478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519620"/>
                <a:satOff val="-55397"/>
                <a:lumOff val="43953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shade val="80000"/>
                <a:hueOff val="519620"/>
                <a:satOff val="-55397"/>
                <a:lumOff val="43953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Consolidation  of multiple sources induced duplicate values in few cells which was removed from excel as part of cleaning process.</a:t>
          </a:r>
        </a:p>
      </dsp:txBody>
      <dsp:txXfrm>
        <a:off x="7877150" y="1051727"/>
        <a:ext cx="2362176" cy="1574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list/ls000344406/" TargetMode="External"/><Relationship Id="rId2" Type="http://schemas.openxmlformats.org/officeDocument/2006/relationships/hyperlink" Target="http://www.imdb.com/list/ls057163321/http:/www.imdb.com/list/ls05716332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://www.the-numbers.com/movie/budgets/all/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3E3-7611-47C0-8629-882CC265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Oscar nomination Prediction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88A5-3C03-4DD8-91B4-5F98B54BE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ISM 6136 : Data Mining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B59F1-9048-426D-B1D2-D0F96D9975CF}"/>
              </a:ext>
            </a:extLst>
          </p:cNvPr>
          <p:cNvSpPr txBox="1"/>
          <p:nvPr/>
        </p:nvSpPr>
        <p:spPr>
          <a:xfrm rot="10800000" flipH="1" flipV="1">
            <a:off x="9528313" y="4621270"/>
            <a:ext cx="176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By –</a:t>
            </a:r>
          </a:p>
          <a:p>
            <a:r>
              <a:rPr lang="en-US" dirty="0">
                <a:solidFill>
                  <a:schemeClr val="bg1"/>
                </a:solidFill>
              </a:rPr>
              <a:t>Murtaza Husain</a:t>
            </a:r>
          </a:p>
          <a:p>
            <a:r>
              <a:rPr lang="en-US" dirty="0" err="1">
                <a:solidFill>
                  <a:schemeClr val="bg1"/>
                </a:solidFill>
              </a:rPr>
              <a:t>Anusman</a:t>
            </a:r>
            <a:r>
              <a:rPr lang="en-US" dirty="0">
                <a:solidFill>
                  <a:schemeClr val="bg1"/>
                </a:solidFill>
              </a:rPr>
              <a:t> Panda</a:t>
            </a:r>
          </a:p>
          <a:p>
            <a:r>
              <a:rPr lang="en-US" dirty="0">
                <a:solidFill>
                  <a:schemeClr val="bg1"/>
                </a:solidFill>
              </a:rPr>
              <a:t>Akash Gandhi</a:t>
            </a:r>
          </a:p>
        </p:txBody>
      </p:sp>
    </p:spTree>
    <p:extLst>
      <p:ext uri="{BB962C8B-B14F-4D97-AF65-F5344CB8AC3E}">
        <p14:creationId xmlns:p14="http://schemas.microsoft.com/office/powerpoint/2010/main" val="232213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6932-8434-4B14-B8EB-D883A974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clean data looks like..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B49C-8529-4805-BA85-989202A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F0D-85ED-420C-9041-E34811C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to data models (comparison)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18EE-22D2-4838-8F2E-07D06B7A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ADA6-D294-4FCF-9DD9-126290BF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3079-4AF0-4B04-B91F-DBD9106D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8F99-0352-44A3-8C86-9D7CB77D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FDA8-21DF-4D17-8AF0-5FEF0F7D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DAF4-5931-481C-82C1-CEE3A56C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330A-1213-440D-AD15-BDB1AF16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D6F-988F-4E0C-B943-AF510050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2744-8568-495A-9693-65D567B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9958C0-67DC-4F86-AA91-C9BB892367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1B8D6-5183-4C9D-9631-F5831902AB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AA17EB-F169-483D-AF02-A7EC2B2D9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E18B0-6B75-4819-8AF4-203AD4E0EA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B86D8-857A-4DC0-8CD0-03993B32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07414"/>
            <a:ext cx="7628209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Why this topic?</a:t>
            </a:r>
          </a:p>
        </p:txBody>
      </p:sp>
    </p:spTree>
    <p:extLst>
      <p:ext uri="{BB962C8B-B14F-4D97-AF65-F5344CB8AC3E}">
        <p14:creationId xmlns:p14="http://schemas.microsoft.com/office/powerpoint/2010/main" val="381462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86D8-857A-4DC0-8CD0-03993B32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07414"/>
            <a:ext cx="7628209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Why this topic?</a:t>
            </a:r>
          </a:p>
        </p:txBody>
      </p:sp>
    </p:spTree>
    <p:extLst>
      <p:ext uri="{BB962C8B-B14F-4D97-AF65-F5344CB8AC3E}">
        <p14:creationId xmlns:p14="http://schemas.microsoft.com/office/powerpoint/2010/main" val="317126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E8FA-B186-43F2-8EFE-148A86D2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7"/>
          </a:xfrm>
        </p:spPr>
        <p:txBody>
          <a:bodyPr/>
          <a:lstStyle/>
          <a:p>
            <a:r>
              <a:rPr lang="en-US" dirty="0"/>
              <a:t>We have collected data from below sources to grab details of Movies which includes attributes such as </a:t>
            </a:r>
            <a:r>
              <a:rPr lang="en-US" dirty="0" err="1"/>
              <a:t>genres,ratings,budget</a:t>
            </a:r>
            <a:r>
              <a:rPr lang="en-US" dirty="0"/>
              <a:t> and collection.</a:t>
            </a:r>
          </a:p>
          <a:p>
            <a:endParaRPr lang="en-US" dirty="0"/>
          </a:p>
          <a:p>
            <a:r>
              <a:rPr lang="en-US" dirty="0"/>
              <a:t>IMDB All best picture Oscar nominated movies-</a:t>
            </a:r>
            <a:r>
              <a:rPr lang="en-IN" dirty="0">
                <a:hlinkClick r:id="rId2" tooltip="IMDB"/>
              </a:rPr>
              <a:t>IMDB </a:t>
            </a:r>
            <a:r>
              <a:rPr lang="en-IN" dirty="0" err="1">
                <a:hlinkClick r:id="rId2" tooltip="IMDB"/>
              </a:rPr>
              <a:t>oscar</a:t>
            </a:r>
            <a:r>
              <a:rPr lang="en-IN" dirty="0">
                <a:hlinkClick r:id="rId2" tooltip="IMDB"/>
              </a:rPr>
              <a:t> nominated movies list</a:t>
            </a:r>
            <a:endParaRPr lang="en-IN" dirty="0"/>
          </a:p>
          <a:p>
            <a:r>
              <a:rPr lang="en-US" dirty="0"/>
              <a:t>I</a:t>
            </a:r>
            <a:r>
              <a:rPr lang="en-IN" dirty="0"/>
              <a:t>MDB </a:t>
            </a:r>
            <a:r>
              <a:rPr lang="en-IN" dirty="0" err="1"/>
              <a:t>Greates</a:t>
            </a:r>
            <a:r>
              <a:rPr lang="en-IN" dirty="0"/>
              <a:t> movies from 2000-2017-</a:t>
            </a:r>
            <a:r>
              <a:rPr lang="en-IN" dirty="0">
                <a:hlinkClick r:id="rId3"/>
              </a:rPr>
              <a:t>IMDB 2000-2017 greatest movies</a:t>
            </a:r>
            <a:endParaRPr lang="en-IN" dirty="0"/>
          </a:p>
          <a:p>
            <a:r>
              <a:rPr lang="en-US" dirty="0"/>
              <a:t>T</a:t>
            </a:r>
            <a:r>
              <a:rPr lang="en-IN" dirty="0"/>
              <a:t>o capture budget and worldwide collection-</a:t>
            </a:r>
            <a:r>
              <a:rPr lang="en-IN" dirty="0">
                <a:hlinkClick r:id="rId4"/>
              </a:rPr>
              <a:t>Movies budget</a:t>
            </a:r>
            <a:endParaRPr lang="en-IN" dirty="0"/>
          </a:p>
          <a:p>
            <a:r>
              <a:rPr lang="en-US" dirty="0"/>
              <a:t>For other details-</a:t>
            </a:r>
            <a:r>
              <a:rPr lang="en-US" dirty="0">
                <a:hlinkClick r:id="rId5"/>
              </a:rPr>
              <a:t>Wikipedia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846F0A-ACF4-44AA-A55D-1DBE9886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through web scraping</a:t>
            </a:r>
          </a:p>
        </p:txBody>
      </p:sp>
    </p:spTree>
    <p:extLst>
      <p:ext uri="{BB962C8B-B14F-4D97-AF65-F5344CB8AC3E}">
        <p14:creationId xmlns:p14="http://schemas.microsoft.com/office/powerpoint/2010/main" val="55016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50FD-1632-45A5-A7C4-E2DCC504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used for web scraping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8FB3EA-B7A0-4CE6-927D-3D0C5CEB1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750008"/>
            <a:ext cx="5422900" cy="337833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BDC6338-F224-4191-8EF7-A46159543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684086"/>
            <a:ext cx="5422900" cy="34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05A0-A823-4FFD-B090-44FE4F60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D2EC-A20E-4F10-9EB0-ED1FD6C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had to be modified considerably </a:t>
            </a:r>
            <a:r>
              <a:rPr lang="en-US" dirty="0" err="1"/>
              <a:t>everytime</a:t>
            </a:r>
            <a:r>
              <a:rPr lang="en-US" dirty="0"/>
              <a:t> we scrape data from a new website.</a:t>
            </a:r>
          </a:p>
          <a:p>
            <a:r>
              <a:rPr lang="en-US" dirty="0"/>
              <a:t>The data had to be cleaned to remove special symbols such as $,(),\n and strings such as mins etc.</a:t>
            </a:r>
          </a:p>
          <a:p>
            <a:r>
              <a:rPr lang="en-US" dirty="0"/>
              <a:t>A typical unclean data looks like the snapshot on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D353568-A3B1-4CBB-81FB-D7945F28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16" y="4198562"/>
            <a:ext cx="5100991" cy="23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6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72A-2B74-42B3-B457-E8BC28B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cleaning</a:t>
            </a: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8516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68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C258-17C5-4818-85B8-39BEE900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Manual work to get appropriate data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6063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8298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</TotalTime>
  <Words>250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Oscar nomination Prediction </vt:lpstr>
      <vt:lpstr>MOTIVATION:</vt:lpstr>
      <vt:lpstr>Why this topic?</vt:lpstr>
      <vt:lpstr>Why this topic?</vt:lpstr>
      <vt:lpstr>Data Collection through web scraping</vt:lpstr>
      <vt:lpstr>Python code used for web scraping</vt:lpstr>
      <vt:lpstr>Major challenges</vt:lpstr>
      <vt:lpstr>Data cleaning</vt:lpstr>
      <vt:lpstr>Manual work to get appropriate data</vt:lpstr>
      <vt:lpstr>How our clean data looks like..</vt:lpstr>
      <vt:lpstr>Deciding on to data models (comparison)</vt:lpstr>
      <vt:lpstr>Naïve bayes model output</vt:lpstr>
      <vt:lpstr>Main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nomination Prediction</dc:title>
  <dc:creator>Husain, Murtaza</dc:creator>
  <cp:lastModifiedBy>Gandhi, Akash</cp:lastModifiedBy>
  <cp:revision>17</cp:revision>
  <dcterms:created xsi:type="dcterms:W3CDTF">2017-11-13T18:34:32Z</dcterms:created>
  <dcterms:modified xsi:type="dcterms:W3CDTF">2017-11-13T20:24:23Z</dcterms:modified>
</cp:coreProperties>
</file>