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67" r:id="rId5"/>
    <p:sldId id="268" r:id="rId6"/>
    <p:sldId id="259" r:id="rId7"/>
    <p:sldId id="277" r:id="rId8"/>
    <p:sldId id="269" r:id="rId9"/>
    <p:sldId id="276" r:id="rId10"/>
    <p:sldId id="272" r:id="rId11"/>
    <p:sldId id="273" r:id="rId12"/>
    <p:sldId id="274" r:id="rId13"/>
    <p:sldId id="275" r:id="rId14"/>
    <p:sldId id="262" r:id="rId15"/>
    <p:sldId id="263"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8263-342C-414C-B314-7DED2CF9CDD0}"/>
              </a:ext>
            </a:extLst>
          </p:cNvPr>
          <p:cNvSpPr>
            <a:spLocks noGrp="1"/>
          </p:cNvSpPr>
          <p:nvPr>
            <p:ph type="ctrTitle"/>
          </p:nvPr>
        </p:nvSpPr>
        <p:spPr>
          <a:xfrm>
            <a:off x="1507067" y="1154098"/>
            <a:ext cx="7766936" cy="914400"/>
          </a:xfrm>
        </p:spPr>
        <p:txBody>
          <a:bodyPr/>
          <a:lstStyle/>
          <a:p>
            <a:pPr algn="l"/>
            <a:r>
              <a:rPr lang="en-IN" sz="3200" dirty="0">
                <a:latin typeface="Times New Roman" panose="02020603050405020304" pitchFamily="18" charset="0"/>
                <a:cs typeface="Times New Roman" panose="02020603050405020304" pitchFamily="18" charset="0"/>
              </a:rPr>
              <a:t>AWS-AI-Challenge</a:t>
            </a:r>
          </a:p>
        </p:txBody>
      </p:sp>
      <p:sp>
        <p:nvSpPr>
          <p:cNvPr id="3" name="Subtitle 2">
            <a:extLst>
              <a:ext uri="{FF2B5EF4-FFF2-40B4-BE49-F238E27FC236}">
                <a16:creationId xmlns:a16="http://schemas.microsoft.com/office/drawing/2014/main" id="{5E3724EF-65DC-4E9A-92EF-A5734CC2F4CD}"/>
              </a:ext>
            </a:extLst>
          </p:cNvPr>
          <p:cNvSpPr>
            <a:spLocks noGrp="1"/>
          </p:cNvSpPr>
          <p:nvPr>
            <p:ph type="subTitle" idx="1"/>
          </p:nvPr>
        </p:nvSpPr>
        <p:spPr>
          <a:xfrm>
            <a:off x="1507067" y="2488363"/>
            <a:ext cx="7988878" cy="1524344"/>
          </a:xfrm>
        </p:spPr>
        <p:txBody>
          <a:bodyPr>
            <a:normAutofit lnSpcReduction="10000"/>
          </a:bodyPr>
          <a:lstStyle/>
          <a:p>
            <a:pPr algn="l"/>
            <a:r>
              <a:rPr lang="en-IN" sz="2800" dirty="0">
                <a:latin typeface="Times New Roman" panose="02020603050405020304" pitchFamily="18" charset="0"/>
                <a:cs typeface="Times New Roman" panose="02020603050405020304" pitchFamily="18" charset="0"/>
              </a:rPr>
              <a:t>SHADE Engine for depression patients</a:t>
            </a:r>
          </a:p>
          <a:p>
            <a:pPr algn="l"/>
            <a:endParaRPr lang="en-IN" sz="280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Team Name :  Brogrammers</a:t>
            </a:r>
          </a:p>
          <a:p>
            <a:pPr algn="l"/>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566-31EB-48CF-B8C4-03AD3E9AE69B}"/>
              </a:ext>
            </a:extLst>
          </p:cNvPr>
          <p:cNvSpPr>
            <a:spLocks noGrp="1"/>
          </p:cNvSpPr>
          <p:nvPr>
            <p:ph type="title"/>
          </p:nvPr>
        </p:nvSpPr>
        <p:spPr>
          <a:xfrm>
            <a:off x="491803" y="-37921"/>
            <a:ext cx="8596668" cy="503583"/>
          </a:xfrm>
        </p:spPr>
        <p:txBody>
          <a:bodyPr>
            <a:normAutofit fontScale="90000"/>
          </a:bodyPr>
          <a:lstStyle/>
          <a:p>
            <a:r>
              <a:rPr lang="en-IN" dirty="0"/>
              <a:t>IBM-Recommender</a:t>
            </a:r>
          </a:p>
        </p:txBody>
      </p:sp>
      <p:pic>
        <p:nvPicPr>
          <p:cNvPr id="7" name="Picture 6">
            <a:extLst>
              <a:ext uri="{FF2B5EF4-FFF2-40B4-BE49-F238E27FC236}">
                <a16:creationId xmlns:a16="http://schemas.microsoft.com/office/drawing/2014/main" id="{3651535A-3CF1-4D23-8CAD-7A500536D35E}"/>
              </a:ext>
            </a:extLst>
          </p:cNvPr>
          <p:cNvPicPr>
            <a:picLocks noChangeAspect="1"/>
          </p:cNvPicPr>
          <p:nvPr/>
        </p:nvPicPr>
        <p:blipFill>
          <a:blip r:embed="rId2"/>
          <a:stretch>
            <a:fillRect/>
          </a:stretch>
        </p:blipFill>
        <p:spPr>
          <a:xfrm>
            <a:off x="491803" y="1200552"/>
            <a:ext cx="8782050" cy="333375"/>
          </a:xfrm>
          <a:prstGeom prst="rect">
            <a:avLst/>
          </a:prstGeom>
        </p:spPr>
      </p:pic>
      <p:sp>
        <p:nvSpPr>
          <p:cNvPr id="9" name="Content Placeholder 8">
            <a:extLst>
              <a:ext uri="{FF2B5EF4-FFF2-40B4-BE49-F238E27FC236}">
                <a16:creationId xmlns:a16="http://schemas.microsoft.com/office/drawing/2014/main" id="{1B760303-CE8D-4C87-B43B-EF0A93FEA0FF}"/>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250F6726-693A-4CAF-8D79-7579A1618889}"/>
              </a:ext>
            </a:extLst>
          </p:cNvPr>
          <p:cNvPicPr>
            <a:picLocks noChangeAspect="1"/>
          </p:cNvPicPr>
          <p:nvPr/>
        </p:nvPicPr>
        <p:blipFill>
          <a:blip r:embed="rId3"/>
          <a:stretch>
            <a:fillRect/>
          </a:stretch>
        </p:blipFill>
        <p:spPr>
          <a:xfrm>
            <a:off x="781878" y="1533927"/>
            <a:ext cx="8306593" cy="3880773"/>
          </a:xfrm>
          <a:prstGeom prst="rect">
            <a:avLst/>
          </a:prstGeom>
        </p:spPr>
      </p:pic>
    </p:spTree>
    <p:extLst>
      <p:ext uri="{BB962C8B-B14F-4D97-AF65-F5344CB8AC3E}">
        <p14:creationId xmlns:p14="http://schemas.microsoft.com/office/powerpoint/2010/main" val="51186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ABF7-8B89-46A0-A967-1015180A827B}"/>
              </a:ext>
            </a:extLst>
          </p:cNvPr>
          <p:cNvSpPr>
            <a:spLocks noGrp="1"/>
          </p:cNvSpPr>
          <p:nvPr>
            <p:ph type="title"/>
          </p:nvPr>
        </p:nvSpPr>
        <p:spPr>
          <a:xfrm>
            <a:off x="677334" y="609600"/>
            <a:ext cx="8596668" cy="702365"/>
          </a:xfrm>
        </p:spPr>
        <p:txBody>
          <a:bodyPr/>
          <a:lstStyle/>
          <a:p>
            <a:r>
              <a:rPr lang="en-IN" dirty="0"/>
              <a:t>Latent Dirichlet Allocation</a:t>
            </a:r>
          </a:p>
        </p:txBody>
      </p:sp>
      <p:pic>
        <p:nvPicPr>
          <p:cNvPr id="4" name="Content Placeholder 3">
            <a:extLst>
              <a:ext uri="{FF2B5EF4-FFF2-40B4-BE49-F238E27FC236}">
                <a16:creationId xmlns:a16="http://schemas.microsoft.com/office/drawing/2014/main" id="{22EE6659-ED5A-4106-A0A2-30AD4AD40F3F}"/>
              </a:ext>
            </a:extLst>
          </p:cNvPr>
          <p:cNvPicPr>
            <a:picLocks noGrp="1" noChangeAspect="1"/>
          </p:cNvPicPr>
          <p:nvPr>
            <p:ph idx="1"/>
          </p:nvPr>
        </p:nvPicPr>
        <p:blipFill>
          <a:blip r:embed="rId2"/>
          <a:stretch>
            <a:fillRect/>
          </a:stretch>
        </p:blipFill>
        <p:spPr>
          <a:xfrm>
            <a:off x="351692" y="1689676"/>
            <a:ext cx="9509760" cy="4331296"/>
          </a:xfrm>
          <a:prstGeom prst="rect">
            <a:avLst/>
          </a:prstGeom>
        </p:spPr>
      </p:pic>
    </p:spTree>
    <p:extLst>
      <p:ext uri="{BB962C8B-B14F-4D97-AF65-F5344CB8AC3E}">
        <p14:creationId xmlns:p14="http://schemas.microsoft.com/office/powerpoint/2010/main" val="358403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5802-B75A-41C0-8076-A5A62CB1E10C}"/>
              </a:ext>
            </a:extLst>
          </p:cNvPr>
          <p:cNvSpPr>
            <a:spLocks noGrp="1"/>
          </p:cNvSpPr>
          <p:nvPr>
            <p:ph type="title"/>
          </p:nvPr>
        </p:nvSpPr>
        <p:spPr>
          <a:xfrm>
            <a:off x="677334" y="291548"/>
            <a:ext cx="8596668" cy="967409"/>
          </a:xfrm>
        </p:spPr>
        <p:txBody>
          <a:bodyPr>
            <a:normAutofit fontScale="90000"/>
          </a:bodyPr>
          <a:lstStyle/>
          <a:p>
            <a:r>
              <a:rPr lang="en-IN" dirty="0"/>
              <a:t>Term Frequency – Inverse Document Frequency Model</a:t>
            </a:r>
          </a:p>
        </p:txBody>
      </p:sp>
      <p:pic>
        <p:nvPicPr>
          <p:cNvPr id="4" name="Content Placeholder 3">
            <a:extLst>
              <a:ext uri="{FF2B5EF4-FFF2-40B4-BE49-F238E27FC236}">
                <a16:creationId xmlns:a16="http://schemas.microsoft.com/office/drawing/2014/main" id="{7D4FA7F5-7060-4CB2-8A23-569369776517}"/>
              </a:ext>
            </a:extLst>
          </p:cNvPr>
          <p:cNvPicPr>
            <a:picLocks noGrp="1" noChangeAspect="1"/>
          </p:cNvPicPr>
          <p:nvPr>
            <p:ph idx="1"/>
          </p:nvPr>
        </p:nvPicPr>
        <p:blipFill>
          <a:blip r:embed="rId2"/>
          <a:stretch>
            <a:fillRect/>
          </a:stretch>
        </p:blipFill>
        <p:spPr>
          <a:xfrm>
            <a:off x="913606" y="1505243"/>
            <a:ext cx="8360396" cy="4754880"/>
          </a:xfrm>
          <a:prstGeom prst="rect">
            <a:avLst/>
          </a:prstGeom>
        </p:spPr>
      </p:pic>
    </p:spTree>
    <p:extLst>
      <p:ext uri="{BB962C8B-B14F-4D97-AF65-F5344CB8AC3E}">
        <p14:creationId xmlns:p14="http://schemas.microsoft.com/office/powerpoint/2010/main" val="125656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0F8BDE-35FC-4D2F-B7FF-C64CC8F34DF6}"/>
              </a:ext>
            </a:extLst>
          </p:cNvPr>
          <p:cNvPicPr>
            <a:picLocks noGrp="1" noChangeAspect="1"/>
          </p:cNvPicPr>
          <p:nvPr>
            <p:ph idx="1"/>
          </p:nvPr>
        </p:nvPicPr>
        <p:blipFill>
          <a:blip r:embed="rId2"/>
          <a:stretch>
            <a:fillRect/>
          </a:stretch>
        </p:blipFill>
        <p:spPr>
          <a:xfrm>
            <a:off x="819962" y="702387"/>
            <a:ext cx="7349331" cy="704850"/>
          </a:xfrm>
          <a:prstGeom prst="rect">
            <a:avLst/>
          </a:prstGeom>
        </p:spPr>
      </p:pic>
      <p:pic>
        <p:nvPicPr>
          <p:cNvPr id="5" name="Picture 4">
            <a:extLst>
              <a:ext uri="{FF2B5EF4-FFF2-40B4-BE49-F238E27FC236}">
                <a16:creationId xmlns:a16="http://schemas.microsoft.com/office/drawing/2014/main" id="{7386EA28-1BA9-48BA-82A3-1183CDBD92CB}"/>
              </a:ext>
            </a:extLst>
          </p:cNvPr>
          <p:cNvPicPr>
            <a:picLocks noChangeAspect="1"/>
          </p:cNvPicPr>
          <p:nvPr/>
        </p:nvPicPr>
        <p:blipFill>
          <a:blip r:embed="rId3"/>
          <a:stretch>
            <a:fillRect/>
          </a:stretch>
        </p:blipFill>
        <p:spPr>
          <a:xfrm>
            <a:off x="561472" y="2068458"/>
            <a:ext cx="9639300" cy="742950"/>
          </a:xfrm>
          <a:prstGeom prst="rect">
            <a:avLst/>
          </a:prstGeom>
        </p:spPr>
      </p:pic>
      <p:sp>
        <p:nvSpPr>
          <p:cNvPr id="6" name="Arrow: Down 5">
            <a:extLst>
              <a:ext uri="{FF2B5EF4-FFF2-40B4-BE49-F238E27FC236}">
                <a16:creationId xmlns:a16="http://schemas.microsoft.com/office/drawing/2014/main" id="{ADB0BD1D-24CD-4018-970C-25C81010CD33}"/>
              </a:ext>
            </a:extLst>
          </p:cNvPr>
          <p:cNvSpPr/>
          <p:nvPr/>
        </p:nvSpPr>
        <p:spPr>
          <a:xfrm>
            <a:off x="4318782" y="1480862"/>
            <a:ext cx="351692" cy="472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BDFCAAEA-E366-4C24-ABDE-6A1089676EFC}"/>
              </a:ext>
            </a:extLst>
          </p:cNvPr>
          <p:cNvSpPr/>
          <p:nvPr/>
        </p:nvSpPr>
        <p:spPr>
          <a:xfrm>
            <a:off x="4318782" y="2799194"/>
            <a:ext cx="351692" cy="514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6CAFE501-C0EC-4B54-B5AF-BB44542233A2}"/>
              </a:ext>
            </a:extLst>
          </p:cNvPr>
          <p:cNvPicPr>
            <a:picLocks noChangeAspect="1"/>
          </p:cNvPicPr>
          <p:nvPr/>
        </p:nvPicPr>
        <p:blipFill>
          <a:blip r:embed="rId4"/>
          <a:stretch>
            <a:fillRect/>
          </a:stretch>
        </p:blipFill>
        <p:spPr>
          <a:xfrm>
            <a:off x="561472" y="3429000"/>
            <a:ext cx="8490503" cy="2896055"/>
          </a:xfrm>
          <a:prstGeom prst="rect">
            <a:avLst/>
          </a:prstGeom>
        </p:spPr>
      </p:pic>
    </p:spTree>
    <p:extLst>
      <p:ext uri="{BB962C8B-B14F-4D97-AF65-F5344CB8AC3E}">
        <p14:creationId xmlns:p14="http://schemas.microsoft.com/office/powerpoint/2010/main" val="285710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F543-F875-485D-9EF7-4157809E785A}"/>
              </a:ext>
            </a:extLst>
          </p:cNvPr>
          <p:cNvSpPr>
            <a:spLocks noGrp="1"/>
          </p:cNvSpPr>
          <p:nvPr>
            <p:ph type="title"/>
          </p:nvPr>
        </p:nvSpPr>
        <p:spPr>
          <a:xfrm>
            <a:off x="677334" y="609600"/>
            <a:ext cx="8596668" cy="651029"/>
          </a:xfrm>
        </p:spPr>
        <p:txBody>
          <a:bodyPr>
            <a:normAutofit/>
          </a:bodyPr>
          <a:lstStyle/>
          <a:p>
            <a:r>
              <a:rPr lang="en-IN" sz="3200" dirty="0">
                <a:latin typeface="Times New Roman" panose="02020603050405020304" pitchFamily="18" charset="0"/>
                <a:cs typeface="Times New Roman" panose="02020603050405020304" pitchFamily="18" charset="0"/>
              </a:rPr>
              <a:t>AWS Services : </a:t>
            </a:r>
          </a:p>
        </p:txBody>
      </p:sp>
      <p:sp>
        <p:nvSpPr>
          <p:cNvPr id="3" name="Content Placeholder 2">
            <a:extLst>
              <a:ext uri="{FF2B5EF4-FFF2-40B4-BE49-F238E27FC236}">
                <a16:creationId xmlns:a16="http://schemas.microsoft.com/office/drawing/2014/main" id="{A6EF00A0-22ED-45DE-AEB2-C794D72409DA}"/>
              </a:ext>
            </a:extLst>
          </p:cNvPr>
          <p:cNvSpPr>
            <a:spLocks noGrp="1"/>
          </p:cNvSpPr>
          <p:nvPr>
            <p:ph idx="1"/>
          </p:nvPr>
        </p:nvSpPr>
        <p:spPr>
          <a:xfrm>
            <a:off x="677334" y="1260629"/>
            <a:ext cx="8596668" cy="4780733"/>
          </a:xfrm>
        </p:spPr>
        <p:txBody>
          <a:bodyPr/>
          <a:lstStyle/>
          <a:p>
            <a:pPr>
              <a:buAutoNum type="arabicParenR"/>
            </a:pPr>
            <a:r>
              <a:rPr lang="en-IN" dirty="0">
                <a:latin typeface="Times New Roman" panose="02020603050405020304" pitchFamily="18" charset="0"/>
                <a:cs typeface="Times New Roman" panose="02020603050405020304" pitchFamily="18" charset="0"/>
              </a:rPr>
              <a:t>AWS AI Modules :</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AWS Translate</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AWS Comprehend</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AWS Rekognition</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AWS Polly</a:t>
            </a:r>
          </a:p>
          <a:p>
            <a:pPr lvl="1">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AutoNum type="arabicParenR"/>
            </a:pPr>
            <a:r>
              <a:rPr lang="en-IN" dirty="0">
                <a:latin typeface="Times New Roman" panose="02020603050405020304" pitchFamily="18" charset="0"/>
                <a:cs typeface="Times New Roman" panose="02020603050405020304" pitchFamily="18" charset="0"/>
              </a:rPr>
              <a:t>AWS Cloud Service :</a:t>
            </a:r>
          </a:p>
          <a:p>
            <a:pPr lvl="1">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Deployed AWs analyser server written in Node.js on AWS Lambda</a:t>
            </a:r>
          </a:p>
          <a:p>
            <a:pPr marL="0" indent="0">
              <a:buNone/>
            </a:pPr>
            <a:r>
              <a:rPr lang="en-IN" dirty="0"/>
              <a:t>	</a:t>
            </a:r>
          </a:p>
          <a:p>
            <a:pPr lvl="1">
              <a:buFont typeface="Wingdings" panose="05000000000000000000" pitchFamily="2" charset="2"/>
              <a:buChar char="Ø"/>
            </a:pPr>
            <a:endParaRPr lang="en-IN" dirty="0"/>
          </a:p>
          <a:p>
            <a:pPr marL="457200" lvl="1" indent="0">
              <a:buNone/>
            </a:pPr>
            <a:endParaRPr lang="en-IN" dirty="0"/>
          </a:p>
        </p:txBody>
      </p:sp>
    </p:spTree>
    <p:extLst>
      <p:ext uri="{BB962C8B-B14F-4D97-AF65-F5344CB8AC3E}">
        <p14:creationId xmlns:p14="http://schemas.microsoft.com/office/powerpoint/2010/main" val="51888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FE47-4322-4F14-8EE3-59091A8748B8}"/>
              </a:ext>
            </a:extLst>
          </p:cNvPr>
          <p:cNvSpPr>
            <a:spLocks noGrp="1"/>
          </p:cNvSpPr>
          <p:nvPr>
            <p:ph type="title"/>
          </p:nvPr>
        </p:nvSpPr>
        <p:spPr>
          <a:xfrm>
            <a:off x="4056463" y="609600"/>
            <a:ext cx="5217538" cy="1320800"/>
          </a:xfrm>
        </p:spPr>
        <p:txBody>
          <a:bodyPr>
            <a:normAutofit/>
          </a:bodyPr>
          <a:lstStyle/>
          <a:p>
            <a:r>
              <a:rPr lang="en-IN">
                <a:latin typeface="Times New Roman" panose="02020603050405020304" pitchFamily="18" charset="0"/>
                <a:cs typeface="Times New Roman" panose="02020603050405020304" pitchFamily="18" charset="0"/>
              </a:rPr>
              <a:t>User Interface </a:t>
            </a:r>
          </a:p>
        </p:txBody>
      </p:sp>
      <p:pic>
        <p:nvPicPr>
          <p:cNvPr id="4" name="Picture 2" descr="ibm-ui1.png">
            <a:extLst>
              <a:ext uri="{FF2B5EF4-FFF2-40B4-BE49-F238E27FC236}">
                <a16:creationId xmlns:a16="http://schemas.microsoft.com/office/drawing/2014/main" id="{CD788AF0-4584-4D03-8B15-A0D83451F4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77" r="43169" b="3"/>
          <a:stretch/>
        </p:blipFill>
        <p:spPr bwMode="auto">
          <a:xfrm>
            <a:off x="677333" y="609600"/>
            <a:ext cx="3145536" cy="1657807"/>
          </a:xfrm>
          <a:prstGeom prst="rect">
            <a:avLst/>
          </a:prstGeom>
          <a:noFill/>
          <a:extLst>
            <a:ext uri="{909E8E84-426E-40DD-AFC4-6F175D3DCCD1}">
              <a14:hiddenFill xmlns:a14="http://schemas.microsoft.com/office/drawing/2010/main">
                <a:solidFill>
                  <a:srgbClr val="FFFFFF"/>
                </a:solidFill>
              </a14:hiddenFill>
            </a:ext>
          </a:extLst>
        </p:spPr>
      </p:pic>
      <p:sp>
        <p:nvSpPr>
          <p:cNvPr id="11" name="Isosceles Triangle 8">
            <a:extLst>
              <a:ext uri="{FF2B5EF4-FFF2-40B4-BE49-F238E27FC236}">
                <a16:creationId xmlns:a16="http://schemas.microsoft.com/office/drawing/2014/main" id="{47037EC2-E7BE-462D-8EA7-37A9F4985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8" descr="ibm-ui2.png">
            <a:extLst>
              <a:ext uri="{FF2B5EF4-FFF2-40B4-BE49-F238E27FC236}">
                <a16:creationId xmlns:a16="http://schemas.microsoft.com/office/drawing/2014/main" id="{B522499A-15D8-4A2F-8C48-CEE5EB4772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73" r="29931" b="1"/>
          <a:stretch/>
        </p:blipFill>
        <p:spPr bwMode="auto">
          <a:xfrm>
            <a:off x="677333" y="2496008"/>
            <a:ext cx="3145536" cy="165780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4B4AC8A-0F44-4D06-81B9-B23EED88B95B}"/>
              </a:ext>
            </a:extLst>
          </p:cNvPr>
          <p:cNvSpPr>
            <a:spLocks noGrp="1"/>
          </p:cNvSpPr>
          <p:nvPr>
            <p:ph idx="1"/>
          </p:nvPr>
        </p:nvSpPr>
        <p:spPr>
          <a:xfrm>
            <a:off x="4062394" y="2160589"/>
            <a:ext cx="5211607" cy="3880773"/>
          </a:xfrm>
        </p:spPr>
        <p:txBody>
          <a:bodyPr>
            <a:normAutofit/>
          </a:bodyPr>
          <a:lstStyle/>
          <a:p>
            <a:r>
              <a:rPr lang="en-IN">
                <a:latin typeface="Times New Roman" panose="02020603050405020304" pitchFamily="18" charset="0"/>
                <a:cs typeface="Times New Roman" panose="02020603050405020304" pitchFamily="18" charset="0"/>
              </a:rPr>
              <a:t>Visual representation of data using Google Chart APIs.</a:t>
            </a:r>
          </a:p>
          <a:p>
            <a:r>
              <a:rPr lang="en-IN">
                <a:latin typeface="Times New Roman" panose="02020603050405020304" pitchFamily="18" charset="0"/>
                <a:cs typeface="Times New Roman" panose="02020603050405020304" pitchFamily="18" charset="0"/>
              </a:rPr>
              <a:t>Usage of glyphicons.</a:t>
            </a:r>
          </a:p>
          <a:p>
            <a:r>
              <a:rPr lang="en-IN">
                <a:latin typeface="Times New Roman" panose="02020603050405020304" pitchFamily="18" charset="0"/>
                <a:cs typeface="Times New Roman" panose="02020603050405020304" pitchFamily="18" charset="0"/>
              </a:rPr>
              <a:t>Usage of collapse class to show tips effectively.</a:t>
            </a:r>
          </a:p>
          <a:p>
            <a:r>
              <a:rPr lang="en-IN">
                <a:latin typeface="Times New Roman" panose="02020603050405020304" pitchFamily="18" charset="0"/>
                <a:cs typeface="Times New Roman" panose="02020603050405020304" pitchFamily="18" charset="0"/>
              </a:rPr>
              <a:t>Usage of Google Maps to show route for various places like temples, natural places, hotels.</a:t>
            </a:r>
            <a:endParaRPr lang="en-IN" dirty="0">
              <a:latin typeface="Times New Roman" panose="02020603050405020304" pitchFamily="18" charset="0"/>
              <a:cs typeface="Times New Roman" panose="02020603050405020304" pitchFamily="18" charset="0"/>
            </a:endParaRPr>
          </a:p>
        </p:txBody>
      </p:sp>
      <p:pic>
        <p:nvPicPr>
          <p:cNvPr id="6" name="Picture 2" descr="ibm-ui3.png">
            <a:extLst>
              <a:ext uri="{FF2B5EF4-FFF2-40B4-BE49-F238E27FC236}">
                <a16:creationId xmlns:a16="http://schemas.microsoft.com/office/drawing/2014/main" id="{9DA1AFE2-2B1F-4328-8234-586B8A1892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447" r="2926" b="1"/>
          <a:stretch/>
        </p:blipFill>
        <p:spPr bwMode="auto">
          <a:xfrm>
            <a:off x="677333" y="4383555"/>
            <a:ext cx="3145536" cy="165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26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445B-8A32-4703-9ECF-28C1DBC58B15}"/>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5E3FD857-84E9-4CE0-9BA9-5F09D10BC13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7560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9FE954-5433-4EEE-8826-B9AE38FDC4DB}"/>
              </a:ext>
            </a:extLst>
          </p:cNvPr>
          <p:cNvSpPr txBox="1">
            <a:spLocks/>
          </p:cNvSpPr>
          <p:nvPr/>
        </p:nvSpPr>
        <p:spPr>
          <a:xfrm>
            <a:off x="739775" y="494349"/>
            <a:ext cx="8596668" cy="494610"/>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8000" dirty="0">
                <a:latin typeface="Times New Roman" panose="02020603050405020304" pitchFamily="18" charset="0"/>
                <a:cs typeface="Times New Roman" panose="02020603050405020304" pitchFamily="18" charset="0"/>
              </a:rPr>
              <a:t>Team  History</a:t>
            </a:r>
          </a:p>
          <a:p>
            <a:endParaRPr lang="en-IN" sz="67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F241C87-E547-4B91-BA95-B54CDAC6C7C4}"/>
              </a:ext>
            </a:extLst>
          </p:cNvPr>
          <p:cNvGraphicFramePr>
            <a:graphicFrameLocks noGrp="1"/>
          </p:cNvGraphicFramePr>
          <p:nvPr>
            <p:extLst>
              <p:ext uri="{D42A27DB-BD31-4B8C-83A1-F6EECF244321}">
                <p14:modId xmlns:p14="http://schemas.microsoft.com/office/powerpoint/2010/main" val="2992612574"/>
              </p:ext>
            </p:extLst>
          </p:nvPr>
        </p:nvGraphicFramePr>
        <p:xfrm>
          <a:off x="616144" y="1143090"/>
          <a:ext cx="8596314" cy="1291645"/>
        </p:xfrm>
        <a:graphic>
          <a:graphicData uri="http://schemas.openxmlformats.org/drawingml/2006/table">
            <a:tbl>
              <a:tblPr firstRow="1" bandRow="1">
                <a:tableStyleId>{5C22544A-7EE6-4342-B048-85BDC9FD1C3A}</a:tableStyleId>
              </a:tblPr>
              <a:tblGrid>
                <a:gridCol w="4298157">
                  <a:extLst>
                    <a:ext uri="{9D8B030D-6E8A-4147-A177-3AD203B41FA5}">
                      <a16:colId xmlns:a16="http://schemas.microsoft.com/office/drawing/2014/main" val="378605220"/>
                    </a:ext>
                  </a:extLst>
                </a:gridCol>
                <a:gridCol w="4298157">
                  <a:extLst>
                    <a:ext uri="{9D8B030D-6E8A-4147-A177-3AD203B41FA5}">
                      <a16:colId xmlns:a16="http://schemas.microsoft.com/office/drawing/2014/main" val="564595712"/>
                    </a:ext>
                  </a:extLst>
                </a:gridCol>
              </a:tblGrid>
              <a:tr h="473820">
                <a:tc>
                  <a:txBody>
                    <a:bodyPr/>
                    <a:lstStyle/>
                    <a:p>
                      <a:r>
                        <a:rPr lang="en-IN" dirty="0"/>
                        <a:t>Winners </a:t>
                      </a:r>
                    </a:p>
                  </a:txBody>
                  <a:tcPr/>
                </a:tc>
                <a:tc>
                  <a:txBody>
                    <a:bodyPr/>
                    <a:lstStyle/>
                    <a:p>
                      <a:r>
                        <a:rPr lang="en-IN" dirty="0"/>
                        <a:t>Finalists</a:t>
                      </a:r>
                    </a:p>
                  </a:txBody>
                  <a:tcPr/>
                </a:tc>
                <a:extLst>
                  <a:ext uri="{0D108BD9-81ED-4DB2-BD59-A6C34878D82A}">
                    <a16:rowId xmlns:a16="http://schemas.microsoft.com/office/drawing/2014/main" val="1204433091"/>
                  </a:ext>
                </a:extLst>
              </a:tr>
              <a:tr h="817825">
                <a:tc>
                  <a:txBody>
                    <a:bodyPr/>
                    <a:lstStyle/>
                    <a:p>
                      <a:r>
                        <a:rPr lang="en-GB" sz="1800" b="0" i="0" kern="1200" dirty="0">
                          <a:solidFill>
                            <a:schemeClr val="dk1"/>
                          </a:solidFill>
                          <a:effectLst/>
                          <a:latin typeface="+mn-lt"/>
                          <a:ea typeface="+mn-ea"/>
                          <a:cs typeface="+mn-cs"/>
                        </a:rPr>
                        <a:t>Smart India Hackathon'18, Alexa Skill Challenge'18, Ideathon'18,Bot-a-thon'17</a:t>
                      </a:r>
                      <a:endParaRPr lang="en-IN" b="0" dirty="0"/>
                    </a:p>
                  </a:txBody>
                  <a:tcPr/>
                </a:tc>
                <a:tc>
                  <a:txBody>
                    <a:bodyPr/>
                    <a:lstStyle/>
                    <a:p>
                      <a:r>
                        <a:rPr lang="en-IN" sz="1800" b="0" i="0" kern="1200" dirty="0">
                          <a:solidFill>
                            <a:schemeClr val="dk1"/>
                          </a:solidFill>
                          <a:effectLst/>
                          <a:latin typeface="+mn-lt"/>
                          <a:ea typeface="+mn-ea"/>
                          <a:cs typeface="+mn-cs"/>
                        </a:rPr>
                        <a:t>Hack Bangalore'18,Accenture Digital Hackathon'17,IBM-IoT Hackathon'18</a:t>
                      </a:r>
                      <a:endParaRPr lang="en-IN" sz="1800" b="0" dirty="0"/>
                    </a:p>
                  </a:txBody>
                  <a:tcPr/>
                </a:tc>
                <a:extLst>
                  <a:ext uri="{0D108BD9-81ED-4DB2-BD59-A6C34878D82A}">
                    <a16:rowId xmlns:a16="http://schemas.microsoft.com/office/drawing/2014/main" val="3491996536"/>
                  </a:ext>
                </a:extLst>
              </a:tr>
            </a:tbl>
          </a:graphicData>
        </a:graphic>
      </p:graphicFrame>
      <p:sp>
        <p:nvSpPr>
          <p:cNvPr id="7" name="Content Placeholder 6">
            <a:extLst>
              <a:ext uri="{FF2B5EF4-FFF2-40B4-BE49-F238E27FC236}">
                <a16:creationId xmlns:a16="http://schemas.microsoft.com/office/drawing/2014/main" id="{F1A83721-6ECB-46FC-A77F-ED23BECCCDEF}"/>
              </a:ext>
            </a:extLst>
          </p:cNvPr>
          <p:cNvSpPr>
            <a:spLocks noGrp="1"/>
          </p:cNvSpPr>
          <p:nvPr>
            <p:ph idx="1"/>
          </p:nvPr>
        </p:nvSpPr>
        <p:spPr>
          <a:xfrm>
            <a:off x="491804" y="304801"/>
            <a:ext cx="8596668" cy="407032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3586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7300-17D2-471C-A437-9E1F8F5CA86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DDB5C5C-DFEF-4E62-A111-7B976218372C}"/>
              </a:ext>
            </a:extLst>
          </p:cNvPr>
          <p:cNvSpPr>
            <a:spLocks noGrp="1"/>
          </p:cNvSpPr>
          <p:nvPr>
            <p:ph idx="1"/>
          </p:nvPr>
        </p:nvSpPr>
        <p:spPr>
          <a:xfrm>
            <a:off x="677334" y="1488613"/>
            <a:ext cx="8596668" cy="3880773"/>
          </a:xfrm>
        </p:spPr>
        <p:txBody>
          <a:bodyPr/>
          <a:lstStyle/>
          <a:p>
            <a:r>
              <a:rPr lang="en-GB" dirty="0"/>
              <a:t>Help me with my Mood with Social-media Health Analysis and Display Engine (SHADE) is a software solution which tries to analyse your current emotions based on the content that you share on different social media websites. With advances in technology, it has now become easy to detect the emotions user is going though by using NLP on the text shared which when combined with visual recognition on the images gives a concrete solution to take calm down measures before hand he/she chooses any drastic actions.</a:t>
            </a:r>
            <a:endParaRPr lang="en-IN" dirty="0"/>
          </a:p>
        </p:txBody>
      </p:sp>
    </p:spTree>
    <p:extLst>
      <p:ext uri="{BB962C8B-B14F-4D97-AF65-F5344CB8AC3E}">
        <p14:creationId xmlns:p14="http://schemas.microsoft.com/office/powerpoint/2010/main" val="422774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6370-D1FD-418A-9EB9-7EC13401D0A1}"/>
              </a:ext>
            </a:extLst>
          </p:cNvPr>
          <p:cNvSpPr>
            <a:spLocks noGrp="1"/>
          </p:cNvSpPr>
          <p:nvPr>
            <p:ph type="title"/>
          </p:nvPr>
        </p:nvSpPr>
        <p:spPr>
          <a:xfrm>
            <a:off x="677334" y="609600"/>
            <a:ext cx="8596668" cy="675861"/>
          </a:xfrm>
        </p:spPr>
        <p:txBody>
          <a:bodyPr/>
          <a:lstStyle/>
          <a:p>
            <a:r>
              <a:rPr lang="en-IN" dirty="0"/>
              <a:t>Key Value Proposition</a:t>
            </a:r>
          </a:p>
        </p:txBody>
      </p:sp>
      <p:sp>
        <p:nvSpPr>
          <p:cNvPr id="3" name="Content Placeholder 2">
            <a:extLst>
              <a:ext uri="{FF2B5EF4-FFF2-40B4-BE49-F238E27FC236}">
                <a16:creationId xmlns:a16="http://schemas.microsoft.com/office/drawing/2014/main" id="{D0A94C6C-75DA-4147-8BE5-CF50D5AE22A5}"/>
              </a:ext>
            </a:extLst>
          </p:cNvPr>
          <p:cNvSpPr>
            <a:spLocks noGrp="1"/>
          </p:cNvSpPr>
          <p:nvPr>
            <p:ph idx="1"/>
          </p:nvPr>
        </p:nvSpPr>
        <p:spPr>
          <a:xfrm>
            <a:off x="677334" y="1285461"/>
            <a:ext cx="8596668" cy="4755901"/>
          </a:xfrm>
        </p:spPr>
        <p:txBody>
          <a:bodyPr>
            <a:normAutofit fontScale="85000" lnSpcReduction="10000"/>
          </a:bodyPr>
          <a:lstStyle/>
          <a:p>
            <a:pPr marL="0" indent="0">
              <a:buNone/>
            </a:pPr>
            <a:endParaRPr lang="en-GB" b="1" dirty="0"/>
          </a:p>
          <a:p>
            <a:r>
              <a:rPr lang="en-GB" dirty="0"/>
              <a:t>Data is fetched not only from Twitter but also from Medium.com and Instagram</a:t>
            </a:r>
          </a:p>
          <a:p>
            <a:r>
              <a:rPr lang="en-GB" dirty="0"/>
              <a:t>Emotion detection is applied on photos shared on Instagram and twitter apart from text</a:t>
            </a:r>
          </a:p>
          <a:p>
            <a:r>
              <a:rPr lang="en-GB" dirty="0"/>
              <a:t>Derive personality insights apart from emotion</a:t>
            </a:r>
          </a:p>
          <a:p>
            <a:r>
              <a:rPr lang="en-GB" dirty="0"/>
              <a:t>Graphical representation of data using Google Charts (Bar Graph, Donut Pie-chart, 3D chart etc)</a:t>
            </a:r>
          </a:p>
          <a:p>
            <a:r>
              <a:rPr lang="en-GB" dirty="0"/>
              <a:t>Recommendation engine for providing tips based upon emotion detected</a:t>
            </a:r>
          </a:p>
          <a:p>
            <a:r>
              <a:rPr lang="en-GB" dirty="0"/>
              <a:t>Use of AWS Translate to translate all tweets to English so that other AWS services can use it effectively.</a:t>
            </a:r>
          </a:p>
          <a:p>
            <a:r>
              <a:rPr lang="en-GB" dirty="0"/>
              <a:t>Based on emotion detected, various yoga positions have been displayed</a:t>
            </a:r>
          </a:p>
          <a:p>
            <a:r>
              <a:rPr lang="en-GB" dirty="0"/>
              <a:t>If user is sad or feeling disgusted, it is very dangerous to leave him alone. So we have shown nearby worship places, restaurants and natural places using Google Nearby APIs so that he will come out of room and explore places and will not be alone in public places.</a:t>
            </a:r>
          </a:p>
          <a:p>
            <a:r>
              <a:rPr lang="en-GB" dirty="0"/>
              <a:t>To show the various places like restaurants, worship places and natural places, application uses the current location of the user.</a:t>
            </a:r>
          </a:p>
          <a:p>
            <a:endParaRPr lang="en-IN" dirty="0"/>
          </a:p>
        </p:txBody>
      </p:sp>
    </p:spTree>
    <p:extLst>
      <p:ext uri="{BB962C8B-B14F-4D97-AF65-F5344CB8AC3E}">
        <p14:creationId xmlns:p14="http://schemas.microsoft.com/office/powerpoint/2010/main" val="135471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D748-6FDC-4148-B41F-5B1E17C089F3}"/>
              </a:ext>
            </a:extLst>
          </p:cNvPr>
          <p:cNvSpPr>
            <a:spLocks noGrp="1"/>
          </p:cNvSpPr>
          <p:nvPr>
            <p:ph type="title"/>
          </p:nvPr>
        </p:nvSpPr>
        <p:spPr>
          <a:xfrm>
            <a:off x="677334" y="132521"/>
            <a:ext cx="8596668" cy="556591"/>
          </a:xfrm>
        </p:spPr>
        <p:txBody>
          <a:bodyPr>
            <a:normAutofit fontScale="90000"/>
          </a:bodyPr>
          <a:lstStyle/>
          <a:p>
            <a:r>
              <a:rPr lang="en-IN" dirty="0"/>
              <a:t>Technology Stack</a:t>
            </a:r>
          </a:p>
        </p:txBody>
      </p:sp>
      <p:sp>
        <p:nvSpPr>
          <p:cNvPr id="4" name="Rectangle 3">
            <a:extLst>
              <a:ext uri="{FF2B5EF4-FFF2-40B4-BE49-F238E27FC236}">
                <a16:creationId xmlns:a16="http://schemas.microsoft.com/office/drawing/2014/main" id="{BAE9C89F-A218-4E7E-8F99-30A1CCA1527F}"/>
              </a:ext>
            </a:extLst>
          </p:cNvPr>
          <p:cNvSpPr/>
          <p:nvPr/>
        </p:nvSpPr>
        <p:spPr>
          <a:xfrm>
            <a:off x="238539" y="1624838"/>
            <a:ext cx="2478156" cy="15888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a:p>
            <a:pPr marL="285750" indent="-285750">
              <a:buFont typeface="Arial" panose="020B0604020202020204" pitchFamily="34" charset="0"/>
              <a:buChar char="•"/>
            </a:pPr>
            <a:r>
              <a:rPr lang="en-IN" dirty="0"/>
              <a:t> AWS Cloud</a:t>
            </a:r>
          </a:p>
          <a:p>
            <a:pPr marL="285750" indent="-285750">
              <a:buFont typeface="Arial" panose="020B0604020202020204" pitchFamily="34" charset="0"/>
              <a:buChar char="•"/>
            </a:pPr>
            <a:r>
              <a:rPr lang="en-IN" dirty="0"/>
              <a:t>Heroku Cloud</a:t>
            </a:r>
          </a:p>
          <a:p>
            <a:pPr marL="285750" indent="-285750">
              <a:buFont typeface="Arial" panose="020B0604020202020204" pitchFamily="34" charset="0"/>
              <a:buChar char="•"/>
            </a:pPr>
            <a:r>
              <a:rPr lang="en-IN" dirty="0"/>
              <a:t>Type – REST Servers</a:t>
            </a:r>
          </a:p>
          <a:p>
            <a:pPr algn="ctr"/>
            <a:endParaRPr lang="en-IN" dirty="0"/>
          </a:p>
        </p:txBody>
      </p:sp>
      <p:sp>
        <p:nvSpPr>
          <p:cNvPr id="8" name="Rectangle 7">
            <a:extLst>
              <a:ext uri="{FF2B5EF4-FFF2-40B4-BE49-F238E27FC236}">
                <a16:creationId xmlns:a16="http://schemas.microsoft.com/office/drawing/2014/main" id="{BFC88FFD-575A-4E51-B68E-998E405593F2}"/>
              </a:ext>
            </a:extLst>
          </p:cNvPr>
          <p:cNvSpPr/>
          <p:nvPr/>
        </p:nvSpPr>
        <p:spPr>
          <a:xfrm>
            <a:off x="238539" y="1497496"/>
            <a:ext cx="2478156"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 Configurations</a:t>
            </a:r>
          </a:p>
        </p:txBody>
      </p:sp>
      <p:sp>
        <p:nvSpPr>
          <p:cNvPr id="9" name="Rectangle 8">
            <a:extLst>
              <a:ext uri="{FF2B5EF4-FFF2-40B4-BE49-F238E27FC236}">
                <a16:creationId xmlns:a16="http://schemas.microsoft.com/office/drawing/2014/main" id="{B787BD82-39EC-4C04-9FB9-ECEE7FBC1DD1}"/>
              </a:ext>
            </a:extLst>
          </p:cNvPr>
          <p:cNvSpPr/>
          <p:nvPr/>
        </p:nvSpPr>
        <p:spPr>
          <a:xfrm>
            <a:off x="6685269" y="1905417"/>
            <a:ext cx="2909303" cy="1308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marL="285750" indent="-285750">
              <a:buFont typeface="Arial" panose="020B0604020202020204" pitchFamily="34" charset="0"/>
              <a:buChar char="•"/>
            </a:pPr>
            <a:r>
              <a:rPr lang="en-IN" dirty="0"/>
              <a:t>TF-IDF Model</a:t>
            </a:r>
          </a:p>
          <a:p>
            <a:pPr marL="285750" indent="-285750">
              <a:buFont typeface="Arial" panose="020B0604020202020204" pitchFamily="34" charset="0"/>
              <a:buChar char="•"/>
            </a:pPr>
            <a:r>
              <a:rPr lang="en-IN" dirty="0"/>
              <a:t>LDA Model</a:t>
            </a:r>
          </a:p>
          <a:p>
            <a:pPr marL="285750" indent="-285750">
              <a:buFont typeface="Arial" panose="020B0604020202020204" pitchFamily="34" charset="0"/>
              <a:buChar char="•"/>
            </a:pPr>
            <a:r>
              <a:rPr lang="en-IN" dirty="0"/>
              <a:t>Algorithmia’s Emotion Detection Model</a:t>
            </a:r>
          </a:p>
          <a:p>
            <a:pPr algn="ctr"/>
            <a:endParaRPr lang="en-IN" dirty="0"/>
          </a:p>
        </p:txBody>
      </p:sp>
      <p:sp>
        <p:nvSpPr>
          <p:cNvPr id="10" name="Rectangle 9">
            <a:extLst>
              <a:ext uri="{FF2B5EF4-FFF2-40B4-BE49-F238E27FC236}">
                <a16:creationId xmlns:a16="http://schemas.microsoft.com/office/drawing/2014/main" id="{60CC27E0-0A96-438B-B452-81ED4789192C}"/>
              </a:ext>
            </a:extLst>
          </p:cNvPr>
          <p:cNvSpPr/>
          <p:nvPr/>
        </p:nvSpPr>
        <p:spPr>
          <a:xfrm>
            <a:off x="6672468" y="1493767"/>
            <a:ext cx="2922105"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Machine Learning Models</a:t>
            </a:r>
          </a:p>
        </p:txBody>
      </p:sp>
      <p:sp>
        <p:nvSpPr>
          <p:cNvPr id="11" name="Rectangle 10">
            <a:extLst>
              <a:ext uri="{FF2B5EF4-FFF2-40B4-BE49-F238E27FC236}">
                <a16:creationId xmlns:a16="http://schemas.microsoft.com/office/drawing/2014/main" id="{CD9F6299-7BD7-43F4-9BA1-EBA2F4D29C4A}"/>
              </a:ext>
            </a:extLst>
          </p:cNvPr>
          <p:cNvSpPr/>
          <p:nvPr/>
        </p:nvSpPr>
        <p:spPr>
          <a:xfrm>
            <a:off x="3147392" y="1679297"/>
            <a:ext cx="3094380" cy="15343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a:p>
            <a:pPr algn="ctr"/>
            <a:endParaRPr lang="en-IN" dirty="0"/>
          </a:p>
          <a:p>
            <a:pPr algn="ctr"/>
            <a:endParaRPr lang="en-IN" dirty="0"/>
          </a:p>
        </p:txBody>
      </p:sp>
      <p:sp>
        <p:nvSpPr>
          <p:cNvPr id="12" name="Rectangle 11">
            <a:extLst>
              <a:ext uri="{FF2B5EF4-FFF2-40B4-BE49-F238E27FC236}">
                <a16:creationId xmlns:a16="http://schemas.microsoft.com/office/drawing/2014/main" id="{808B0325-4FEF-400B-92F4-5BAA60E6CCD6}"/>
              </a:ext>
            </a:extLst>
          </p:cNvPr>
          <p:cNvSpPr/>
          <p:nvPr/>
        </p:nvSpPr>
        <p:spPr>
          <a:xfrm>
            <a:off x="3147393" y="1477618"/>
            <a:ext cx="3094379"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Programming Languages</a:t>
            </a:r>
          </a:p>
        </p:txBody>
      </p:sp>
      <p:pic>
        <p:nvPicPr>
          <p:cNvPr id="15" name="Picture 14">
            <a:extLst>
              <a:ext uri="{FF2B5EF4-FFF2-40B4-BE49-F238E27FC236}">
                <a16:creationId xmlns:a16="http://schemas.microsoft.com/office/drawing/2014/main" id="{FDF67611-4F86-4F2D-83FB-AB9881FA8E9C}"/>
              </a:ext>
            </a:extLst>
          </p:cNvPr>
          <p:cNvPicPr>
            <a:picLocks noChangeAspect="1"/>
          </p:cNvPicPr>
          <p:nvPr/>
        </p:nvPicPr>
        <p:blipFill>
          <a:blip r:embed="rId2"/>
          <a:stretch>
            <a:fillRect/>
          </a:stretch>
        </p:blipFill>
        <p:spPr>
          <a:xfrm>
            <a:off x="3197086" y="2023030"/>
            <a:ext cx="1497496" cy="1103245"/>
          </a:xfrm>
          <a:prstGeom prst="rect">
            <a:avLst/>
          </a:prstGeom>
        </p:spPr>
      </p:pic>
      <p:pic>
        <p:nvPicPr>
          <p:cNvPr id="19" name="Content Placeholder 18">
            <a:extLst>
              <a:ext uri="{FF2B5EF4-FFF2-40B4-BE49-F238E27FC236}">
                <a16:creationId xmlns:a16="http://schemas.microsoft.com/office/drawing/2014/main" id="{5A6ACC0C-68A2-4EE5-8565-BFDA45E857D8}"/>
              </a:ext>
            </a:extLst>
          </p:cNvPr>
          <p:cNvPicPr>
            <a:picLocks noGrp="1" noChangeAspect="1"/>
          </p:cNvPicPr>
          <p:nvPr>
            <p:ph idx="1"/>
          </p:nvPr>
        </p:nvPicPr>
        <p:blipFill>
          <a:blip r:embed="rId3"/>
          <a:stretch>
            <a:fillRect/>
          </a:stretch>
        </p:blipFill>
        <p:spPr>
          <a:xfrm>
            <a:off x="5138080" y="2116618"/>
            <a:ext cx="742950" cy="752475"/>
          </a:xfrm>
          <a:prstGeom prst="rect">
            <a:avLst/>
          </a:prstGeom>
        </p:spPr>
      </p:pic>
      <p:sp>
        <p:nvSpPr>
          <p:cNvPr id="21" name="Rectangle 20">
            <a:extLst>
              <a:ext uri="{FF2B5EF4-FFF2-40B4-BE49-F238E27FC236}">
                <a16:creationId xmlns:a16="http://schemas.microsoft.com/office/drawing/2014/main" id="{EB261F5C-AE36-4ACF-BDB9-EA85BC39AA3C}"/>
              </a:ext>
            </a:extLst>
          </p:cNvPr>
          <p:cNvSpPr/>
          <p:nvPr/>
        </p:nvSpPr>
        <p:spPr>
          <a:xfrm>
            <a:off x="238539" y="3697357"/>
            <a:ext cx="9356033" cy="3028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917F3EE0-4334-4FD2-BE25-3558FA8BE34A}"/>
              </a:ext>
            </a:extLst>
          </p:cNvPr>
          <p:cNvSpPr/>
          <p:nvPr/>
        </p:nvSpPr>
        <p:spPr>
          <a:xfrm>
            <a:off x="238539" y="3677479"/>
            <a:ext cx="9356033" cy="526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Third Party APIs </a:t>
            </a:r>
          </a:p>
        </p:txBody>
      </p:sp>
      <p:pic>
        <p:nvPicPr>
          <p:cNvPr id="23" name="Picture 22">
            <a:extLst>
              <a:ext uri="{FF2B5EF4-FFF2-40B4-BE49-F238E27FC236}">
                <a16:creationId xmlns:a16="http://schemas.microsoft.com/office/drawing/2014/main" id="{92F17DDC-05F0-440C-BE40-5264F1379F30}"/>
              </a:ext>
            </a:extLst>
          </p:cNvPr>
          <p:cNvPicPr>
            <a:picLocks noChangeAspect="1"/>
          </p:cNvPicPr>
          <p:nvPr/>
        </p:nvPicPr>
        <p:blipFill>
          <a:blip r:embed="rId4"/>
          <a:stretch>
            <a:fillRect/>
          </a:stretch>
        </p:blipFill>
        <p:spPr>
          <a:xfrm>
            <a:off x="481426" y="4303229"/>
            <a:ext cx="804035" cy="672963"/>
          </a:xfrm>
          <a:prstGeom prst="rect">
            <a:avLst/>
          </a:prstGeom>
        </p:spPr>
      </p:pic>
      <p:pic>
        <p:nvPicPr>
          <p:cNvPr id="24" name="Picture 23">
            <a:extLst>
              <a:ext uri="{FF2B5EF4-FFF2-40B4-BE49-F238E27FC236}">
                <a16:creationId xmlns:a16="http://schemas.microsoft.com/office/drawing/2014/main" id="{0C8BE0F7-C7B9-4AC8-8A85-D2116FCD025A}"/>
              </a:ext>
            </a:extLst>
          </p:cNvPr>
          <p:cNvPicPr>
            <a:picLocks noChangeAspect="1"/>
          </p:cNvPicPr>
          <p:nvPr/>
        </p:nvPicPr>
        <p:blipFill>
          <a:blip r:embed="rId5"/>
          <a:stretch>
            <a:fillRect/>
          </a:stretch>
        </p:blipFill>
        <p:spPr>
          <a:xfrm>
            <a:off x="481426" y="5173527"/>
            <a:ext cx="804035" cy="672963"/>
          </a:xfrm>
          <a:prstGeom prst="rect">
            <a:avLst/>
          </a:prstGeom>
        </p:spPr>
      </p:pic>
      <p:pic>
        <p:nvPicPr>
          <p:cNvPr id="25" name="Picture 24">
            <a:extLst>
              <a:ext uri="{FF2B5EF4-FFF2-40B4-BE49-F238E27FC236}">
                <a16:creationId xmlns:a16="http://schemas.microsoft.com/office/drawing/2014/main" id="{366DAF8A-A046-45CB-B84E-C2D9F89E5E28}"/>
              </a:ext>
            </a:extLst>
          </p:cNvPr>
          <p:cNvPicPr>
            <a:picLocks noChangeAspect="1"/>
          </p:cNvPicPr>
          <p:nvPr/>
        </p:nvPicPr>
        <p:blipFill>
          <a:blip r:embed="rId6"/>
          <a:stretch>
            <a:fillRect/>
          </a:stretch>
        </p:blipFill>
        <p:spPr>
          <a:xfrm>
            <a:off x="1285461" y="5166489"/>
            <a:ext cx="689905" cy="680001"/>
          </a:xfrm>
          <a:prstGeom prst="rect">
            <a:avLst/>
          </a:prstGeom>
        </p:spPr>
      </p:pic>
      <p:pic>
        <p:nvPicPr>
          <p:cNvPr id="26" name="Picture 25">
            <a:extLst>
              <a:ext uri="{FF2B5EF4-FFF2-40B4-BE49-F238E27FC236}">
                <a16:creationId xmlns:a16="http://schemas.microsoft.com/office/drawing/2014/main" id="{09E41841-608C-4AF0-A4D8-453F100BE8B6}"/>
              </a:ext>
            </a:extLst>
          </p:cNvPr>
          <p:cNvPicPr>
            <a:picLocks noChangeAspect="1"/>
          </p:cNvPicPr>
          <p:nvPr/>
        </p:nvPicPr>
        <p:blipFill>
          <a:blip r:embed="rId7"/>
          <a:stretch>
            <a:fillRect/>
          </a:stretch>
        </p:blipFill>
        <p:spPr>
          <a:xfrm>
            <a:off x="1423369" y="4303229"/>
            <a:ext cx="598833" cy="651847"/>
          </a:xfrm>
          <a:prstGeom prst="rect">
            <a:avLst/>
          </a:prstGeom>
        </p:spPr>
      </p:pic>
      <p:pic>
        <p:nvPicPr>
          <p:cNvPr id="27" name="Picture 26">
            <a:extLst>
              <a:ext uri="{FF2B5EF4-FFF2-40B4-BE49-F238E27FC236}">
                <a16:creationId xmlns:a16="http://schemas.microsoft.com/office/drawing/2014/main" id="{0DE8EB0F-0823-4537-AD93-12282228BDEE}"/>
              </a:ext>
            </a:extLst>
          </p:cNvPr>
          <p:cNvPicPr>
            <a:picLocks noChangeAspect="1"/>
          </p:cNvPicPr>
          <p:nvPr/>
        </p:nvPicPr>
        <p:blipFill>
          <a:blip r:embed="rId8"/>
          <a:stretch>
            <a:fillRect/>
          </a:stretch>
        </p:blipFill>
        <p:spPr>
          <a:xfrm>
            <a:off x="481426" y="5946499"/>
            <a:ext cx="689906" cy="672963"/>
          </a:xfrm>
          <a:prstGeom prst="rect">
            <a:avLst/>
          </a:prstGeom>
        </p:spPr>
      </p:pic>
      <p:pic>
        <p:nvPicPr>
          <p:cNvPr id="28" name="Picture 27">
            <a:extLst>
              <a:ext uri="{FF2B5EF4-FFF2-40B4-BE49-F238E27FC236}">
                <a16:creationId xmlns:a16="http://schemas.microsoft.com/office/drawing/2014/main" id="{05484E2F-B4AD-4508-8F7F-B8024942FF24}"/>
              </a:ext>
            </a:extLst>
          </p:cNvPr>
          <p:cNvPicPr>
            <a:picLocks noChangeAspect="1"/>
          </p:cNvPicPr>
          <p:nvPr/>
        </p:nvPicPr>
        <p:blipFill>
          <a:blip r:embed="rId7"/>
          <a:stretch>
            <a:fillRect/>
          </a:stretch>
        </p:blipFill>
        <p:spPr>
          <a:xfrm>
            <a:off x="1285461" y="6036787"/>
            <a:ext cx="598833" cy="651847"/>
          </a:xfrm>
          <a:prstGeom prst="rect">
            <a:avLst/>
          </a:prstGeom>
        </p:spPr>
      </p:pic>
      <p:cxnSp>
        <p:nvCxnSpPr>
          <p:cNvPr id="30" name="Straight Connector 29">
            <a:extLst>
              <a:ext uri="{FF2B5EF4-FFF2-40B4-BE49-F238E27FC236}">
                <a16:creationId xmlns:a16="http://schemas.microsoft.com/office/drawing/2014/main" id="{0DFE1355-F57F-450D-AE4D-96376D6E0B81}"/>
              </a:ext>
            </a:extLst>
          </p:cNvPr>
          <p:cNvCxnSpPr/>
          <p:nvPr/>
        </p:nvCxnSpPr>
        <p:spPr>
          <a:xfrm>
            <a:off x="2279374" y="4203837"/>
            <a:ext cx="0" cy="2521642"/>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1A61838-D7DC-43C9-9827-CDAF70E5210E}"/>
              </a:ext>
            </a:extLst>
          </p:cNvPr>
          <p:cNvPicPr>
            <a:picLocks noChangeAspect="1"/>
          </p:cNvPicPr>
          <p:nvPr/>
        </p:nvPicPr>
        <p:blipFill>
          <a:blip r:embed="rId9"/>
          <a:stretch>
            <a:fillRect/>
          </a:stretch>
        </p:blipFill>
        <p:spPr>
          <a:xfrm>
            <a:off x="2583382" y="4317107"/>
            <a:ext cx="1685305" cy="526358"/>
          </a:xfrm>
          <a:prstGeom prst="rect">
            <a:avLst/>
          </a:prstGeom>
        </p:spPr>
      </p:pic>
      <p:pic>
        <p:nvPicPr>
          <p:cNvPr id="32" name="Picture 31">
            <a:extLst>
              <a:ext uri="{FF2B5EF4-FFF2-40B4-BE49-F238E27FC236}">
                <a16:creationId xmlns:a16="http://schemas.microsoft.com/office/drawing/2014/main" id="{31E7CD13-B9F2-47F3-82D0-A05BA443EC93}"/>
              </a:ext>
            </a:extLst>
          </p:cNvPr>
          <p:cNvPicPr>
            <a:picLocks noChangeAspect="1"/>
          </p:cNvPicPr>
          <p:nvPr/>
        </p:nvPicPr>
        <p:blipFill>
          <a:blip r:embed="rId10"/>
          <a:stretch>
            <a:fillRect/>
          </a:stretch>
        </p:blipFill>
        <p:spPr>
          <a:xfrm>
            <a:off x="2573068" y="4976192"/>
            <a:ext cx="1695626" cy="669234"/>
          </a:xfrm>
          <a:prstGeom prst="rect">
            <a:avLst/>
          </a:prstGeom>
        </p:spPr>
      </p:pic>
      <p:pic>
        <p:nvPicPr>
          <p:cNvPr id="33" name="Picture 32">
            <a:extLst>
              <a:ext uri="{FF2B5EF4-FFF2-40B4-BE49-F238E27FC236}">
                <a16:creationId xmlns:a16="http://schemas.microsoft.com/office/drawing/2014/main" id="{7E25C5C3-E8F2-4FC6-AA1F-E898B2A5AF91}"/>
              </a:ext>
            </a:extLst>
          </p:cNvPr>
          <p:cNvPicPr>
            <a:picLocks noChangeAspect="1"/>
          </p:cNvPicPr>
          <p:nvPr/>
        </p:nvPicPr>
        <p:blipFill>
          <a:blip r:embed="rId11"/>
          <a:stretch>
            <a:fillRect/>
          </a:stretch>
        </p:blipFill>
        <p:spPr>
          <a:xfrm>
            <a:off x="2570924" y="5846490"/>
            <a:ext cx="1697774" cy="772972"/>
          </a:xfrm>
          <a:prstGeom prst="rect">
            <a:avLst/>
          </a:prstGeom>
        </p:spPr>
      </p:pic>
      <p:cxnSp>
        <p:nvCxnSpPr>
          <p:cNvPr id="35" name="Straight Connector 34">
            <a:extLst>
              <a:ext uri="{FF2B5EF4-FFF2-40B4-BE49-F238E27FC236}">
                <a16:creationId xmlns:a16="http://schemas.microsoft.com/office/drawing/2014/main" id="{B153A9D6-D723-445F-8576-A02CD6716EF6}"/>
              </a:ext>
            </a:extLst>
          </p:cNvPr>
          <p:cNvCxnSpPr/>
          <p:nvPr/>
        </p:nvCxnSpPr>
        <p:spPr>
          <a:xfrm>
            <a:off x="4694582" y="4203837"/>
            <a:ext cx="0" cy="2521642"/>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F89219F-3178-492C-A06B-FB6B3645115C}"/>
              </a:ext>
            </a:extLst>
          </p:cNvPr>
          <p:cNvSpPr/>
          <p:nvPr/>
        </p:nvSpPr>
        <p:spPr>
          <a:xfrm>
            <a:off x="4828599" y="6111329"/>
            <a:ext cx="2122280" cy="600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Tone Analyser</a:t>
            </a:r>
          </a:p>
        </p:txBody>
      </p:sp>
      <p:sp>
        <p:nvSpPr>
          <p:cNvPr id="41" name="Oval 40">
            <a:extLst>
              <a:ext uri="{FF2B5EF4-FFF2-40B4-BE49-F238E27FC236}">
                <a16:creationId xmlns:a16="http://schemas.microsoft.com/office/drawing/2014/main" id="{93A9FC55-5EBC-4878-8A33-BEE0BCF7E243}"/>
              </a:ext>
            </a:extLst>
          </p:cNvPr>
          <p:cNvSpPr/>
          <p:nvPr/>
        </p:nvSpPr>
        <p:spPr>
          <a:xfrm>
            <a:off x="5976850" y="5621820"/>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Personality Insights</a:t>
            </a:r>
          </a:p>
        </p:txBody>
      </p:sp>
      <p:sp>
        <p:nvSpPr>
          <p:cNvPr id="42" name="Oval 41">
            <a:extLst>
              <a:ext uri="{FF2B5EF4-FFF2-40B4-BE49-F238E27FC236}">
                <a16:creationId xmlns:a16="http://schemas.microsoft.com/office/drawing/2014/main" id="{81CD1EE9-B6F6-4F20-800F-E514D4F916CD}"/>
              </a:ext>
            </a:extLst>
          </p:cNvPr>
          <p:cNvSpPr/>
          <p:nvPr/>
        </p:nvSpPr>
        <p:spPr>
          <a:xfrm>
            <a:off x="7368211" y="6062260"/>
            <a:ext cx="2170151" cy="600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Custom Models</a:t>
            </a:r>
          </a:p>
        </p:txBody>
      </p:sp>
      <p:cxnSp>
        <p:nvCxnSpPr>
          <p:cNvPr id="16" name="Straight Connector 15">
            <a:extLst>
              <a:ext uri="{FF2B5EF4-FFF2-40B4-BE49-F238E27FC236}">
                <a16:creationId xmlns:a16="http://schemas.microsoft.com/office/drawing/2014/main" id="{F7EEBF6A-C9DD-40F4-A5A8-1E1A004F00EF}"/>
              </a:ext>
            </a:extLst>
          </p:cNvPr>
          <p:cNvCxnSpPr>
            <a:cxnSpLocks/>
          </p:cNvCxnSpPr>
          <p:nvPr/>
        </p:nvCxnSpPr>
        <p:spPr>
          <a:xfrm>
            <a:off x="4694582" y="5464658"/>
            <a:ext cx="489999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52A934F4-FAEB-445F-AB8C-EA8654F773CC}"/>
              </a:ext>
            </a:extLst>
          </p:cNvPr>
          <p:cNvSpPr/>
          <p:nvPr/>
        </p:nvSpPr>
        <p:spPr>
          <a:xfrm>
            <a:off x="7355981" y="4820485"/>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Rekognition</a:t>
            </a:r>
          </a:p>
        </p:txBody>
      </p:sp>
      <p:sp>
        <p:nvSpPr>
          <p:cNvPr id="45" name="Oval 44">
            <a:extLst>
              <a:ext uri="{FF2B5EF4-FFF2-40B4-BE49-F238E27FC236}">
                <a16:creationId xmlns:a16="http://schemas.microsoft.com/office/drawing/2014/main" id="{B9685D09-4603-491D-91C0-000BADFBBC6A}"/>
              </a:ext>
            </a:extLst>
          </p:cNvPr>
          <p:cNvSpPr/>
          <p:nvPr/>
        </p:nvSpPr>
        <p:spPr>
          <a:xfrm>
            <a:off x="4731808" y="4784451"/>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Polly</a:t>
            </a:r>
          </a:p>
        </p:txBody>
      </p:sp>
      <p:sp>
        <p:nvSpPr>
          <p:cNvPr id="47" name="Oval 46">
            <a:extLst>
              <a:ext uri="{FF2B5EF4-FFF2-40B4-BE49-F238E27FC236}">
                <a16:creationId xmlns:a16="http://schemas.microsoft.com/office/drawing/2014/main" id="{DE67C43F-D0EB-4064-A732-4421826F3100}"/>
              </a:ext>
            </a:extLst>
          </p:cNvPr>
          <p:cNvSpPr/>
          <p:nvPr/>
        </p:nvSpPr>
        <p:spPr>
          <a:xfrm>
            <a:off x="7355981" y="4247111"/>
            <a:ext cx="2179636" cy="526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Comprehend</a:t>
            </a:r>
          </a:p>
        </p:txBody>
      </p:sp>
      <p:sp>
        <p:nvSpPr>
          <p:cNvPr id="49" name="Oval 48">
            <a:extLst>
              <a:ext uri="{FF2B5EF4-FFF2-40B4-BE49-F238E27FC236}">
                <a16:creationId xmlns:a16="http://schemas.microsoft.com/office/drawing/2014/main" id="{5F4025CE-04F9-48B5-BFFB-6BFFEB006CC5}"/>
              </a:ext>
            </a:extLst>
          </p:cNvPr>
          <p:cNvSpPr/>
          <p:nvPr/>
        </p:nvSpPr>
        <p:spPr>
          <a:xfrm>
            <a:off x="4750386" y="4247111"/>
            <a:ext cx="2179636" cy="483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 Translate</a:t>
            </a:r>
          </a:p>
        </p:txBody>
      </p:sp>
    </p:spTree>
    <p:extLst>
      <p:ext uri="{BB962C8B-B14F-4D97-AF65-F5344CB8AC3E}">
        <p14:creationId xmlns:p14="http://schemas.microsoft.com/office/powerpoint/2010/main" val="354907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51F5-8E91-42BF-B0ED-10E513304677}"/>
              </a:ext>
            </a:extLst>
          </p:cNvPr>
          <p:cNvSpPr>
            <a:spLocks noGrp="1"/>
          </p:cNvSpPr>
          <p:nvPr>
            <p:ph type="title"/>
          </p:nvPr>
        </p:nvSpPr>
        <p:spPr>
          <a:xfrm>
            <a:off x="677334" y="172278"/>
            <a:ext cx="8596668" cy="530087"/>
          </a:xfrm>
        </p:spPr>
        <p:txBody>
          <a:bodyPr>
            <a:normAutofit fontScale="90000"/>
          </a:bodyPr>
          <a:lstStyle/>
          <a:p>
            <a:r>
              <a:rPr lang="en-IN" sz="3200" dirty="0">
                <a:latin typeface="Times New Roman" panose="02020603050405020304" pitchFamily="18" charset="0"/>
                <a:cs typeface="Times New Roman" panose="02020603050405020304" pitchFamily="18" charset="0"/>
              </a:rPr>
              <a:t>Software Architecture</a:t>
            </a:r>
          </a:p>
        </p:txBody>
      </p:sp>
      <p:pic>
        <p:nvPicPr>
          <p:cNvPr id="6" name="Content Placeholder 5" descr="A screenshot of a social media post&#10;&#10;Description automatically generated">
            <a:extLst>
              <a:ext uri="{FF2B5EF4-FFF2-40B4-BE49-F238E27FC236}">
                <a16:creationId xmlns:a16="http://schemas.microsoft.com/office/drawing/2014/main" id="{F97C5C2D-20B9-4D69-9C5A-A6F9070C275E}"/>
              </a:ext>
            </a:extLst>
          </p:cNvPr>
          <p:cNvPicPr>
            <a:picLocks noGrp="1" noChangeAspect="1"/>
          </p:cNvPicPr>
          <p:nvPr>
            <p:ph idx="1"/>
          </p:nvPr>
        </p:nvPicPr>
        <p:blipFill>
          <a:blip r:embed="rId2"/>
          <a:stretch>
            <a:fillRect/>
          </a:stretch>
        </p:blipFill>
        <p:spPr>
          <a:xfrm>
            <a:off x="422030" y="1055078"/>
            <a:ext cx="9242473" cy="4986948"/>
          </a:xfrm>
        </p:spPr>
      </p:pic>
    </p:spTree>
    <p:extLst>
      <p:ext uri="{BB962C8B-B14F-4D97-AF65-F5344CB8AC3E}">
        <p14:creationId xmlns:p14="http://schemas.microsoft.com/office/powerpoint/2010/main" val="256329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51F5-8E91-42BF-B0ED-10E513304677}"/>
              </a:ext>
            </a:extLst>
          </p:cNvPr>
          <p:cNvSpPr>
            <a:spLocks noGrp="1"/>
          </p:cNvSpPr>
          <p:nvPr>
            <p:ph type="title"/>
          </p:nvPr>
        </p:nvSpPr>
        <p:spPr>
          <a:xfrm>
            <a:off x="677334" y="172278"/>
            <a:ext cx="8596668" cy="530087"/>
          </a:xfrm>
        </p:spPr>
        <p:txBody>
          <a:bodyPr>
            <a:normAutofit fontScale="90000"/>
          </a:bodyPr>
          <a:lstStyle/>
          <a:p>
            <a:r>
              <a:rPr lang="en-IN" sz="3200" dirty="0">
                <a:latin typeface="Times New Roman" panose="02020603050405020304" pitchFamily="18" charset="0"/>
                <a:cs typeface="Times New Roman" panose="02020603050405020304" pitchFamily="18" charset="0"/>
              </a:rPr>
              <a:t>Flow Diagram</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13" name="Content Placeholder 12" descr="A close up of a map&#10;&#10;Description automatically generated">
            <a:extLst>
              <a:ext uri="{FF2B5EF4-FFF2-40B4-BE49-F238E27FC236}">
                <a16:creationId xmlns:a16="http://schemas.microsoft.com/office/drawing/2014/main" id="{86539CA7-CCFD-4E5B-A02B-50BA447C33F2}"/>
              </a:ext>
            </a:extLst>
          </p:cNvPr>
          <p:cNvPicPr>
            <a:picLocks noGrp="1" noChangeAspect="1"/>
          </p:cNvPicPr>
          <p:nvPr>
            <p:ph idx="1"/>
          </p:nvPr>
        </p:nvPicPr>
        <p:blipFill>
          <a:blip r:embed="rId2"/>
          <a:stretch>
            <a:fillRect/>
          </a:stretch>
        </p:blipFill>
        <p:spPr>
          <a:xfrm>
            <a:off x="407963" y="1012874"/>
            <a:ext cx="9045526" cy="5029151"/>
          </a:xfrm>
        </p:spPr>
      </p:pic>
    </p:spTree>
    <p:extLst>
      <p:ext uri="{BB962C8B-B14F-4D97-AF65-F5344CB8AC3E}">
        <p14:creationId xmlns:p14="http://schemas.microsoft.com/office/powerpoint/2010/main" val="55219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566-31EB-48CF-B8C4-03AD3E9AE69B}"/>
              </a:ext>
            </a:extLst>
          </p:cNvPr>
          <p:cNvSpPr>
            <a:spLocks noGrp="1"/>
          </p:cNvSpPr>
          <p:nvPr>
            <p:ph type="title"/>
          </p:nvPr>
        </p:nvSpPr>
        <p:spPr>
          <a:xfrm>
            <a:off x="491803" y="-37921"/>
            <a:ext cx="8596668" cy="503583"/>
          </a:xfrm>
        </p:spPr>
        <p:txBody>
          <a:bodyPr>
            <a:normAutofit fontScale="90000"/>
          </a:bodyPr>
          <a:lstStyle/>
          <a:p>
            <a:r>
              <a:rPr lang="en-IN" dirty="0"/>
              <a:t>AWS-Aggregator</a:t>
            </a:r>
          </a:p>
        </p:txBody>
      </p:sp>
      <p:sp>
        <p:nvSpPr>
          <p:cNvPr id="5" name="Content Placeholder 4">
            <a:extLst>
              <a:ext uri="{FF2B5EF4-FFF2-40B4-BE49-F238E27FC236}">
                <a16:creationId xmlns:a16="http://schemas.microsoft.com/office/drawing/2014/main" id="{851E4D7A-7B4D-4A06-8B11-79B45C835561}"/>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2053478-D245-4EBA-8136-76557ECAE407}"/>
              </a:ext>
            </a:extLst>
          </p:cNvPr>
          <p:cNvPicPr>
            <a:picLocks noChangeAspect="1"/>
          </p:cNvPicPr>
          <p:nvPr/>
        </p:nvPicPr>
        <p:blipFill>
          <a:blip r:embed="rId2"/>
          <a:stretch>
            <a:fillRect/>
          </a:stretch>
        </p:blipFill>
        <p:spPr>
          <a:xfrm>
            <a:off x="491804" y="590843"/>
            <a:ext cx="8919482" cy="5627077"/>
          </a:xfrm>
          <a:prstGeom prst="rect">
            <a:avLst/>
          </a:prstGeom>
        </p:spPr>
      </p:pic>
    </p:spTree>
    <p:extLst>
      <p:ext uri="{BB962C8B-B14F-4D97-AF65-F5344CB8AC3E}">
        <p14:creationId xmlns:p14="http://schemas.microsoft.com/office/powerpoint/2010/main" val="169412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566-31EB-48CF-B8C4-03AD3E9AE69B}"/>
              </a:ext>
            </a:extLst>
          </p:cNvPr>
          <p:cNvSpPr>
            <a:spLocks noGrp="1"/>
          </p:cNvSpPr>
          <p:nvPr>
            <p:ph type="title"/>
          </p:nvPr>
        </p:nvSpPr>
        <p:spPr>
          <a:xfrm>
            <a:off x="491803" y="-37921"/>
            <a:ext cx="8596668" cy="503583"/>
          </a:xfrm>
        </p:spPr>
        <p:txBody>
          <a:bodyPr>
            <a:normAutofit fontScale="90000"/>
          </a:bodyPr>
          <a:lstStyle/>
          <a:p>
            <a:r>
              <a:rPr lang="en-IN"/>
              <a:t>AWS-Analyser</a:t>
            </a:r>
            <a:endParaRPr lang="en-IN" dirty="0"/>
          </a:p>
        </p:txBody>
      </p:sp>
      <p:sp>
        <p:nvSpPr>
          <p:cNvPr id="5" name="Content Placeholder 4">
            <a:extLst>
              <a:ext uri="{FF2B5EF4-FFF2-40B4-BE49-F238E27FC236}">
                <a16:creationId xmlns:a16="http://schemas.microsoft.com/office/drawing/2014/main" id="{D24DD64F-6649-4F1D-8484-A6B7EA8FB245}"/>
              </a:ext>
            </a:extLst>
          </p:cNvPr>
          <p:cNvSpPr>
            <a:spLocks noGrp="1"/>
          </p:cNvSpPr>
          <p:nvPr>
            <p:ph idx="1"/>
          </p:nvPr>
        </p:nvSpPr>
        <p:spPr>
          <a:xfrm>
            <a:off x="677334" y="993913"/>
            <a:ext cx="8596668" cy="5047449"/>
          </a:xfrm>
        </p:spPr>
        <p:txBody>
          <a:bodyPr/>
          <a:lstStyle/>
          <a:p>
            <a:endParaRPr lang="en-IN" dirty="0"/>
          </a:p>
        </p:txBody>
      </p:sp>
      <p:cxnSp>
        <p:nvCxnSpPr>
          <p:cNvPr id="9" name="Straight Arrow Connector 8">
            <a:extLst>
              <a:ext uri="{FF2B5EF4-FFF2-40B4-BE49-F238E27FC236}">
                <a16:creationId xmlns:a16="http://schemas.microsoft.com/office/drawing/2014/main" id="{BC5DAAB7-0634-4725-BABB-1658D524580E}"/>
              </a:ext>
            </a:extLst>
          </p:cNvPr>
          <p:cNvCxnSpPr>
            <a:cxnSpLocks/>
          </p:cNvCxnSpPr>
          <p:nvPr/>
        </p:nvCxnSpPr>
        <p:spPr>
          <a:xfrm>
            <a:off x="4810581" y="6041362"/>
            <a:ext cx="0" cy="16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ylinder 9">
            <a:extLst>
              <a:ext uri="{FF2B5EF4-FFF2-40B4-BE49-F238E27FC236}">
                <a16:creationId xmlns:a16="http://schemas.microsoft.com/office/drawing/2014/main" id="{8B6917C5-C397-4898-BACD-EB2F5C853F26}"/>
              </a:ext>
            </a:extLst>
          </p:cNvPr>
          <p:cNvSpPr/>
          <p:nvPr/>
        </p:nvSpPr>
        <p:spPr>
          <a:xfrm>
            <a:off x="4313729" y="6292091"/>
            <a:ext cx="993703" cy="510209"/>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t>Mongo DB</a:t>
            </a:r>
          </a:p>
        </p:txBody>
      </p:sp>
      <p:pic>
        <p:nvPicPr>
          <p:cNvPr id="3" name="Picture 2">
            <a:extLst>
              <a:ext uri="{FF2B5EF4-FFF2-40B4-BE49-F238E27FC236}">
                <a16:creationId xmlns:a16="http://schemas.microsoft.com/office/drawing/2014/main" id="{983D1D8D-759A-4CD5-A4D5-D54BC28BBB2F}"/>
              </a:ext>
            </a:extLst>
          </p:cNvPr>
          <p:cNvPicPr>
            <a:picLocks noChangeAspect="1"/>
          </p:cNvPicPr>
          <p:nvPr/>
        </p:nvPicPr>
        <p:blipFill>
          <a:blip r:embed="rId2"/>
          <a:stretch>
            <a:fillRect/>
          </a:stretch>
        </p:blipFill>
        <p:spPr>
          <a:xfrm>
            <a:off x="491803" y="903838"/>
            <a:ext cx="8970249" cy="5047449"/>
          </a:xfrm>
          <a:prstGeom prst="rect">
            <a:avLst/>
          </a:prstGeom>
        </p:spPr>
      </p:pic>
    </p:spTree>
    <p:extLst>
      <p:ext uri="{BB962C8B-B14F-4D97-AF65-F5344CB8AC3E}">
        <p14:creationId xmlns:p14="http://schemas.microsoft.com/office/powerpoint/2010/main" val="191624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197</TotalTime>
  <Words>437</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vt:lpstr>
      <vt:lpstr>Wingdings 3</vt:lpstr>
      <vt:lpstr>Facet</vt:lpstr>
      <vt:lpstr>AWS-AI-Challenge</vt:lpstr>
      <vt:lpstr>PowerPoint Presentation</vt:lpstr>
      <vt:lpstr>Problem Statement</vt:lpstr>
      <vt:lpstr>Key Value Proposition</vt:lpstr>
      <vt:lpstr>Technology Stack</vt:lpstr>
      <vt:lpstr>Software Architecture</vt:lpstr>
      <vt:lpstr>Flow Diagram </vt:lpstr>
      <vt:lpstr>AWS-Aggregator</vt:lpstr>
      <vt:lpstr>AWS-Analyser</vt:lpstr>
      <vt:lpstr>IBM-Recommender</vt:lpstr>
      <vt:lpstr>Latent Dirichlet Allocation</vt:lpstr>
      <vt:lpstr>Term Frequency – Inverse Document Frequency Model</vt:lpstr>
      <vt:lpstr>PowerPoint Presentation</vt:lpstr>
      <vt:lpstr>AWS Services : </vt:lpstr>
      <vt:lpstr>User Interface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IBMHackChallenge – A Mega Hackathon</dc:title>
  <dc:creator>MT2017018 Amitabh Tiwari</dc:creator>
  <cp:lastModifiedBy>MT2017018 Amitabh Tiwari</cp:lastModifiedBy>
  <cp:revision>13</cp:revision>
  <dcterms:created xsi:type="dcterms:W3CDTF">2018-10-25T13:20:52Z</dcterms:created>
  <dcterms:modified xsi:type="dcterms:W3CDTF">2018-11-07T04:07:59Z</dcterms:modified>
</cp:coreProperties>
</file>