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9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8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74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5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26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8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3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5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4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3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E8CAE7-625D-4288-9385-60CBE91F3904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BDF0DA-E5F7-4CFB-A563-B8AEA7382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735E-E2F2-D74A-1EC9-48C363158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EDA CASE STUDY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17F4C-0152-EA3B-BE28-DF83417C7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718" y="390683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Akash Gaikwad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Advanced Certification Program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4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5B005-9E19-A241-FF3E-15EA75C82101}"/>
              </a:ext>
            </a:extLst>
          </p:cNvPr>
          <p:cNvSpPr txBox="1"/>
          <p:nvPr/>
        </p:nvSpPr>
        <p:spPr>
          <a:xfrm>
            <a:off x="4516811" y="527468"/>
            <a:ext cx="3158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Type Vs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7BEF7-4C1A-B843-03E8-882AEA86C6F8}"/>
              </a:ext>
            </a:extLst>
          </p:cNvPr>
          <p:cNvSpPr txBox="1"/>
          <p:nvPr/>
        </p:nvSpPr>
        <p:spPr>
          <a:xfrm>
            <a:off x="97977" y="2274838"/>
            <a:ext cx="42044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Managers, Sales staff, Drivers show a more unreliable tread in the payments.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Professions like High skill tech staff, Medicine staff, HR staff, IT staff, Secretaries, Reality agents are reliable for credits as they have low or nil payment issues.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D14B6F2-5050-1C3F-99B9-5275DDEC7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615048"/>
            <a:ext cx="6994122" cy="433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13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8AB47-91AB-6274-7144-A511EEF7B186}"/>
              </a:ext>
            </a:extLst>
          </p:cNvPr>
          <p:cNvSpPr txBox="1"/>
          <p:nvPr/>
        </p:nvSpPr>
        <p:spPr>
          <a:xfrm>
            <a:off x="3573834" y="5081"/>
            <a:ext cx="5044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NUMERICAL_NUMERICAL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C956E15-8BD2-4B0B-7585-E5DBA58DA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7" y="574823"/>
            <a:ext cx="9612705" cy="47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00300-0C95-4D1E-469E-48EB01C9D965}"/>
              </a:ext>
            </a:extLst>
          </p:cNvPr>
          <p:cNvSpPr txBox="1"/>
          <p:nvPr/>
        </p:nvSpPr>
        <p:spPr>
          <a:xfrm>
            <a:off x="1289647" y="5459890"/>
            <a:ext cx="9612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 who pay off their loans on time get better loans.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low income people have difficulty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paying their bills and therefore have lower rates. Goods_price has a relationship with Credit. Customers who pay back on time and have a high credit score have higher creditworthiness.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3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E7AA8-3C44-4574-C1B6-4CAADEE3C38D}"/>
              </a:ext>
            </a:extLst>
          </p:cNvPr>
          <p:cNvSpPr txBox="1"/>
          <p:nvPr/>
        </p:nvSpPr>
        <p:spPr>
          <a:xfrm>
            <a:off x="1694329" y="2828836"/>
            <a:ext cx="89826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Banks should focus more on “Student”, “Retired” and “Businessman” contracts for profitable business.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Banks should focus less on “Work” “income type so as not to lose money” organization as it has the highest payout.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AA504-A39D-8B9E-849C-41EF8324499F}"/>
              </a:ext>
            </a:extLst>
          </p:cNvPr>
          <p:cNvSpPr txBox="1"/>
          <p:nvPr/>
        </p:nvSpPr>
        <p:spPr>
          <a:xfrm flipH="1">
            <a:off x="5065506" y="1075770"/>
            <a:ext cx="206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3004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5C28D-FE9D-888E-196A-4D00B851BF44}"/>
              </a:ext>
            </a:extLst>
          </p:cNvPr>
          <p:cNvSpPr txBox="1"/>
          <p:nvPr/>
        </p:nvSpPr>
        <p:spPr>
          <a:xfrm>
            <a:off x="2994421" y="2644170"/>
            <a:ext cx="620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92562C-A52D-7C3E-4A95-A7246BAD532B}"/>
              </a:ext>
            </a:extLst>
          </p:cNvPr>
          <p:cNvSpPr txBox="1"/>
          <p:nvPr/>
        </p:nvSpPr>
        <p:spPr>
          <a:xfrm>
            <a:off x="5024718" y="434354"/>
            <a:ext cx="2142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3A67F-EDBB-ED2D-EF4C-D57F9E1E1D34}"/>
              </a:ext>
            </a:extLst>
          </p:cNvPr>
          <p:cNvSpPr txBox="1"/>
          <p:nvPr/>
        </p:nvSpPr>
        <p:spPr>
          <a:xfrm>
            <a:off x="1783977" y="1949387"/>
            <a:ext cx="85075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and relationships that help understand a customer's credit worthiness.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 How Consumers and Lenders Affect the</a:t>
            </a:r>
            <a:b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 Propensity.</a:t>
            </a:r>
          </a:p>
          <a:p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 for patterns that indicate whether customers are having trouble paying for the</a:t>
            </a:r>
            <a:b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 so that appropriate action can be taken when evaluating the</a:t>
            </a:r>
            <a:b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8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E4CC0-B348-27C9-0E0C-D4F7CE640C75}"/>
              </a:ext>
            </a:extLst>
          </p:cNvPr>
          <p:cNvSpPr txBox="1"/>
          <p:nvPr/>
        </p:nvSpPr>
        <p:spPr>
          <a:xfrm>
            <a:off x="4548107" y="1004047"/>
            <a:ext cx="309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8667A-166D-3A3C-898C-C8C8D5191FF3}"/>
              </a:ext>
            </a:extLst>
          </p:cNvPr>
          <p:cNvSpPr txBox="1"/>
          <p:nvPr/>
        </p:nvSpPr>
        <p:spPr>
          <a:xfrm>
            <a:off x="1412665" y="2510117"/>
            <a:ext cx="93666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Import Data files by using Pandas.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missing data and null values and try to impute them with Mean/Mode/Median values.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Binning the data into the groups for easy analysis.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 imbalance for Univariate and Bivariate Analysis.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Application data with Previous data set.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data set with Univariate and Bivariate Analysis.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3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99D40-61C2-4724-55D4-E263BA840FC2}"/>
              </a:ext>
            </a:extLst>
          </p:cNvPr>
          <p:cNvSpPr txBox="1"/>
          <p:nvPr/>
        </p:nvSpPr>
        <p:spPr>
          <a:xfrm>
            <a:off x="4217892" y="1129553"/>
            <a:ext cx="375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application data 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3876-EA45-153D-7644-FE0D369638FC}"/>
              </a:ext>
            </a:extLst>
          </p:cNvPr>
          <p:cNvSpPr txBox="1"/>
          <p:nvPr/>
        </p:nvSpPr>
        <p:spPr>
          <a:xfrm>
            <a:off x="1086008" y="2502512"/>
            <a:ext cx="10019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default table sizes for the application dataset are 307511 rows and 122 columns .</a:t>
            </a:r>
          </a:p>
          <a:p>
            <a:pPr algn="just"/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 cleaning the data, analysis was performed rows and columns are 307495 and 76 , respectively.</a:t>
            </a:r>
          </a:p>
          <a:p>
            <a:pPr algn="just"/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on this data set progressed by partitioning an variable TARGET on based on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no_difficulty_df_data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&amp;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difficulty_df_data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referred to TARGET = 0 &amp; TARGET = 1 respectively in the tables and chart.</a:t>
            </a:r>
          </a:p>
        </p:txBody>
      </p:sp>
    </p:spTree>
    <p:extLst>
      <p:ext uri="{BB962C8B-B14F-4D97-AF65-F5344CB8AC3E}">
        <p14:creationId xmlns:p14="http://schemas.microsoft.com/office/powerpoint/2010/main" val="295984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729D91-5BC1-EFCF-65F0-01CEFF6F84D5}"/>
              </a:ext>
            </a:extLst>
          </p:cNvPr>
          <p:cNvSpPr txBox="1"/>
          <p:nvPr/>
        </p:nvSpPr>
        <p:spPr>
          <a:xfrm>
            <a:off x="4442691" y="4387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51538-953B-7DC8-8789-9B3A71EE8CE8}"/>
              </a:ext>
            </a:extLst>
          </p:cNvPr>
          <p:cNvSpPr txBox="1"/>
          <p:nvPr/>
        </p:nvSpPr>
        <p:spPr>
          <a:xfrm>
            <a:off x="1256180" y="2016197"/>
            <a:ext cx="3318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65.8% of loan applicants are</a:t>
            </a:r>
          </a:p>
          <a:p>
            <a:r>
              <a:rPr lang="en-IN" dirty="0"/>
              <a:t>Females &amp; only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34.2</a:t>
            </a:r>
            <a:r>
              <a:rPr lang="en-IN" dirty="0"/>
              <a:t>% are Males.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14F991-CB3C-3B76-90FD-8B66784D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828465"/>
            <a:ext cx="3399125" cy="34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6A582-0AA9-94D5-DEB3-55D809225A3B}"/>
              </a:ext>
            </a:extLst>
          </p:cNvPr>
          <p:cNvSpPr txBox="1"/>
          <p:nvPr/>
        </p:nvSpPr>
        <p:spPr>
          <a:xfrm>
            <a:off x="7139565" y="5099509"/>
            <a:ext cx="3399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dirty="0"/>
              <a:t> of the loan category is</a:t>
            </a:r>
          </a:p>
          <a:p>
            <a:r>
              <a:rPr lang="en-IN" dirty="0"/>
              <a:t>higher between 35-40.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995423D-D2D2-83B8-B4A6-2EE6719B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77" y="4108483"/>
            <a:ext cx="3470988" cy="23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7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C46A42-DD3B-EF34-9FD0-56F72DC78E58}"/>
              </a:ext>
            </a:extLst>
          </p:cNvPr>
          <p:cNvSpPr txBox="1"/>
          <p:nvPr/>
        </p:nvSpPr>
        <p:spPr>
          <a:xfrm>
            <a:off x="986118" y="1215650"/>
            <a:ext cx="45002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50% of our loan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are from 'Working'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followed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'Commercial Associate' &amp;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'Pensioner' at the 3rd position.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9C589-C4D8-A12A-02FF-FFCC3BE8EF8E}"/>
              </a:ext>
            </a:extLst>
          </p:cNvPr>
          <p:cNvSpPr txBox="1"/>
          <p:nvPr/>
        </p:nvSpPr>
        <p:spPr>
          <a:xfrm>
            <a:off x="7727578" y="4830554"/>
            <a:ext cx="3514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dirty="0"/>
              <a:t> of the 18 employment</a:t>
            </a:r>
          </a:p>
          <a:p>
            <a:r>
              <a:rPr lang="en-IN" dirty="0"/>
              <a:t>categories labours have the</a:t>
            </a:r>
          </a:p>
          <a:p>
            <a:r>
              <a:rPr lang="en-IN" dirty="0"/>
              <a:t>highest loan application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DAB179-455A-B4B6-0156-06D1ECCBB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8" y="969645"/>
            <a:ext cx="3765875" cy="29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BC6EE-B3E6-489B-BD13-3EAD1504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9" y="3245226"/>
            <a:ext cx="3765875" cy="31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2D50F-D164-66D5-125E-FA9603ABE060}"/>
              </a:ext>
            </a:extLst>
          </p:cNvPr>
          <p:cNvSpPr txBox="1"/>
          <p:nvPr/>
        </p:nvSpPr>
        <p:spPr>
          <a:xfrm>
            <a:off x="4997824" y="576587"/>
            <a:ext cx="2196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OBSERVATIONS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08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C89240-2C69-0CE5-570D-40D57FDD5168}"/>
              </a:ext>
            </a:extLst>
          </p:cNvPr>
          <p:cNvSpPr txBox="1"/>
          <p:nvPr/>
        </p:nvSpPr>
        <p:spPr>
          <a:xfrm>
            <a:off x="1506070" y="1641656"/>
            <a:ext cx="3630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73% of the applicant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married customers.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407D81-A12D-4B8C-86FD-9634D271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25" y="966799"/>
            <a:ext cx="3748087" cy="21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F58FD-64F7-6E27-FE46-53005A695B4F}"/>
              </a:ext>
            </a:extLst>
          </p:cNvPr>
          <p:cNvSpPr txBox="1"/>
          <p:nvPr/>
        </p:nvSpPr>
        <p:spPr>
          <a:xfrm>
            <a:off x="7763436" y="4173070"/>
            <a:ext cx="408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loan applicants are 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Secondary/secondary special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which comprises more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70% of the applicant.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81B4B81-DD07-FD8B-5C83-0E59ADA2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8" y="3764004"/>
            <a:ext cx="3917577" cy="20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92A9C3-18A2-3E37-5BED-69943E5E7073}"/>
              </a:ext>
            </a:extLst>
          </p:cNvPr>
          <p:cNvSpPr txBox="1"/>
          <p:nvPr/>
        </p:nvSpPr>
        <p:spPr>
          <a:xfrm>
            <a:off x="4816288" y="165639"/>
            <a:ext cx="2559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D3751E2E-E22C-1050-4460-0020AB6B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06" y="1809470"/>
            <a:ext cx="4296642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886EA3-3EEF-B456-D26F-A53372918D6A}"/>
              </a:ext>
            </a:extLst>
          </p:cNvPr>
          <p:cNvSpPr txBox="1"/>
          <p:nvPr/>
        </p:nvSpPr>
        <p:spPr>
          <a:xfrm>
            <a:off x="286871" y="2363468"/>
            <a:ext cx="45451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91.9% of the applicants by far has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regular with their payments.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8.1% have had at least 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default/late payment.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A5F99-86A4-FE8E-9BD5-F994393D14E0}"/>
              </a:ext>
            </a:extLst>
          </p:cNvPr>
          <p:cNvSpPr txBox="1"/>
          <p:nvPr/>
        </p:nvSpPr>
        <p:spPr>
          <a:xfrm>
            <a:off x="4764741" y="321840"/>
            <a:ext cx="2662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2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7AE3B7E-327F-9B79-CEE0-80D354B7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976" y="681789"/>
            <a:ext cx="7100047" cy="45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4BC6A1-0BB8-92E2-4419-C9F82DF6C135}"/>
              </a:ext>
            </a:extLst>
          </p:cNvPr>
          <p:cNvSpPr txBox="1"/>
          <p:nvPr/>
        </p:nvSpPr>
        <p:spPr>
          <a:xfrm>
            <a:off x="354106" y="5442047"/>
            <a:ext cx="11483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Customers with Credit range between 2,00,000 - 5,00,000 &amp; 5,00,000 - 10,00,000 though have a higher number of defaulter their ratio in comparison to that of Target = 0 is much better than credit amount 0- 2,00,000  &amp;  10,00,000 - 2,00,000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50F6F-1827-CB2F-34BC-73ABE947D757}"/>
              </a:ext>
            </a:extLst>
          </p:cNvPr>
          <p:cNvSpPr txBox="1"/>
          <p:nvPr/>
        </p:nvSpPr>
        <p:spPr>
          <a:xfrm>
            <a:off x="4403912" y="115651"/>
            <a:ext cx="3384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Range vs Target</a:t>
            </a:r>
          </a:p>
        </p:txBody>
      </p:sp>
    </p:spTree>
    <p:extLst>
      <p:ext uri="{BB962C8B-B14F-4D97-AF65-F5344CB8AC3E}">
        <p14:creationId xmlns:p14="http://schemas.microsoft.com/office/powerpoint/2010/main" val="18742722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865</TotalTime>
  <Words>554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CREDIT EDA CASE STUDY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 </dc:title>
  <dc:creator>Akash Gaikwad</dc:creator>
  <cp:lastModifiedBy>Akash Gaikwad</cp:lastModifiedBy>
  <cp:revision>7</cp:revision>
  <dcterms:created xsi:type="dcterms:W3CDTF">2023-07-07T14:16:08Z</dcterms:created>
  <dcterms:modified xsi:type="dcterms:W3CDTF">2023-07-08T17:57:39Z</dcterms:modified>
</cp:coreProperties>
</file>