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513" r:id="rId2"/>
    <p:sldId id="760" r:id="rId3"/>
    <p:sldId id="759" r:id="rId4"/>
    <p:sldId id="796" r:id="rId5"/>
    <p:sldId id="628" r:id="rId6"/>
    <p:sldId id="802" r:id="rId7"/>
    <p:sldId id="786" r:id="rId8"/>
    <p:sldId id="787" r:id="rId9"/>
    <p:sldId id="788" r:id="rId10"/>
    <p:sldId id="789" r:id="rId11"/>
    <p:sldId id="798" r:id="rId12"/>
    <p:sldId id="790" r:id="rId13"/>
    <p:sldId id="791" r:id="rId14"/>
    <p:sldId id="800" r:id="rId15"/>
    <p:sldId id="794" r:id="rId16"/>
    <p:sldId id="793" r:id="rId17"/>
    <p:sldId id="801" r:id="rId18"/>
    <p:sldId id="795" r:id="rId19"/>
    <p:sldId id="792" r:id="rId20"/>
    <p:sldId id="291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xmlns="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xmlns="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31" autoAdjust="0"/>
    <p:restoredTop sz="81065" autoAdjust="0"/>
  </p:normalViewPr>
  <p:slideViewPr>
    <p:cSldViewPr snapToGrid="0" showGuides="1">
      <p:cViewPr varScale="1">
        <p:scale>
          <a:sx n="78" d="100"/>
          <a:sy n="78" d="100"/>
        </p:scale>
        <p:origin x="-1230" y="-9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1.2.2.1 – The Consequences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1.2.2.2 – Security Breach Example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069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1.2.2.3 – Security Breach Example 2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1.2.2.4 – Security Breach Example 3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551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1656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1.3.1 –</a:t>
            </a:r>
            <a:r>
              <a:rPr lang="en-US" baseline="0" dirty="0">
                <a:latin typeface="Arial" charset="0"/>
              </a:rPr>
              <a:t> The Profile of a Cyber Attacker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1.3.1.1 – Types of Attackers</a:t>
            </a:r>
            <a:endParaRPr lang="en-US" dirty="0"/>
          </a:p>
          <a:p>
            <a:pPr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xmlns="" val="2120542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1.3.1 –</a:t>
            </a:r>
            <a:r>
              <a:rPr lang="en-US" baseline="0" dirty="0">
                <a:latin typeface="Arial" charset="0"/>
              </a:rPr>
              <a:t> The Profile of a Cyber Attacker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1.3.1.2 - </a:t>
            </a:r>
            <a:r>
              <a:rPr lang="en-US" altLang="ja-JP" dirty="0"/>
              <a:t>Internal and External Threats</a:t>
            </a:r>
            <a:endParaRPr lang="en-US" dirty="0"/>
          </a:p>
          <a:p>
            <a:pPr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xmlns="" val="2915537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1.4 - Cyberwarfare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7191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1.4 - Cyberwarfare</a:t>
            </a:r>
          </a:p>
          <a:p>
            <a:pPr>
              <a:buFontTx/>
              <a:buNone/>
            </a:pPr>
            <a:r>
              <a:rPr lang="en-US" sz="1200" b="0" dirty="0"/>
              <a:t>1.4.1 – Overview of </a:t>
            </a:r>
            <a:r>
              <a:rPr lang="en-US" dirty="0"/>
              <a:t>Cyberwarfare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1.4.1.1 –</a:t>
            </a:r>
            <a:r>
              <a:rPr lang="en-US" baseline="0" dirty="0">
                <a:latin typeface="Arial" charset="0"/>
              </a:rPr>
              <a:t> What is Cyberwarfare?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0836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1.4 - Cyberwarfare</a:t>
            </a:r>
          </a:p>
          <a:p>
            <a:pPr>
              <a:buFontTx/>
              <a:buNone/>
            </a:pPr>
            <a:r>
              <a:rPr lang="en-US" sz="1200" b="0" dirty="0"/>
              <a:t>1.4.1 – Overview of </a:t>
            </a:r>
            <a:r>
              <a:rPr lang="en-US" dirty="0"/>
              <a:t>Cyberwarfare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1.4.1.2 –</a:t>
            </a:r>
            <a:r>
              <a:rPr lang="en-US" baseline="0" dirty="0">
                <a:latin typeface="Arial" charset="0"/>
              </a:rPr>
              <a:t> The Purpose of Cyberwarfare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3080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1.5 - Summary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874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1.5.1.1 - Summary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527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247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1.1 – Personal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1.1.1.1 – What is Cybersecurity?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1.1.1.2 – Your Online and Offline Identity</a:t>
            </a:r>
          </a:p>
        </p:txBody>
      </p:sp>
    </p:spTree>
    <p:extLst>
      <p:ext uri="{BB962C8B-B14F-4D97-AF65-F5344CB8AC3E}">
        <p14:creationId xmlns:p14="http://schemas.microsoft.com/office/powerpoint/2010/main" xmlns="" val="33664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1.1.1.3 – Your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52519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1.1.1.4 – Where is Your Data?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1.1.1.5 – Your Computing Devices</a:t>
            </a:r>
          </a:p>
        </p:txBody>
      </p:sp>
    </p:spTree>
    <p:extLst>
      <p:ext uri="{BB962C8B-B14F-4D97-AF65-F5344CB8AC3E}">
        <p14:creationId xmlns:p14="http://schemas.microsoft.com/office/powerpoint/2010/main" xmlns="" val="182196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1.1.2 – Personal Data as a Target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1.1.2.1 – They Want Your Money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1.1.2.2 – They Want Your Identity</a:t>
            </a:r>
          </a:p>
        </p:txBody>
      </p:sp>
    </p:spTree>
    <p:extLst>
      <p:ext uri="{BB962C8B-B14F-4D97-AF65-F5344CB8AC3E}">
        <p14:creationId xmlns:p14="http://schemas.microsoft.com/office/powerpoint/2010/main" xmlns="" val="341092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1.2 – Organizational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67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1.2.1 – Introduction to Organizational Data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1.2.1.1 – Types of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1.2.1.2 – Confidentiality, Integrity and Availability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232874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29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9189" y="1597152"/>
            <a:ext cx="6633403" cy="1933544"/>
          </a:xfrm>
        </p:spPr>
        <p:txBody>
          <a:bodyPr/>
          <a:lstStyle/>
          <a:p>
            <a:r>
              <a:rPr lang="en-US" dirty="0" smtClean="0"/>
              <a:t>Cyber Security (U-I)</a:t>
            </a:r>
            <a:br>
              <a:rPr lang="en-US" dirty="0" smtClean="0"/>
            </a:br>
            <a:r>
              <a:rPr smtClean="0"/>
              <a:t>	- </a:t>
            </a:r>
            <a:r>
              <a:rPr sz="2000" smtClean="0"/>
              <a:t>Data: Personal, Organisational</a:t>
            </a:r>
            <a:br>
              <a:rPr sz="2000" smtClean="0"/>
            </a:br>
            <a:r>
              <a:rPr sz="2000" smtClean="0"/>
              <a:t>	-   Impact of Security </a:t>
            </a:r>
            <a:r>
              <a:rPr sz="2000" smtClean="0"/>
              <a:t>Breach</a:t>
            </a:r>
            <a:r>
              <a:rPr sz="2000" smtClean="0"/>
              <a:t/>
            </a:r>
            <a:br>
              <a:rPr sz="2000" smtClean="0"/>
            </a:br>
            <a:r>
              <a:rPr sz="2000" smtClean="0"/>
              <a:t>	-   Attackers and Cybersecurity Professionals</a:t>
            </a:r>
            <a:br>
              <a:rPr sz="2000" smtClean="0"/>
            </a:br>
            <a:r>
              <a:rPr sz="2000" smtClean="0"/>
              <a:t>	-   Cyber Warfare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3650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Consequences of a Security Breach</a:t>
            </a:r>
          </a:p>
          <a:p>
            <a:pPr lvl="1"/>
            <a:r>
              <a:rPr lang="en-US" dirty="0"/>
              <a:t>Not feasible to prevent every attack</a:t>
            </a:r>
          </a:p>
          <a:p>
            <a:pPr lvl="1"/>
            <a:r>
              <a:rPr lang="en-US" dirty="0"/>
              <a:t>Attackers will always find new ways</a:t>
            </a:r>
          </a:p>
          <a:p>
            <a:pPr lvl="1"/>
            <a:r>
              <a:rPr lang="en-US" dirty="0"/>
              <a:t>Ruined reputation, vandalism, theft, </a:t>
            </a:r>
            <a:br>
              <a:rPr lang="en-US" dirty="0"/>
            </a:br>
            <a:r>
              <a:rPr lang="en-US" dirty="0"/>
              <a:t>revenue lost, damaged intellectual property</a:t>
            </a:r>
          </a:p>
          <a:p>
            <a:r>
              <a:rPr lang="en-US" dirty="0"/>
              <a:t>Security Breach Example - LastPass</a:t>
            </a:r>
          </a:p>
          <a:p>
            <a:pPr lvl="1"/>
            <a:r>
              <a:rPr lang="en-US" dirty="0"/>
              <a:t>An online password manager</a:t>
            </a:r>
          </a:p>
          <a:p>
            <a:pPr lvl="1"/>
            <a:r>
              <a:rPr lang="en-US" dirty="0"/>
              <a:t>Stolen email addresses, password reminders, </a:t>
            </a:r>
            <a:br>
              <a:rPr lang="en-US" dirty="0"/>
            </a:br>
            <a:r>
              <a:rPr lang="en-US" dirty="0"/>
              <a:t>and authentication hashes</a:t>
            </a:r>
          </a:p>
          <a:p>
            <a:pPr lvl="1"/>
            <a:r>
              <a:rPr lang="en-US" dirty="0"/>
              <a:t>Requires email verification or multi-factor </a:t>
            </a:r>
            <a:br>
              <a:rPr lang="en-US" dirty="0"/>
            </a:br>
            <a:r>
              <a:rPr lang="en-US" dirty="0"/>
              <a:t>authentication when logging in from an unknown device </a:t>
            </a:r>
          </a:p>
          <a:p>
            <a:pPr lvl="1"/>
            <a:r>
              <a:rPr lang="en-US" altLang="ja-JP" dirty="0"/>
              <a:t>Users should use complex master password,</a:t>
            </a:r>
            <a:br>
              <a:rPr lang="en-US" altLang="ja-JP" dirty="0"/>
            </a:br>
            <a:r>
              <a:rPr lang="en-US" altLang="ja-JP" dirty="0"/>
              <a:t>change master password periodically, and beware of </a:t>
            </a:r>
            <a:br>
              <a:rPr lang="en-US" altLang="ja-JP" dirty="0"/>
            </a:br>
            <a:r>
              <a:rPr lang="en-US" altLang="ja-JP" dirty="0"/>
              <a:t>phishing attacks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Organizational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Impact of a Security Breach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63E2AD-4417-4DD2-B17D-8F269427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17" y="798944"/>
            <a:ext cx="2958830" cy="3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8552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Breach Example - </a:t>
            </a:r>
            <a:r>
              <a:rPr lang="en-US" dirty="0" err="1"/>
              <a:t>Vtech</a:t>
            </a:r>
            <a:endParaRPr lang="en-US" dirty="0"/>
          </a:p>
          <a:p>
            <a:pPr lvl="1"/>
            <a:r>
              <a:rPr lang="en-US" dirty="0" err="1"/>
              <a:t>Vtech</a:t>
            </a:r>
            <a:r>
              <a:rPr lang="en-US" dirty="0"/>
              <a:t> is a high tech toy maker for children</a:t>
            </a:r>
          </a:p>
          <a:p>
            <a:pPr lvl="1"/>
            <a:r>
              <a:rPr lang="en-US" dirty="0"/>
              <a:t>exposed sensitive information including customer names, </a:t>
            </a:r>
            <a:br>
              <a:rPr lang="en-US" dirty="0"/>
            </a:br>
            <a:r>
              <a:rPr lang="en-US" dirty="0"/>
              <a:t>email addresses, passwords, pictures, and chat logs.</a:t>
            </a:r>
          </a:p>
          <a:p>
            <a:pPr lvl="1"/>
            <a:r>
              <a:rPr lang="en-US" dirty="0" err="1"/>
              <a:t>Vtech</a:t>
            </a:r>
            <a:r>
              <a:rPr lang="en-US" dirty="0"/>
              <a:t> did not safeguard information properly</a:t>
            </a:r>
          </a:p>
          <a:p>
            <a:pPr lvl="1"/>
            <a:r>
              <a:rPr lang="en-US" dirty="0"/>
              <a:t>Hackers can create email accounts, apply for credits, and </a:t>
            </a:r>
            <a:br>
              <a:rPr lang="en-US" dirty="0"/>
            </a:br>
            <a:r>
              <a:rPr lang="en-US" dirty="0"/>
              <a:t>commit crimes using the children’s information</a:t>
            </a:r>
          </a:p>
          <a:p>
            <a:pPr lvl="1"/>
            <a:r>
              <a:rPr lang="en-US" dirty="0"/>
              <a:t>Hackers can also take over the parents’ online accounts</a:t>
            </a:r>
          </a:p>
          <a:p>
            <a:r>
              <a:rPr lang="en-US" dirty="0"/>
              <a:t>Security Breach Example - Equifax</a:t>
            </a:r>
          </a:p>
          <a:p>
            <a:pPr lvl="1"/>
            <a:r>
              <a:rPr lang="en-US" dirty="0"/>
              <a:t>Equifax is a consumer credit reporting agency.</a:t>
            </a:r>
          </a:p>
          <a:p>
            <a:pPr lvl="1"/>
            <a:r>
              <a:rPr lang="en-US" dirty="0"/>
              <a:t>Attackers exploited a vulnerability in web application software.</a:t>
            </a:r>
          </a:p>
          <a:p>
            <a:pPr lvl="1"/>
            <a:r>
              <a:rPr lang="en-US" dirty="0"/>
              <a:t>Equifax established a dedicated web site with a new domain </a:t>
            </a:r>
            <a:br>
              <a:rPr lang="en-US" dirty="0"/>
            </a:br>
            <a:r>
              <a:rPr lang="en-US" dirty="0"/>
              <a:t>name that allowed nefarious parties to create unauthorized </a:t>
            </a:r>
            <a:br>
              <a:rPr lang="en-US" dirty="0"/>
            </a:br>
            <a:r>
              <a:rPr lang="en-US" dirty="0"/>
              <a:t>websites for phishing scheme</a:t>
            </a:r>
          </a:p>
          <a:p>
            <a:pPr lvl="1"/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Organizational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Impact of a Security Breach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ABE3A30-6252-4A51-9A69-E6C89E53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390" y="922333"/>
            <a:ext cx="2808822" cy="32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691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1.3 Attackers and Cybersecurity Professionals</a:t>
            </a:r>
          </a:p>
        </p:txBody>
      </p:sp>
    </p:spTree>
    <p:extLst>
      <p:ext uri="{BB962C8B-B14F-4D97-AF65-F5344CB8AC3E}">
        <p14:creationId xmlns:p14="http://schemas.microsoft.com/office/powerpoint/2010/main" xmlns="" val="4277018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Amateurs</a:t>
            </a:r>
          </a:p>
          <a:p>
            <a:pPr lvl="1"/>
            <a:r>
              <a:rPr lang="en-US" dirty="0"/>
              <a:t>Script kiddies with little or no skill</a:t>
            </a:r>
          </a:p>
          <a:p>
            <a:pPr lvl="1"/>
            <a:r>
              <a:rPr lang="en-US" dirty="0"/>
              <a:t>Using existing tools or instructions found online for attacks</a:t>
            </a:r>
          </a:p>
          <a:p>
            <a:r>
              <a:rPr lang="en-US" dirty="0"/>
              <a:t>Hackers - break into computers or networks to gain access</a:t>
            </a:r>
          </a:p>
          <a:p>
            <a:pPr lvl="1"/>
            <a:r>
              <a:rPr lang="en-US" dirty="0"/>
              <a:t>White hats – break into system with permission to discover </a:t>
            </a:r>
            <a:br>
              <a:rPr lang="en-US" dirty="0"/>
            </a:br>
            <a:r>
              <a:rPr lang="en-US" dirty="0"/>
              <a:t>weaknesses so that the security of these systems can be </a:t>
            </a:r>
            <a:br>
              <a:rPr lang="en-US" dirty="0"/>
            </a:br>
            <a:r>
              <a:rPr lang="en-US" dirty="0"/>
              <a:t>improved</a:t>
            </a:r>
          </a:p>
          <a:p>
            <a:pPr lvl="1"/>
            <a:r>
              <a:rPr lang="en-US" dirty="0"/>
              <a:t>Gray hats – compromise systems without permission</a:t>
            </a:r>
          </a:p>
          <a:p>
            <a:pPr lvl="1"/>
            <a:r>
              <a:rPr lang="en-US" dirty="0"/>
              <a:t>Black hats - take advantage of any vulnerability for </a:t>
            </a:r>
            <a:br>
              <a:rPr lang="en-US" dirty="0"/>
            </a:br>
            <a:r>
              <a:rPr lang="en-US" dirty="0"/>
              <a:t>illegal personal, financial or political gain</a:t>
            </a:r>
          </a:p>
          <a:p>
            <a:r>
              <a:rPr lang="en-US" dirty="0"/>
              <a:t>Organized Hackers - organizations of cyber criminals, </a:t>
            </a:r>
            <a:br>
              <a:rPr lang="en-US" dirty="0"/>
            </a:br>
            <a:r>
              <a:rPr lang="en-US" dirty="0"/>
              <a:t>hacktivists, terrorists, and state-sponsored hackers.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GB" sz="1600" dirty="0"/>
              <a:t/>
            </a:r>
            <a:br>
              <a:rPr lang="en-GB" sz="1600" dirty="0"/>
            </a:br>
            <a:r>
              <a:rPr lang="en-US" altLang="en-US" dirty="0"/>
              <a:t>Types of Attackers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55BAE5A-9D98-44F1-9EFE-B5AA69EA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68" y="1034348"/>
            <a:ext cx="3358807" cy="34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74473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Internal Security Threats</a:t>
            </a:r>
          </a:p>
          <a:p>
            <a:pPr lvl="1"/>
            <a:r>
              <a:rPr lang="en-US" dirty="0"/>
              <a:t>Can be an employee or contract partner</a:t>
            </a:r>
            <a:endParaRPr lang="en-US" altLang="ja-JP" dirty="0"/>
          </a:p>
          <a:p>
            <a:pPr lvl="2"/>
            <a:r>
              <a:rPr lang="en-US" dirty="0"/>
              <a:t>Mishandle confidential data</a:t>
            </a:r>
          </a:p>
          <a:p>
            <a:pPr lvl="2"/>
            <a:r>
              <a:rPr lang="en-US" dirty="0"/>
              <a:t>Threaten the operations of internal servers or network </a:t>
            </a:r>
            <a:br>
              <a:rPr lang="en-US" dirty="0"/>
            </a:br>
            <a:r>
              <a:rPr lang="en-US" dirty="0"/>
              <a:t>infrastructure devices</a:t>
            </a:r>
          </a:p>
          <a:p>
            <a:pPr lvl="2"/>
            <a:r>
              <a:rPr lang="en-US" dirty="0"/>
              <a:t>Facilitate outside attacks by connecting infected USB </a:t>
            </a:r>
            <a:br>
              <a:rPr lang="en-US" dirty="0"/>
            </a:br>
            <a:r>
              <a:rPr lang="en-US" dirty="0"/>
              <a:t>media into the corporate computer system</a:t>
            </a:r>
          </a:p>
          <a:p>
            <a:pPr lvl="2"/>
            <a:r>
              <a:rPr lang="en-US" dirty="0"/>
              <a:t>Accidentally invite malware onto the network </a:t>
            </a:r>
            <a:br>
              <a:rPr lang="en-US" dirty="0"/>
            </a:br>
            <a:r>
              <a:rPr lang="en-US" dirty="0"/>
              <a:t>through malicious email or websites</a:t>
            </a:r>
          </a:p>
          <a:p>
            <a:pPr lvl="2"/>
            <a:r>
              <a:rPr lang="en-US" dirty="0"/>
              <a:t>Can cause great damage because of direct access </a:t>
            </a:r>
          </a:p>
          <a:p>
            <a:r>
              <a:rPr lang="en-US" altLang="ja-JP" dirty="0"/>
              <a:t>External Security Threats</a:t>
            </a:r>
          </a:p>
          <a:p>
            <a:pPr lvl="1"/>
            <a:r>
              <a:rPr lang="en-US" dirty="0"/>
              <a:t>exploit vulnerabilities in network or </a:t>
            </a:r>
            <a:br>
              <a:rPr lang="en-US" dirty="0"/>
            </a:br>
            <a:r>
              <a:rPr lang="en-US" dirty="0"/>
              <a:t>computing devices</a:t>
            </a:r>
          </a:p>
          <a:p>
            <a:pPr lvl="1"/>
            <a:r>
              <a:rPr lang="en-US" dirty="0"/>
              <a:t>use social engineering to gain access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ja-JP" dirty="0"/>
              <a:t>Internal and External Threats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952BFA-23E0-4952-8B1A-8C315BA5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6" y="1344769"/>
            <a:ext cx="5252665" cy="33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02323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265" y="1219201"/>
            <a:ext cx="7598042" cy="2193544"/>
          </a:xfrm>
        </p:spPr>
        <p:txBody>
          <a:bodyPr/>
          <a:lstStyle/>
          <a:p>
            <a:r>
              <a:rPr lang="en-US" dirty="0"/>
              <a:t>1.4 </a:t>
            </a:r>
            <a:r>
              <a:rPr lang="en-US" dirty="0" smtClean="0"/>
              <a:t>Cyber Warfare</a:t>
            </a:r>
            <a:br>
              <a:rPr lang="en-US" dirty="0" smtClean="0"/>
            </a:br>
            <a:r>
              <a:rPr smtClean="0"/>
              <a:t>	</a:t>
            </a:r>
            <a:r>
              <a:rPr b="1" smtClean="0"/>
              <a:t> </a:t>
            </a:r>
            <a:r>
              <a:rPr sz="2000" b="1" smtClean="0"/>
              <a:t>actions by a nation/state or international organization to attack and attempt to damage another nation's computers or information networks</a:t>
            </a:r>
            <a:r>
              <a:rPr sz="2000" smtClean="0"/>
              <a:t> through, for example, computer viruses or denial-of-service attacks.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4200727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Cyberwarfare?</a:t>
            </a:r>
          </a:p>
          <a:p>
            <a:pPr lvl="1"/>
            <a:r>
              <a:rPr lang="en-US" dirty="0"/>
              <a:t>Conflict using cyberspace</a:t>
            </a:r>
          </a:p>
          <a:p>
            <a:pPr lvl="1"/>
            <a:r>
              <a:rPr lang="en-US" dirty="0"/>
              <a:t>Stuxnet malware</a:t>
            </a:r>
          </a:p>
          <a:p>
            <a:pPr lvl="2"/>
            <a:r>
              <a:rPr lang="en-US" dirty="0"/>
              <a:t>Designed to damage Iran’s </a:t>
            </a:r>
            <a:br>
              <a:rPr lang="en-US" dirty="0"/>
            </a:br>
            <a:r>
              <a:rPr lang="en-US" dirty="0"/>
              <a:t>nuclear enrichment plant</a:t>
            </a:r>
          </a:p>
          <a:p>
            <a:pPr lvl="2"/>
            <a:r>
              <a:rPr lang="en-US" dirty="0"/>
              <a:t>Used modular coding</a:t>
            </a:r>
          </a:p>
          <a:p>
            <a:pPr lvl="2"/>
            <a:r>
              <a:rPr lang="en-US" dirty="0"/>
              <a:t>Used stolen digital certificates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8597599" cy="757551"/>
          </a:xfrm>
        </p:spPr>
        <p:txBody>
          <a:bodyPr/>
          <a:lstStyle/>
          <a:p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dirty="0"/>
              <a:t>What is </a:t>
            </a:r>
            <a:r>
              <a:rPr lang="en-US" altLang="en-US" dirty="0" smtClean="0"/>
              <a:t>Cyber Warfare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A3B302-1B71-4CE3-9F33-3E0DA76A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4" y="1793175"/>
            <a:ext cx="5404260" cy="26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111017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4" y="902525"/>
            <a:ext cx="4871711" cy="3681349"/>
          </a:xfrm>
        </p:spPr>
        <p:txBody>
          <a:bodyPr/>
          <a:lstStyle/>
          <a:p>
            <a:r>
              <a:rPr lang="en-US" dirty="0"/>
              <a:t>Use to gain advantage over adversaries, nations or competitors</a:t>
            </a:r>
          </a:p>
          <a:p>
            <a:pPr lvl="1"/>
            <a:r>
              <a:rPr lang="en-US" dirty="0"/>
              <a:t>Can sabotage the infrastructure of other nations</a:t>
            </a:r>
          </a:p>
          <a:p>
            <a:pPr lvl="1"/>
            <a:r>
              <a:rPr lang="en-US" dirty="0"/>
              <a:t>Give the attackers the ability to blackmail </a:t>
            </a:r>
            <a:br>
              <a:rPr lang="en-US" dirty="0"/>
            </a:br>
            <a:r>
              <a:rPr lang="en-US" dirty="0"/>
              <a:t>governmental personnel</a:t>
            </a:r>
          </a:p>
          <a:p>
            <a:pPr lvl="1"/>
            <a:r>
              <a:rPr lang="en-US" dirty="0"/>
              <a:t>Citizens may lose confidence in the government’s ability to protect them.</a:t>
            </a:r>
          </a:p>
          <a:p>
            <a:pPr lvl="1"/>
            <a:r>
              <a:rPr lang="en-US" dirty="0"/>
              <a:t>Affect the citizens’ faith in their government without ever physically invading the targeted nation.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dirty="0"/>
              <a:t>The Purpose of </a:t>
            </a:r>
            <a:r>
              <a:rPr lang="en-US" altLang="en-US" dirty="0" smtClean="0"/>
              <a:t>Cyber warfare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5DF916-5F23-43CD-96C4-D4473398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76" y="1567544"/>
            <a:ext cx="3981575" cy="26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889432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1.5 Chapter 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53019094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personal data.</a:t>
            </a:r>
          </a:p>
          <a:p>
            <a:r>
              <a:rPr lang="en-US" sz="1400" dirty="0"/>
              <a:t>Explain the characteristics and value of personal data.</a:t>
            </a:r>
          </a:p>
          <a:p>
            <a:r>
              <a:rPr lang="en-US" sz="1400" dirty="0"/>
              <a:t>Explain the characteristics and value of data within an organization.</a:t>
            </a:r>
          </a:p>
          <a:p>
            <a:r>
              <a:rPr lang="en-US" sz="1400" dirty="0"/>
              <a:t>Describe the impact of security breach.</a:t>
            </a:r>
          </a:p>
          <a:p>
            <a:r>
              <a:rPr lang="en-US" sz="1400" dirty="0"/>
              <a:t>Describe the characteristics and motives of an attacker.</a:t>
            </a:r>
          </a:p>
          <a:p>
            <a:r>
              <a:rPr lang="en-US" sz="1400" dirty="0"/>
              <a:t>Describe the legal and ethical issues facing a cybersecurity professional.</a:t>
            </a:r>
          </a:p>
          <a:p>
            <a:r>
              <a:rPr lang="en-US" sz="1400" dirty="0"/>
              <a:t>Explain the characteristics and purpose of cyberwarfare.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16748713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668315"/>
            <a:ext cx="8853286" cy="4155319"/>
          </a:xfrm>
        </p:spPr>
        <p:txBody>
          <a:bodyPr/>
          <a:lstStyle/>
          <a:p>
            <a:r>
              <a:rPr lang="en-CA" dirty="0"/>
              <a:t>1.1 Personal Data</a:t>
            </a:r>
          </a:p>
          <a:p>
            <a:pPr lvl="1"/>
            <a:r>
              <a:rPr lang="en-US" sz="1200" dirty="0"/>
              <a:t>Explain the characteristics and value of personal data.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Define personal data.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why personal data is profitable to hackers.</a:t>
            </a:r>
          </a:p>
          <a:p>
            <a:pPr marL="286941" indent="-285750"/>
            <a:r>
              <a:rPr lang="en-CA" dirty="0"/>
              <a:t>1.2 Organization Data</a:t>
            </a:r>
          </a:p>
          <a:p>
            <a:pPr lvl="1"/>
            <a:r>
              <a:rPr lang="en-US" sz="1200" dirty="0"/>
              <a:t>Explain the characteristics and value of data within an organization.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types of data used by governments and organizations.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impact of a security breach.</a:t>
            </a:r>
          </a:p>
          <a:p>
            <a:pPr marL="286941" indent="-285750"/>
            <a:r>
              <a:rPr lang="en-CA" dirty="0"/>
              <a:t>1.3 Attackers and Cybersecurity Professionals</a:t>
            </a:r>
          </a:p>
          <a:p>
            <a:pPr lvl="1"/>
            <a:r>
              <a:rPr lang="en-US" sz="1200" dirty="0"/>
              <a:t>Explain the characteristics and motives of cyber attackers and the legal and ethical issues for cybersecurity professionals.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sz="1100" dirty="0"/>
              <a:t>Describe the characteristics and motives of an attacker.</a:t>
            </a:r>
          </a:p>
          <a:p>
            <a:pPr marL="286941" indent="-285750"/>
            <a:r>
              <a:rPr lang="en-CA" dirty="0"/>
              <a:t>1.4 Cyberwarfare</a:t>
            </a:r>
          </a:p>
          <a:p>
            <a:pPr lvl="1"/>
            <a:r>
              <a:rPr lang="en-US" sz="1200" dirty="0"/>
              <a:t>Explain the characteristics and purpose of cyberwarfare.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sz="1100" dirty="0"/>
              <a:t>Describe cyberwarfare.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endParaRPr lang="en-US" sz="1150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44065" y="41393"/>
            <a:ext cx="7963615" cy="757551"/>
          </a:xfrm>
        </p:spPr>
        <p:txBody>
          <a:bodyPr/>
          <a:lstStyle/>
          <a:p>
            <a:pPr eaLnBrk="1" hangingPunct="1"/>
            <a:r>
              <a:rPr lang="en-US" dirty="0" smtClean="0"/>
              <a:t>Sections </a:t>
            </a:r>
            <a:r>
              <a:rPr lang="en-US" dirty="0"/>
              <a:t>&amp; Objectives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175886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1.1 Personal Data</a:t>
            </a:r>
          </a:p>
        </p:txBody>
      </p:sp>
    </p:spTree>
    <p:extLst>
      <p:ext uri="{BB962C8B-B14F-4D97-AF65-F5344CB8AC3E}">
        <p14:creationId xmlns:p14="http://schemas.microsoft.com/office/powerpoint/2010/main" xmlns="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Cyber security</a:t>
            </a:r>
            <a:endParaRPr lang="en-US" dirty="0"/>
          </a:p>
          <a:p>
            <a:pPr lvl="1"/>
            <a:r>
              <a:rPr lang="en-US" dirty="0"/>
              <a:t>Protection of networked system and data from unauthorized use or harm</a:t>
            </a:r>
            <a:endParaRPr lang="en-US" altLang="ja-JP" dirty="0"/>
          </a:p>
          <a:p>
            <a:r>
              <a:rPr lang="en-US" dirty="0"/>
              <a:t>Your Online and Offline Identity</a:t>
            </a:r>
            <a:endParaRPr lang="en-US" altLang="ja-JP" dirty="0"/>
          </a:p>
          <a:p>
            <a:pPr lvl="1"/>
            <a:r>
              <a:rPr lang="en-US" dirty="0"/>
              <a:t>Offline Identity</a:t>
            </a:r>
          </a:p>
          <a:p>
            <a:pPr lvl="2"/>
            <a:r>
              <a:rPr lang="en-US" dirty="0"/>
              <a:t>Your identity that interacts on a regular basis at home, </a:t>
            </a:r>
            <a:br>
              <a:rPr lang="en-US" dirty="0"/>
            </a:br>
            <a:r>
              <a:rPr lang="en-US" dirty="0"/>
              <a:t>school or work</a:t>
            </a:r>
          </a:p>
          <a:p>
            <a:pPr lvl="1"/>
            <a:r>
              <a:rPr lang="en-US" dirty="0"/>
              <a:t>Online Identity</a:t>
            </a:r>
          </a:p>
          <a:p>
            <a:pPr lvl="2"/>
            <a:r>
              <a:rPr lang="en-US" dirty="0"/>
              <a:t>Your identity while you are in cyberspace</a:t>
            </a:r>
          </a:p>
          <a:p>
            <a:pPr lvl="2"/>
            <a:r>
              <a:rPr lang="en-US" dirty="0"/>
              <a:t>Should only reveal a limited amount of information about you</a:t>
            </a:r>
          </a:p>
          <a:p>
            <a:pPr lvl="2"/>
            <a:r>
              <a:rPr lang="en-US" dirty="0"/>
              <a:t>Username or alias</a:t>
            </a:r>
          </a:p>
          <a:p>
            <a:pPr lvl="3"/>
            <a:r>
              <a:rPr lang="en-US" dirty="0"/>
              <a:t>Should not include any personal information</a:t>
            </a:r>
          </a:p>
          <a:p>
            <a:pPr lvl="3"/>
            <a:r>
              <a:rPr lang="en-US" dirty="0"/>
              <a:t>Should be appropriate and respectful</a:t>
            </a:r>
          </a:p>
          <a:p>
            <a:pPr lvl="3"/>
            <a:r>
              <a:rPr lang="en-US" dirty="0"/>
              <a:t>Should not attract unwanted attention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2659EFB-2FF0-47FF-938C-B45B55C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73" y="1681566"/>
            <a:ext cx="3971431" cy="29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5848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155319"/>
          </a:xfrm>
        </p:spPr>
        <p:txBody>
          <a:bodyPr/>
          <a:lstStyle/>
          <a:p>
            <a:r>
              <a:rPr lang="en-US" altLang="ja-JP" dirty="0"/>
              <a:t>Your Data</a:t>
            </a:r>
          </a:p>
          <a:p>
            <a:pPr lvl="1"/>
            <a:r>
              <a:rPr lang="en-US" altLang="ja-JP" dirty="0"/>
              <a:t>Medical Records</a:t>
            </a:r>
          </a:p>
          <a:p>
            <a:pPr lvl="2"/>
            <a:r>
              <a:rPr lang="en-US" altLang="ja-JP" dirty="0"/>
              <a:t>electronic health records (EHR) – physical, mental, and </a:t>
            </a:r>
            <a:br>
              <a:rPr lang="en-US" altLang="ja-JP" dirty="0"/>
            </a:br>
            <a:r>
              <a:rPr lang="en-US" altLang="ja-JP" dirty="0"/>
              <a:t>other personal information</a:t>
            </a:r>
          </a:p>
          <a:p>
            <a:pPr lvl="2"/>
            <a:r>
              <a:rPr lang="en-US" altLang="ja-JP" dirty="0"/>
              <a:t>prescriptions</a:t>
            </a:r>
          </a:p>
          <a:p>
            <a:pPr lvl="1"/>
            <a:r>
              <a:rPr lang="en-US" altLang="ja-JP" dirty="0"/>
              <a:t>Education Records</a:t>
            </a:r>
          </a:p>
          <a:p>
            <a:pPr lvl="2"/>
            <a:r>
              <a:rPr lang="en-US" altLang="ja-JP" dirty="0"/>
              <a:t>Grades, test scores, courses taken, awards and degrees rewarded</a:t>
            </a:r>
          </a:p>
          <a:p>
            <a:pPr lvl="2"/>
            <a:r>
              <a:rPr lang="en-US" altLang="ja-JP" dirty="0"/>
              <a:t>Attendance</a:t>
            </a:r>
          </a:p>
          <a:p>
            <a:pPr lvl="2"/>
            <a:r>
              <a:rPr lang="en-US" altLang="ja-JP" dirty="0"/>
              <a:t>Disciplinary reports</a:t>
            </a:r>
          </a:p>
          <a:p>
            <a:pPr lvl="1"/>
            <a:r>
              <a:rPr lang="en-US" dirty="0"/>
              <a:t>Employment and Financial Records</a:t>
            </a:r>
          </a:p>
          <a:p>
            <a:pPr lvl="2"/>
            <a:r>
              <a:rPr lang="en-US" altLang="ja-JP" dirty="0"/>
              <a:t>Income and expenditures</a:t>
            </a:r>
          </a:p>
          <a:p>
            <a:pPr lvl="2"/>
            <a:r>
              <a:rPr lang="en-US" altLang="ja-JP" dirty="0"/>
              <a:t>Tax records – paycheck stubs, credit card statements, </a:t>
            </a:r>
            <a:br>
              <a:rPr lang="en-US" altLang="ja-JP" dirty="0"/>
            </a:br>
            <a:r>
              <a:rPr lang="en-US" altLang="ja-JP" dirty="0"/>
              <a:t>credit rating and banking statement</a:t>
            </a:r>
          </a:p>
          <a:p>
            <a:pPr lvl="2"/>
            <a:r>
              <a:rPr lang="en-US" altLang="ja-JP" dirty="0"/>
              <a:t>Past employment and performance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DDE9CF5-D984-46B2-86A3-6F944546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05" y="857667"/>
            <a:ext cx="3718038" cy="36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155319"/>
          </a:xfrm>
        </p:spPr>
        <p:txBody>
          <a:bodyPr/>
          <a:lstStyle/>
          <a:p>
            <a:r>
              <a:rPr lang="en-US" altLang="ja-JP" dirty="0"/>
              <a:t>Where is Your Data?</a:t>
            </a:r>
          </a:p>
          <a:p>
            <a:pPr lvl="1"/>
            <a:r>
              <a:rPr lang="en-US" altLang="ja-JP" dirty="0"/>
              <a:t>Medical records: doctor’s office, insurance company</a:t>
            </a:r>
          </a:p>
          <a:p>
            <a:pPr lvl="1"/>
            <a:r>
              <a:rPr lang="en-US" altLang="ja-JP" dirty="0"/>
              <a:t>Store loyalty cards</a:t>
            </a:r>
          </a:p>
          <a:p>
            <a:pPr lvl="2"/>
            <a:r>
              <a:rPr lang="en-US" altLang="ja-JP" dirty="0"/>
              <a:t>Stores compile your purchases</a:t>
            </a:r>
          </a:p>
          <a:p>
            <a:pPr lvl="2"/>
            <a:r>
              <a:rPr lang="en-US" altLang="ja-JP" dirty="0"/>
              <a:t>Marketing partner uses the profiles for target advertisement</a:t>
            </a:r>
          </a:p>
          <a:p>
            <a:pPr lvl="1"/>
            <a:r>
              <a:rPr lang="en-US" altLang="ja-JP" dirty="0"/>
              <a:t>Online pictures: friends, strangers may also have a copy</a:t>
            </a:r>
          </a:p>
          <a:p>
            <a:r>
              <a:rPr lang="en-US" altLang="ja-JP" dirty="0"/>
              <a:t>Your Computer Devices</a:t>
            </a:r>
          </a:p>
          <a:p>
            <a:pPr lvl="1"/>
            <a:r>
              <a:rPr lang="en-US" altLang="ja-JP" dirty="0"/>
              <a:t>Data storage and your portal to your online data</a:t>
            </a:r>
          </a:p>
          <a:p>
            <a:pPr lvl="1"/>
            <a:r>
              <a:rPr lang="en-US" altLang="ja-JP" dirty="0"/>
              <a:t>List some example of your computing devices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83B1F0-A362-4CF3-B690-BEEB75D5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63" y="938382"/>
            <a:ext cx="3789080" cy="32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484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criminals get your money?</a:t>
            </a:r>
          </a:p>
          <a:p>
            <a:pPr lvl="1"/>
            <a:r>
              <a:rPr lang="en-US" dirty="0"/>
              <a:t>Online credentials</a:t>
            </a:r>
          </a:p>
          <a:p>
            <a:pPr lvl="2"/>
            <a:r>
              <a:rPr lang="en-US" dirty="0"/>
              <a:t>Gives thieves access to your accounts</a:t>
            </a:r>
          </a:p>
          <a:p>
            <a:pPr lvl="1"/>
            <a:r>
              <a:rPr lang="en-US" dirty="0"/>
              <a:t>Creative schemes</a:t>
            </a:r>
          </a:p>
          <a:p>
            <a:pPr lvl="2"/>
            <a:r>
              <a:rPr lang="en-US" altLang="ja-JP" dirty="0"/>
              <a:t>Trick into wiring money to your friends or family</a:t>
            </a:r>
          </a:p>
          <a:p>
            <a:r>
              <a:rPr lang="en-US" dirty="0"/>
              <a:t>Why do they want your identity?</a:t>
            </a:r>
            <a:endParaRPr lang="en-US" altLang="ja-JP" dirty="0"/>
          </a:p>
          <a:p>
            <a:pPr lvl="1"/>
            <a:r>
              <a:rPr lang="en-US" dirty="0"/>
              <a:t>Long-term profits </a:t>
            </a:r>
          </a:p>
          <a:p>
            <a:pPr lvl="1"/>
            <a:r>
              <a:rPr lang="en-US" dirty="0"/>
              <a:t>Medical benefits</a:t>
            </a:r>
          </a:p>
          <a:p>
            <a:pPr lvl="1"/>
            <a:r>
              <a:rPr lang="en-US" altLang="ja-JP" dirty="0"/>
              <a:t>File a fake tax return</a:t>
            </a:r>
          </a:p>
          <a:p>
            <a:pPr lvl="1"/>
            <a:r>
              <a:rPr lang="en-US" altLang="ja-JP" dirty="0"/>
              <a:t>Open credit card accounts</a:t>
            </a:r>
          </a:p>
          <a:p>
            <a:pPr lvl="1"/>
            <a:r>
              <a:rPr lang="en-US" altLang="ja-JP" dirty="0"/>
              <a:t>Obtain loans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Personal Data as a Target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F4043E-DF20-464D-98A1-A3C4923A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66" y="1024989"/>
            <a:ext cx="2399334" cy="154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471C43-C1A9-41B0-9893-D614BD14A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51" y="2797795"/>
            <a:ext cx="2339249" cy="1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9976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1.2 Organizational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594351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Organizational Data</a:t>
            </a:r>
          </a:p>
          <a:p>
            <a:pPr lvl="1"/>
            <a:r>
              <a:rPr lang="en-US" dirty="0"/>
              <a:t>Traditional Data</a:t>
            </a:r>
          </a:p>
          <a:p>
            <a:pPr lvl="2"/>
            <a:r>
              <a:rPr lang="en-US" dirty="0"/>
              <a:t>Personnel – application materials, payroll, offer letter, employee agreements</a:t>
            </a:r>
          </a:p>
          <a:p>
            <a:pPr lvl="2"/>
            <a:r>
              <a:rPr lang="en-US" dirty="0"/>
              <a:t>Intellectual – patents, trademarks, product plans, trade secrets</a:t>
            </a:r>
          </a:p>
          <a:p>
            <a:pPr lvl="2"/>
            <a:r>
              <a:rPr lang="en-US" dirty="0"/>
              <a:t>Financial – income statements, balance sheets, cash flow statements</a:t>
            </a:r>
          </a:p>
          <a:p>
            <a:pPr lvl="1"/>
            <a:r>
              <a:rPr lang="en-US" dirty="0"/>
              <a:t>Internet of Things and Big Data</a:t>
            </a:r>
          </a:p>
          <a:p>
            <a:pPr lvl="2"/>
            <a:r>
              <a:rPr lang="en-US" altLang="ja-JP" dirty="0"/>
              <a:t>IoT – large network of physical objects, such as sensors</a:t>
            </a:r>
          </a:p>
          <a:p>
            <a:pPr lvl="2"/>
            <a:r>
              <a:rPr lang="en-US" altLang="ja-JP" dirty="0"/>
              <a:t>Big Data – data from the IoT</a:t>
            </a:r>
          </a:p>
          <a:p>
            <a:r>
              <a:rPr lang="en-US" dirty="0"/>
              <a:t>Confidentiality, Integrity and Availability</a:t>
            </a:r>
            <a:endParaRPr lang="en-US" altLang="ja-JP" dirty="0"/>
          </a:p>
          <a:p>
            <a:pPr lvl="1"/>
            <a:r>
              <a:rPr lang="en-US" dirty="0"/>
              <a:t>Confidentiality – privacy</a:t>
            </a:r>
          </a:p>
          <a:p>
            <a:pPr lvl="1"/>
            <a:r>
              <a:rPr lang="en-US" dirty="0"/>
              <a:t>Integrity – accuracy and trustworthiness of the information </a:t>
            </a:r>
          </a:p>
          <a:p>
            <a:pPr lvl="1"/>
            <a:r>
              <a:rPr lang="en-US" dirty="0"/>
              <a:t>Availability – information is accessible</a:t>
            </a: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Organizational Data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Organizational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0BEF23-77B4-4617-9615-C93A66C3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2" y="1180333"/>
            <a:ext cx="3392539" cy="33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4550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7109</TotalTime>
  <Words>904</Words>
  <Application>Microsoft Office PowerPoint</Application>
  <PresentationFormat>On-screen Show (16:9)</PresentationFormat>
  <Paragraphs>220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Cyber Security (U-I)  - Data: Personal, Organisational  -   Impact of Security Breach  -   Attackers and Cybersecurity Professionals  -   Cyber Warfare</vt:lpstr>
      <vt:lpstr>Sections &amp; Objectives</vt:lpstr>
      <vt:lpstr>1.1 Personal Data</vt:lpstr>
      <vt:lpstr>Personal Data Introduction to Personal Data</vt:lpstr>
      <vt:lpstr>Personal Data Introduction to Personal Data</vt:lpstr>
      <vt:lpstr>Personal Data Introduction to Personal Data</vt:lpstr>
      <vt:lpstr>Personal Data Personal Data as a Target</vt:lpstr>
      <vt:lpstr>1.2 Organizational Data</vt:lpstr>
      <vt:lpstr>Organizational Data Introduction to Organizational Data</vt:lpstr>
      <vt:lpstr>Organizational Data The Impact of a Security Breach</vt:lpstr>
      <vt:lpstr>Organizational Data The Impact of a Security Breach</vt:lpstr>
      <vt:lpstr>1.3 Attackers and Cybersecurity Professionals</vt:lpstr>
      <vt:lpstr> Types of Attackers</vt:lpstr>
      <vt:lpstr> Internal and External Threats</vt:lpstr>
      <vt:lpstr>1.4 Cyber Warfare   actions by a nation/state or international organization to attack and attempt to damage another nation's computers or information networks through, for example, computer viruses or denial-of-service attacks.</vt:lpstr>
      <vt:lpstr> What is Cyber Warfare</vt:lpstr>
      <vt:lpstr> The Purpose of Cyber warfare</vt:lpstr>
      <vt:lpstr>1.5 Chapter Summary</vt:lpstr>
      <vt:lpstr> Summary</vt:lpstr>
      <vt:lpstr>Slide 20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Windows User</cp:lastModifiedBy>
  <cp:revision>318</cp:revision>
  <dcterms:created xsi:type="dcterms:W3CDTF">2016-08-22T22:27:36Z</dcterms:created>
  <dcterms:modified xsi:type="dcterms:W3CDTF">2021-09-29T10:34:18Z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