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319" r:id="rId2"/>
    <p:sldId id="257" r:id="rId3"/>
    <p:sldId id="393" r:id="rId4"/>
    <p:sldId id="395" r:id="rId5"/>
    <p:sldId id="461" r:id="rId6"/>
    <p:sldId id="465" r:id="rId7"/>
    <p:sldId id="462" r:id="rId8"/>
    <p:sldId id="394" r:id="rId9"/>
    <p:sldId id="467" r:id="rId10"/>
    <p:sldId id="396" r:id="rId11"/>
    <p:sldId id="466" r:id="rId12"/>
    <p:sldId id="463" r:id="rId13"/>
    <p:sldId id="397" r:id="rId14"/>
    <p:sldId id="468" r:id="rId15"/>
    <p:sldId id="472" r:id="rId16"/>
    <p:sldId id="470" r:id="rId17"/>
    <p:sldId id="471" r:id="rId18"/>
    <p:sldId id="405" r:id="rId19"/>
    <p:sldId id="406" r:id="rId20"/>
    <p:sldId id="407" r:id="rId21"/>
    <p:sldId id="408" r:id="rId22"/>
    <p:sldId id="411" r:id="rId23"/>
    <p:sldId id="413" r:id="rId24"/>
    <p:sldId id="414" r:id="rId25"/>
    <p:sldId id="418" r:id="rId26"/>
    <p:sldId id="421" r:id="rId27"/>
    <p:sldId id="473" r:id="rId28"/>
    <p:sldId id="474" r:id="rId29"/>
    <p:sldId id="475" r:id="rId30"/>
    <p:sldId id="422" r:id="rId31"/>
    <p:sldId id="42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398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D9FA57-71A6-4917-B999-042B4A638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BBF34F5-79AF-439B-A9D1-61C251221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F9302-D0B0-4E3E-997F-B516E005055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5CAB97-DFC0-41B5-AE45-CF136A5ED0A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91787-AEC2-41F1-9393-593971E0334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16BB4A-59F0-487D-AC53-6C423160D43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4944A-5D27-4B1A-AF01-1E874C2B687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12F06-BC2D-41E2-8113-78F1755C61F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678C0-57A8-44A5-BF6E-455330FBCF1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9821D-1B19-49ED-9A8E-BC0CCC92055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F3494-8097-405F-9AAE-C660FD4A537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F6FA1-8A37-4492-A0D8-4C3E3939FE3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C7B94-7868-4E93-84D9-DF6A8B2882E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05F70-052C-4ACC-8ABB-E4AF3BB5FDE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04473-1551-4310-9FAB-1081123276B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7DB28-7BA9-4289-9B08-AA48E289F54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7810C-8183-4D68-85FE-C6EF147349F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20A5C8-837F-4872-B53F-A953D53F328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3A863-266F-47A7-8D4E-CC9AD425167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0BEB2-A6AB-400C-9F92-DADE11EE6BF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B77D1-3CDB-4D79-A1FA-11AFAD49FEF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FF101-0CA2-49C0-96EE-A7162FF581C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4271C-429E-4FB5-B51D-4A52BD44DC7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35472-DD7A-46A8-B107-8DD5A6E608A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FA6F-B835-48E3-B5BC-8CBD2BC0DA3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1B89F-0F9E-45C8-B643-E0316184C6A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137E10-F94D-4975-B6F3-BE7F2724869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9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7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8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1DACC-9C6F-43FB-98D7-6AE87FCEF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2750A-2157-486A-B99E-FCAD5024438A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D3DFD-7076-484F-A614-D17F3FF78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98A9-5C4E-4D18-93AC-4FAF78FD3F16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7" name="Shape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8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3DE67-A66E-4EB3-B823-1F820D80C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4AC18-FA5D-4EBA-A12A-13A544702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462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918B-0B7C-4507-A43A-0C2444002C33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3B942-4504-4CD9-8514-006771BD4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9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5EA06-553B-4F4A-97E8-A28485D30F66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7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8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5E7CF-D22C-4B70-B115-2D72AD95D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00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00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A8AC6-1F62-4036-A334-081DEF575F92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86A3-BE51-4D7D-B8EA-4BA4DC96B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07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07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75F9A-ABB9-487F-82A1-A705AD314998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796D-A003-44DF-8B45-0AAEC7873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4FC05-74B4-464A-85E1-41986C676645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70448-9EF2-4659-BDC5-D7DBADDE2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856B9-BAA1-411A-A049-8155551EB4C3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719D5-C648-48DE-A532-07033B8F0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99671-5F75-4DE1-A1B0-687629FE4DAA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8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9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EA764-BBD8-477F-A59C-0C9996321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hape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7448F-82F8-4B64-B812-EA136578C44C}" type="datetimeFigureOut">
              <a:rPr lang="en-US"/>
              <a:pPr>
                <a:defRPr/>
              </a:pPr>
              <a:t>11/13/2021</a:t>
            </a:fld>
            <a:endParaRPr lang="en-US" dirty="0"/>
          </a:p>
        </p:txBody>
      </p:sp>
      <p:sp>
        <p:nvSpPr>
          <p:cNvPr id="8" name="Shape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Hands-On Ethical Hacking and Network Defense</a:t>
            </a:r>
            <a:endParaRPr lang="en-US" dirty="0"/>
          </a:p>
        </p:txBody>
      </p:sp>
      <p:sp>
        <p:nvSpPr>
          <p:cNvPr id="9" name="Shape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37F67-98BE-429F-BB1D-22115A028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76988"/>
            <a:ext cx="21336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BB77668A-0143-4945-B8EB-395CF278800A}" type="datetimeFigureOut">
              <a:rPr lang="en-US"/>
              <a:pPr>
                <a:defRPr/>
              </a:pPr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376988"/>
            <a:ext cx="5508625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Hands-On Ethical Hacking and Network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376988"/>
            <a:ext cx="733425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73F1AE02-88B9-42A9-A3CF-B2982481F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2" r:id="rId2"/>
    <p:sldLayoutId id="2147483738" r:id="rId3"/>
    <p:sldLayoutId id="2147483733" r:id="rId4"/>
    <p:sldLayoutId id="2147483734" r:id="rId5"/>
    <p:sldLayoutId id="2147483735" r:id="rId6"/>
    <p:sldLayoutId id="2147483739" r:id="rId7"/>
    <p:sldLayoutId id="2147483740" r:id="rId8"/>
    <p:sldLayoutId id="2147483741" r:id="rId9"/>
    <p:sldLayoutId id="2147483736" r:id="rId10"/>
    <p:sldLayoutId id="2147483742" r:id="rId11"/>
    <p:sldLayoutId id="21474837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bowne@ccsf.edu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s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Ethical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Hacking and Network Defense 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953000"/>
            <a:ext cx="8077200" cy="144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400" i="1" dirty="0" smtClean="0"/>
              <a:t>Ethical Hacking Overview</a:t>
            </a:r>
          </a:p>
        </p:txBody>
      </p:sp>
      <p:pic>
        <p:nvPicPr>
          <p:cNvPr id="9220" name="Picture 1029" descr="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13DC9-60BE-480A-B996-1F9EC92EC9A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8436" name="Picture 5" descr="Fig01-01"/>
          <p:cNvPicPr>
            <a:picLocks noChangeAspect="1" noChangeArrowheads="1"/>
          </p:cNvPicPr>
          <p:nvPr/>
        </p:nvPicPr>
        <p:blipFill>
          <a:blip r:embed="rId3">
            <a:lum bright="-6000" contrast="12000"/>
          </a:blip>
          <a:srcRect/>
          <a:stretch>
            <a:fillRect/>
          </a:stretch>
        </p:blipFill>
        <p:spPr bwMode="auto">
          <a:xfrm>
            <a:off x="533400" y="1524000"/>
            <a:ext cx="80772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This is a Floor Plan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EF86B8-9BA9-4227-8A50-09F18CB651B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Penetration-Testing Methodologies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Black box model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Company staff does not know about the test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Tester is not given details about the network</a:t>
            </a:r>
          </a:p>
          <a:p>
            <a:pPr marL="996696" lvl="2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/>
              <a:buChar char="▪"/>
              <a:defRPr/>
            </a:pPr>
            <a:r>
              <a:rPr lang="en-US" dirty="0" smtClean="0"/>
              <a:t>Burden is on the tester to find these details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Tests if security personnel are able to detect an attack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33F21-DFD0-469A-8BF9-62E0E341471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</a:rPr>
              <a:t>Penetration-Testing Methodologies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Gray box model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Hybrid of the white and black box models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Company gives tester partial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26D420-98C2-4A40-BD09-DCA6265C2B5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Certification Programs for Network Security Personnel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Certification programs available in almost every area of network security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Basics: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CompTIA Security+ (CNIT 120)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Network+ (CNIT 106 or 201)</a:t>
            </a:r>
          </a:p>
        </p:txBody>
      </p:sp>
      <p:pic>
        <p:nvPicPr>
          <p:cNvPr id="21510" name="Picture 3" descr="K:\Users\Sam\Desktop\Clipboard01.gif"/>
          <p:cNvPicPr>
            <a:picLocks noChangeAspect="1" noChangeArrowheads="1"/>
          </p:cNvPicPr>
          <p:nvPr/>
        </p:nvPicPr>
        <p:blipFill>
          <a:blip r:embed="rId3"/>
          <a:srcRect l="1962" t="31152" r="3812" b="3928"/>
          <a:stretch>
            <a:fillRect/>
          </a:stretch>
        </p:blipFill>
        <p:spPr bwMode="auto">
          <a:xfrm>
            <a:off x="457200" y="44958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Take Certification Tests Here</a:t>
            </a:r>
            <a:endParaRPr lang="en-US" dirty="0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CNIT is a Prometric Vue testing center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Certification tests are given in S214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CompTIA and Microsoft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The next tests will be in the second week of April, right after Spring Break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Email </a:t>
            </a:r>
            <a:r>
              <a:rPr lang="en-US" smtClean="0">
                <a:hlinkClick r:id="rId2"/>
              </a:rPr>
              <a:t>sbowne@ccsf.edu</a:t>
            </a:r>
            <a:r>
              <a:rPr lang="en-US" smtClean="0"/>
              <a:t> if you want to take a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Hands-On Ethical Hacking and Network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628AAD-FDF3-47DD-8E26-03C5671B1A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640013" y="6376988"/>
            <a:ext cx="5508625" cy="365125"/>
          </a:xfrm>
        </p:spPr>
        <p:txBody>
          <a:bodyPr lIns="45720" rIns="45720"/>
          <a:lstStyle/>
          <a:p>
            <a:pPr algn="l">
              <a:defRPr/>
            </a:pPr>
            <a:fld id="{AE87C146-0FD5-48F2-B367-D10ECADC2182}" type="slidenum">
              <a:rPr lang="en-US"/>
              <a:pPr algn="l">
                <a:defRPr/>
              </a:pPr>
              <a:t>15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Certified Ethical Hacker (CEH)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029200"/>
            <a:ext cx="8458200" cy="1828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But see </a:t>
            </a:r>
            <a:r>
              <a:rPr lang="en-US" b="1" smtClean="0"/>
              <a:t>Run Away From The CEH Certification 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smtClean="0"/>
              <a:t>Link Ch 1e on my Web page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447800"/>
            <a:ext cx="59721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640013" y="6376988"/>
            <a:ext cx="5508625" cy="365125"/>
          </a:xfrm>
        </p:spPr>
        <p:txBody>
          <a:bodyPr lIns="45720" rIns="45720"/>
          <a:lstStyle/>
          <a:p>
            <a:pPr algn="l">
              <a:defRPr/>
            </a:pPr>
            <a:fld id="{E7AC4E76-5D4E-4EEB-967D-0B7A02377A9C}" type="slidenum">
              <a:rPr lang="en-US"/>
              <a:pPr algn="l">
                <a:defRPr/>
              </a:pPr>
              <a:t>16</a:t>
            </a:fld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4648200" cy="1250950"/>
          </a:xfrm>
        </p:spPr>
        <p:txBody>
          <a:bodyPr>
            <a:no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US" sz="3600" dirty="0" smtClean="0"/>
              <a:t>OSSTMM Professional Security Tester (OPST)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4582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Designated by the Institute for Security and Open Methodologies (ISECOM)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/>
              <a:t>Uses the Open Source Security Testing Methodology Manual (OSSTMM)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/>
              <a:t>Test is only offered in Connecticut and outside the USA, as far as I can tell</a:t>
            </a:r>
          </a:p>
          <a:p>
            <a:pPr lvl="2" eaLnBrk="1" hangingPunct="1">
              <a:spcAft>
                <a:spcPts val="600"/>
              </a:spcAft>
            </a:pPr>
            <a:r>
              <a:rPr lang="en-US" smtClean="0"/>
              <a:t>See links Ch 1f and Ch 1h on my Web page</a:t>
            </a:r>
          </a:p>
        </p:txBody>
      </p:sp>
      <p:pic>
        <p:nvPicPr>
          <p:cNvPr id="24581" name="Picture 4" descr="C:\Documents and Settings\Sam\Desktop\Webpage\NCTT_Jan07\ISECO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28600"/>
            <a:ext cx="42005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640013" y="6376988"/>
            <a:ext cx="5508625" cy="365125"/>
          </a:xfrm>
        </p:spPr>
        <p:txBody>
          <a:bodyPr lIns="45720" rIns="45720"/>
          <a:lstStyle/>
          <a:p>
            <a:pPr algn="l">
              <a:defRPr/>
            </a:pPr>
            <a:fld id="{5645C3A1-73D1-4C3D-ABF5-2EA4DF3E5334}" type="slidenum">
              <a:rPr lang="en-US"/>
              <a:pPr algn="l">
                <a:defRPr/>
              </a:pPr>
              <a:t>17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914400"/>
          </a:xfrm>
        </p:spPr>
        <p:txBody>
          <a:bodyPr>
            <a:normAutofit fontScale="90000"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Certified Information Systems Security Professional (CISSP)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60198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mtClean="0"/>
              <a:t>Issued by the International Information Systems Security Certifications Consortium (ISC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Usually more concerned with policies and procedures than technical details</a:t>
            </a:r>
          </a:p>
          <a:p>
            <a:pPr eaLnBrk="1" hangingPunct="1">
              <a:spcAft>
                <a:spcPts val="600"/>
              </a:spcAft>
            </a:pPr>
            <a:r>
              <a:rPr lang="en-US" smtClean="0"/>
              <a:t>Web site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mtClean="0"/>
              <a:t>www.isc2.org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5146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F693D8-DF25-4FD8-AAC6-2D5838A568D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SANS Institute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 rtlCol="0">
            <a:normAutofit fontScale="85000" lnSpcReduction="20000"/>
          </a:bodyPr>
          <a:lstStyle/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err="1" smtClean="0"/>
              <a:t>SysAdmin</a:t>
            </a:r>
            <a:r>
              <a:rPr lang="en-US" dirty="0" smtClean="0"/>
              <a:t>, Audit, Network, Security (SANS)</a:t>
            </a:r>
          </a:p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Offers certifications through Global Information Assurance Certification (GIAC)</a:t>
            </a:r>
          </a:p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Top 20 list</a:t>
            </a:r>
          </a:p>
          <a:p>
            <a:pPr marL="731520" lvl="1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One of the most popular SANS Institute documents</a:t>
            </a:r>
          </a:p>
          <a:p>
            <a:pPr marL="731520" lvl="1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Details the most common network exploits</a:t>
            </a:r>
          </a:p>
          <a:p>
            <a:pPr marL="731520" lvl="1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Suggests ways of correcting vulnerabilities</a:t>
            </a:r>
          </a:p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Web site</a:t>
            </a:r>
          </a:p>
          <a:p>
            <a:pPr marL="731520" lvl="1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>
                <a:hlinkClick r:id="rId3"/>
              </a:rPr>
              <a:t>www.sans.org</a:t>
            </a:r>
            <a:r>
              <a:rPr lang="en-US" dirty="0" smtClean="0"/>
              <a:t> (links Ch 1i &amp; Ch 1j)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84B54-13D2-41DC-8B01-9F4BCD2C3C7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What You Can Do Legally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Laws involving technology change as rapidly as technology itself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Find what is legal for you locally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Laws change from place to place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Be aware of what is allowed and what is not allowed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DF6C2E-AFE0-4C5C-B5CB-968199644C1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Objectives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Describe the role of an ethical hacker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Describe what you can do legally as an ethical hacker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Describe what you cannot do as an ethical hacker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0F710-D6A1-449E-A00A-046B7008DAC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Laws of the Land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Tools on your computer might be illegal to possess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Contact local law enforcement agencies before installing hacking tools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Written words are open to interpretation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Governments are getting more serious about punishment for cybercrimes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D70FD-DC94-4C8A-B925-A1B7608C1AC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29700" name="Picture 7" descr="C:\Documents and Settings\Sam\Desktop\Webpage\NCTT_Jan07\Links.gif"/>
          <p:cNvPicPr>
            <a:picLocks noChangeAspect="1" noChangeArrowheads="1"/>
          </p:cNvPicPr>
          <p:nvPr/>
        </p:nvPicPr>
        <p:blipFill>
          <a:blip r:embed="rId3"/>
          <a:srcRect t="9836"/>
          <a:stretch>
            <a:fillRect/>
          </a:stretch>
        </p:blipFill>
        <p:spPr bwMode="auto">
          <a:xfrm>
            <a:off x="1905000" y="2057400"/>
            <a:ext cx="50577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Recent Hacking Cases</a:t>
            </a:r>
            <a:endParaRPr lang="en-US" dirty="0"/>
          </a:p>
        </p:txBody>
      </p:sp>
      <p:sp>
        <p:nvSpPr>
          <p:cNvPr id="29702" name="Content Placeholder 6"/>
          <p:cNvSpPr>
            <a:spLocks noGrp="1"/>
          </p:cNvSpPr>
          <p:nvPr>
            <p:ph idx="1"/>
          </p:nvPr>
        </p:nvSpPr>
        <p:spPr>
          <a:xfrm>
            <a:off x="457200" y="1981200"/>
            <a:ext cx="2743200" cy="432117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9BBDD3-A669-487C-B689-7A598830DF5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Is Port Scanning Legal?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Some states deem it legal</a:t>
            </a:r>
          </a:p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Not always the case</a:t>
            </a:r>
          </a:p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Federal Government does not see it as a violation</a:t>
            </a:r>
          </a:p>
          <a:p>
            <a:pPr marL="731520" lvl="1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Allows each state to address it separately </a:t>
            </a:r>
          </a:p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Read your ISP’s “Acceptable Use Policy”</a:t>
            </a:r>
          </a:p>
          <a:p>
            <a:pPr marL="731012" lvl="1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IRC “bots” may be forbidden</a:t>
            </a:r>
          </a:p>
          <a:p>
            <a:pPr marL="996633" lvl="2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Program that sends automatic responses to users</a:t>
            </a:r>
          </a:p>
          <a:p>
            <a:pPr marL="996633" lvl="2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Gives the appearance of a person being present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986E1-801C-4946-BEB0-E90B6A15E21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CCSF Computer Use Policy</a:t>
            </a:r>
            <a:endParaRPr lang="en-US" dirty="0"/>
          </a:p>
        </p:txBody>
      </p:sp>
      <p:sp>
        <p:nvSpPr>
          <p:cNvPr id="31749" name="Content Placeholder 6"/>
          <p:cNvSpPr>
            <a:spLocks noGrp="1"/>
          </p:cNvSpPr>
          <p:nvPr>
            <p:ph idx="1"/>
          </p:nvPr>
        </p:nvSpPr>
        <p:spPr>
          <a:xfrm>
            <a:off x="457200" y="5638800"/>
            <a:ext cx="8305800" cy="663575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2800" smtClean="0"/>
              <a:t>www.ccsf.edu/Policy/policy.shtml  (link Ch 1k)</a:t>
            </a:r>
          </a:p>
        </p:txBody>
      </p:sp>
      <p:pic>
        <p:nvPicPr>
          <p:cNvPr id="31750" name="Picture 5" descr="K:\Users\Sam\Desktop\Clipboard01.gif"/>
          <p:cNvPicPr>
            <a:picLocks noChangeAspect="1" noChangeArrowheads="1"/>
          </p:cNvPicPr>
          <p:nvPr/>
        </p:nvPicPr>
        <p:blipFill>
          <a:blip r:embed="rId3"/>
          <a:srcRect b="13469"/>
          <a:stretch>
            <a:fillRect/>
          </a:stretch>
        </p:blipFill>
        <p:spPr bwMode="auto">
          <a:xfrm>
            <a:off x="1447800" y="1447800"/>
            <a:ext cx="6353175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3223F9-F085-4E3A-8435-D9BC7FCE859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Federal Laws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Federal computer crime laws are getting more specific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Cover cybercrimes and intellectual property issues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Computer Hacking and Intellectual Property (CHIP)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New government branch to address cybercrimes and intellectual property issues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84BB4-8D23-46BC-AE6E-C5653FC09D0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33796" name="Picture 5" descr="Tbl01-02"/>
          <p:cNvPicPr>
            <a:picLocks noChangeAspect="1" noChangeArrowheads="1"/>
          </p:cNvPicPr>
          <p:nvPr/>
        </p:nvPicPr>
        <p:blipFill>
          <a:blip r:embed="rId3">
            <a:lum contrast="6000"/>
          </a:blip>
          <a:srcRect/>
          <a:stretch>
            <a:fillRect/>
          </a:stretch>
        </p:blipFill>
        <p:spPr bwMode="auto">
          <a:xfrm>
            <a:off x="454025" y="1382713"/>
            <a:ext cx="8232775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487619-847C-4D83-A6F7-3AF0488D202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What You Cannot Do Legally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Accessing a computer without permission is illegal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Other illegal actions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Installing worms or viruses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Denial of Service attacks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Denying users access to network resources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Be careful your actions do not prevent customers from doing their jobs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Anti-Spam Vigilantes: Lycos</a:t>
            </a:r>
            <a:endParaRPr lang="en-US" dirty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 1l1: Lycos starts anti-spam screensaver plan: Dec 2, 2004</a:t>
            </a:r>
          </a:p>
          <a:p>
            <a:pPr eaLnBrk="1" hangingPunct="1"/>
            <a:r>
              <a:rPr lang="en-US" smtClean="0"/>
              <a:t>Ch 1l2: Lycos Pulls Anti-Spam 'Vigilante' Campaign -- Dec 3, 2004</a:t>
            </a:r>
          </a:p>
          <a:p>
            <a:pPr eaLnBrk="1" hangingPunct="1"/>
            <a:r>
              <a:rPr lang="en-US" smtClean="0"/>
              <a:t>Ch 1l3: Lycos's Spam Attack Network Dismantled -- Spammers sent the DOS packets back to Lycos -- Dec 6, 2004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Hands-On Ethical Hacking and Network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5ABB20-866E-47C7-B802-FE0B7F9B786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Anti-Spam Vigilantes: Blue Frog</a:t>
            </a:r>
            <a:endParaRPr lang="en-US" dirty="0"/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 1m: Blue Frog begins its "vigilante approach" to fight spam -- July, 2005</a:t>
            </a:r>
          </a:p>
          <a:p>
            <a:pPr eaLnBrk="1" hangingPunct="1"/>
            <a:r>
              <a:rPr lang="en-US" smtClean="0"/>
              <a:t>Ch 1n: Russian spammer fights back, claims to have stolen Blue Frog's database, sends threating email -- DOS attack in progress -- May 2, 2006</a:t>
            </a:r>
          </a:p>
          <a:p>
            <a:pPr eaLnBrk="1" hangingPunct="1"/>
            <a:r>
              <a:rPr lang="en-US" smtClean="0"/>
              <a:t>Ch 1o: Blue Frog compromised and destroyed by attacks, urgent instructions to uninstall it, the owners have lost control -- May 17, 2006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Hands-On Ethical Hacking and Network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CF7D7E-06CA-496C-8E0B-4AD8B723F96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Anti-Spam Vigilantes: The Future</a:t>
            </a:r>
            <a:endParaRPr lang="en-US" dirty="0"/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 1p: Call for help creating distributed, open-source Blue Frog replacement -- May 17, 2006</a:t>
            </a:r>
          </a:p>
          <a:p>
            <a:pPr lvl="1" eaLnBrk="1" hangingPunct="1"/>
            <a:r>
              <a:rPr lang="en-US" smtClean="0"/>
              <a:t>Not in textbook, see links on my page (samsclass.info)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Hands-On Ethical Hacking and Network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A1D370-1447-4121-AC21-800A0E5796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35DCE9-94CD-44C7-960B-00D44D413C7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Introduction to Ethical Hacking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 rtlCol="0">
            <a:normAutofit fontScale="85000" lnSpcReduction="10000"/>
          </a:bodyPr>
          <a:lstStyle/>
          <a:p>
            <a:pPr marL="438912" indent="-32004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Ethical hackers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Employed by companies to perform penetration tests</a:t>
            </a:r>
          </a:p>
          <a:p>
            <a:pPr marL="438912" indent="-32004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Penetration test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Legal attempt to break into a company’s network to find its weakest link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Tester only reports findings, does not solve problems</a:t>
            </a:r>
          </a:p>
          <a:p>
            <a:pPr marL="438912" indent="-32004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Security test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More than an attempt to break in; also includes analyzing company’s security policy and procedures 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Tester offers solutions to secure or protect the network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C8C30-1F4F-40AC-9ADF-C048EC68217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Get It in Writing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 rtlCol="0">
            <a:normAutofit fontScale="92500"/>
          </a:bodyPr>
          <a:lstStyle/>
          <a:p>
            <a:pPr marL="438912" indent="-320040" eaLnBrk="1" fontAlgn="auto" hangingPunct="1"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mtClean="0"/>
              <a:t>Using a contract is just good business</a:t>
            </a:r>
          </a:p>
          <a:p>
            <a:pPr marL="438912" indent="-320040" eaLnBrk="1" fontAlgn="auto" hangingPunct="1"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mtClean="0"/>
              <a:t>Contracts may be useful in court</a:t>
            </a:r>
          </a:p>
          <a:p>
            <a:pPr marL="438912" indent="-320040" eaLnBrk="1" fontAlgn="auto" hangingPunct="1"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mtClean="0"/>
              <a:t>Books on working as an independent contractor</a:t>
            </a:r>
          </a:p>
          <a:p>
            <a:pPr marL="731520" lvl="1" indent="-274320" eaLnBrk="1" fontAlgn="auto" hangingPunct="1"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i="1" smtClean="0"/>
              <a:t>The Computer Consultant’s Guide</a:t>
            </a:r>
            <a:r>
              <a:rPr lang="en-US" smtClean="0"/>
              <a:t> by Janet Ruhl</a:t>
            </a:r>
          </a:p>
          <a:p>
            <a:pPr marL="731520" lvl="1" indent="-274320" eaLnBrk="1" fontAlgn="auto" hangingPunct="1"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i="1" smtClean="0"/>
              <a:t>Getting Started in Computer Consulting</a:t>
            </a:r>
            <a:r>
              <a:rPr lang="en-US" smtClean="0"/>
              <a:t> by Peter Meyer</a:t>
            </a:r>
          </a:p>
          <a:p>
            <a:pPr marL="438912" indent="-320040" eaLnBrk="1" fontAlgn="auto" hangingPunct="1"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mtClean="0"/>
              <a:t>Internet can also be a useful resource</a:t>
            </a:r>
          </a:p>
          <a:p>
            <a:pPr marL="438912" indent="-320040" eaLnBrk="1" fontAlgn="auto" hangingPunct="1"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smtClean="0"/>
              <a:t>Have an attorney read over your contract before sending or signing it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A39F23-8B11-40A6-B770-095A2696F94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Ethical Hacking in a Nutshell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What it takes to be a security tester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Knowledge of network and computer technology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Ability to communicate with management and IT personnel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Understanding of the laws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Ability to use necessary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CFD6D4-C064-4E92-871B-6CF05D15D73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295400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The Role of Security and Penetration Testers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343400"/>
          </a:xfrm>
        </p:spPr>
        <p:txBody>
          <a:bodyPr rtlCol="0">
            <a:normAutofit fontScale="77500" lnSpcReduction="20000"/>
          </a:bodyPr>
          <a:lstStyle/>
          <a:p>
            <a:pPr marL="438912" indent="-32004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Hackers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Access computer system or network without authorization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Breaks the law; can go to prison</a:t>
            </a:r>
          </a:p>
          <a:p>
            <a:pPr marL="438912" indent="-32004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Crackers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Break into systems to steal or destroy data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U.S. Department of Justice calls both hackers</a:t>
            </a:r>
          </a:p>
          <a:p>
            <a:pPr marL="438912" indent="-32004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Ethical hacker</a:t>
            </a:r>
          </a:p>
          <a:p>
            <a:pPr marL="731520" lvl="1" indent="-27432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Performs most of the same activities but with owner’s permission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D67BA3-AD0C-445E-B10F-A78D45500FB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295400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The Role of Security and Penetration Testers 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343400"/>
          </a:xfrm>
        </p:spPr>
        <p:txBody>
          <a:bodyPr rtlCol="0">
            <a:normAutofit fontScale="85000" lnSpcReduction="20000"/>
          </a:bodyPr>
          <a:lstStyle/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Script kiddies or packet monkeys</a:t>
            </a:r>
          </a:p>
          <a:p>
            <a:pPr marL="731520" lvl="1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Young inexperienced hackers</a:t>
            </a:r>
          </a:p>
          <a:p>
            <a:pPr marL="731520" lvl="1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Copy codes and techniques from knowledgeable hackers</a:t>
            </a:r>
          </a:p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Experienced penetration testers write programs or scripts using these languages</a:t>
            </a:r>
          </a:p>
          <a:p>
            <a:pPr marL="731520" lvl="1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Practical Extraction and Report Language (Perl), C, C++, Python, JavaScript, Visual Basic, SQL, and many others</a:t>
            </a:r>
          </a:p>
          <a:p>
            <a:pPr marL="438912" indent="-32004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"/>
              <a:defRPr/>
            </a:pPr>
            <a:r>
              <a:rPr lang="en-US" dirty="0" smtClean="0"/>
              <a:t>Script</a:t>
            </a:r>
          </a:p>
          <a:p>
            <a:pPr marL="731520" lvl="1" indent="-27432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/>
              <a:buChar char=""/>
              <a:defRPr/>
            </a:pPr>
            <a:r>
              <a:rPr lang="en-US" dirty="0" smtClean="0"/>
              <a:t>Set of instructions that runs in sequence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It Takes Time to Become a Hacker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class alone won’t make you a hacker, or an expert</a:t>
            </a:r>
          </a:p>
          <a:p>
            <a:pPr lvl="1" eaLnBrk="1" hangingPunct="1"/>
            <a:r>
              <a:rPr lang="en-US" smtClean="0"/>
              <a:t>It might make you a script kiddie</a:t>
            </a:r>
          </a:p>
          <a:p>
            <a:pPr eaLnBrk="1" hangingPunct="1"/>
            <a:r>
              <a:rPr lang="en-US" smtClean="0"/>
              <a:t>It usually takes years of study and experience to earn respect in the hacker community</a:t>
            </a:r>
          </a:p>
          <a:p>
            <a:pPr eaLnBrk="1" hangingPunct="1"/>
            <a:r>
              <a:rPr lang="en-US" smtClean="0"/>
              <a:t>It’s a hobby, a lifestyle, and an attitude</a:t>
            </a:r>
          </a:p>
          <a:p>
            <a:pPr lvl="1" eaLnBrk="1" hangingPunct="1"/>
            <a:r>
              <a:rPr lang="en-US" smtClean="0"/>
              <a:t>A drive to figure out how things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Hands-On Ethical Hacking and Network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6625B5-7438-4664-8AC2-A78998CEBB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F15CA7-8368-4A20-B46B-F05F4557AF4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295400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Tools for Security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and Penetration Testers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343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Tiger box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Collection of OSs and hacking tools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Usually on a laptop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Helps penetration testers and security testers conduct vulnerabilities assessments and attacks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Hands-On Ethical Hacking and Network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2CE6BE-588E-466B-8312-151E41D178D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Penetration-Testing Methodologies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White box model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Tester is told everything about the network topology and technology</a:t>
            </a:r>
          </a:p>
          <a:p>
            <a:pPr lvl="2" indent="-27305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"/>
            </a:pPr>
            <a:r>
              <a:rPr lang="en-US" smtClean="0"/>
              <a:t>Network diagram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Tester is authorized to interview IT personnel and company employees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Makes tester’s job a little easier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Network Diagram</a:t>
            </a:r>
            <a:endParaRPr lang="en-US" dirty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19800"/>
            <a:ext cx="8229600" cy="282575"/>
          </a:xfrm>
        </p:spPr>
        <p:txBody>
          <a:bodyPr/>
          <a:lstStyle/>
          <a:p>
            <a:pPr eaLnBrk="1" hangingPunct="1"/>
            <a:r>
              <a:rPr lang="en-US" sz="2400" smtClean="0"/>
              <a:t>From ratemynetworkdiagram.com (Link Ch 1g)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Hands-On Ethical Hacking and Network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AE8AE9-8183-4704-9F7A-278C62A3CD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600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1354</Words>
  <Application>Microsoft PowerPoint</Application>
  <PresentationFormat>On-screen Show (4:3)</PresentationFormat>
  <Paragraphs>236</Paragraphs>
  <Slides>31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Ethical Hacking and Network Defense </vt:lpstr>
      <vt:lpstr>Objectives</vt:lpstr>
      <vt:lpstr>Introduction to Ethical Hacking</vt:lpstr>
      <vt:lpstr>The Role of Security and Penetration Testers</vt:lpstr>
      <vt:lpstr>The Role of Security and Penetration Testers </vt:lpstr>
      <vt:lpstr>It Takes Time to Become a Hacker</vt:lpstr>
      <vt:lpstr>Tools for Security and Penetration Testers </vt:lpstr>
      <vt:lpstr>Penetration-Testing Methodologies</vt:lpstr>
      <vt:lpstr>Network Diagram</vt:lpstr>
      <vt:lpstr>This is a Floor Plan</vt:lpstr>
      <vt:lpstr>Penetration-Testing Methodologies</vt:lpstr>
      <vt:lpstr>Penetration-Testing Methodologies </vt:lpstr>
      <vt:lpstr>Certification Programs for Network Security Personnel</vt:lpstr>
      <vt:lpstr>Take Certification Tests Here</vt:lpstr>
      <vt:lpstr>Certified Ethical Hacker (CEH)</vt:lpstr>
      <vt:lpstr>OSSTMM Professional Security Tester (OPST)</vt:lpstr>
      <vt:lpstr>Certified Information Systems Security Professional (CISSP)</vt:lpstr>
      <vt:lpstr>SANS Institute</vt:lpstr>
      <vt:lpstr>What You Can Do Legally</vt:lpstr>
      <vt:lpstr>Laws of the Land</vt:lpstr>
      <vt:lpstr>Recent Hacking Cases</vt:lpstr>
      <vt:lpstr>Is Port Scanning Legal?</vt:lpstr>
      <vt:lpstr>CCSF Computer Use Policy</vt:lpstr>
      <vt:lpstr>Federal Laws</vt:lpstr>
      <vt:lpstr>Slide 25</vt:lpstr>
      <vt:lpstr>What You Cannot Do Legally</vt:lpstr>
      <vt:lpstr>Anti-Spam Vigilantes: Lycos</vt:lpstr>
      <vt:lpstr>Anti-Spam Vigilantes: Blue Frog</vt:lpstr>
      <vt:lpstr>Anti-Spam Vigilantes: The Future</vt:lpstr>
      <vt:lpstr>Get It in Writing</vt:lpstr>
      <vt:lpstr>Ethical Hacking in a Nutshell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Ethical Hacking and Network Security</dc:title>
  <dc:subject>Chapter One</dc:subject>
  <dc:creator/>
  <cp:lastModifiedBy/>
  <cp:revision>315</cp:revision>
  <dcterms:created xsi:type="dcterms:W3CDTF">2002-09-27T23:29:22Z</dcterms:created>
  <dcterms:modified xsi:type="dcterms:W3CDTF">2021-11-13T06:36:50Z</dcterms:modified>
</cp:coreProperties>
</file>